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91" r:id="rId3"/>
    <p:sldId id="292" r:id="rId4"/>
    <p:sldId id="319" r:id="rId5"/>
    <p:sldId id="320" r:id="rId6"/>
    <p:sldId id="293" r:id="rId7"/>
    <p:sldId id="294" r:id="rId8"/>
    <p:sldId id="300" r:id="rId9"/>
    <p:sldId id="301" r:id="rId10"/>
    <p:sldId id="321" r:id="rId11"/>
    <p:sldId id="305" r:id="rId12"/>
    <p:sldId id="304" r:id="rId13"/>
    <p:sldId id="281" r:id="rId14"/>
    <p:sldId id="318" r:id="rId15"/>
    <p:sldId id="266" r:id="rId16"/>
    <p:sldId id="270" r:id="rId17"/>
    <p:sldId id="264" r:id="rId18"/>
    <p:sldId id="268" r:id="rId19"/>
    <p:sldId id="274" r:id="rId20"/>
    <p:sldId id="260" r:id="rId21"/>
    <p:sldId id="323" r:id="rId22"/>
    <p:sldId id="278" r:id="rId23"/>
    <p:sldId id="322" r:id="rId24"/>
    <p:sldId id="287" r:id="rId25"/>
    <p:sldId id="256" r:id="rId26"/>
    <p:sldId id="279" r:id="rId27"/>
    <p:sldId id="285" r:id="rId28"/>
    <p:sldId id="312" r:id="rId29"/>
    <p:sldId id="324" r:id="rId30"/>
    <p:sldId id="314" r:id="rId31"/>
    <p:sldId id="315" r:id="rId32"/>
    <p:sldId id="307" r:id="rId33"/>
    <p:sldId id="31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CC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42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0FDB6-A570-43A5-9E91-3C626E7029F1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C8FF6-2B13-4C69-A9EA-D8F425A60E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7189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C8FF6-2B13-4C69-A9EA-D8F425A60EE4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2716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C8FF6-2B13-4C69-A9EA-D8F425A60EE4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2183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390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86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48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7309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615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2629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156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4530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285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419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78000">
              <a:srgbClr val="9CB86E"/>
            </a:gs>
            <a:gs pos="100000">
              <a:srgbClr val="156B1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C5E5F-9195-40A9-9DFB-7A549A05F31D}" type="datetimeFigureOut">
              <a:rPr lang="ru-RU" smtClean="0"/>
              <a:pPr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0603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&#1056;&#1086;&#1079;&#1088;&#1086;&#1073;&#1082;&#1072;%20&#1091;&#1088;&#1086;&#1082;&#1091;.docx" TargetMode="External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2;&#1089;&#1090;&#1091;&#1087;\028_C%20Atkins.mp3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eg"/><Relationship Id="rId2" Type="http://schemas.openxmlformats.org/officeDocument/2006/relationships/video" Target="NULL" TargetMode="External"/><Relationship Id="rId1" Type="http://schemas.openxmlformats.org/officeDocument/2006/relationships/audio" Target="file:///C:\Users\User\Desktop\&#1042;&#1089;&#1090;&#1091;&#1087;\karunesh_-_a_journey_of_the_heart.mp3" TargetMode="External"/><Relationship Id="rId6" Type="http://schemas.openxmlformats.org/officeDocument/2006/relationships/image" Target="../media/image9.png"/><Relationship Id="rId5" Type="http://schemas.microsoft.com/office/2007/relationships/media" Target="../media/media2.mp3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media" Target="../media/media3.mp3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eg"/><Relationship Id="rId2" Type="http://schemas.openxmlformats.org/officeDocument/2006/relationships/video" Target="NULL" TargetMode="External"/><Relationship Id="rId1" Type="http://schemas.openxmlformats.org/officeDocument/2006/relationships/audio" Target="file:///C:\Users\User\Desktop\&#1042;&#1089;&#1090;&#1091;&#1087;\3%20&#1042;&#1072;&#1083;&#1100;&#1089;%20&#1055;&#1072;&#1088;&#1080;&#1078;.wma" TargetMode="External"/><Relationship Id="rId6" Type="http://schemas.openxmlformats.org/officeDocument/2006/relationships/image" Target="../media/image24.png"/><Relationship Id="rId5" Type="http://schemas.microsoft.com/office/2007/relationships/media" Target="../media/media4.wma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microsoft.com/office/2007/relationships/hdphoto" Target="../media/hdphoto7.wdp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9.png"/><Relationship Id="rId7" Type="http://schemas.openxmlformats.org/officeDocument/2006/relationships/image" Target="../media/image31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image" Target="../media/image38.png"/><Relationship Id="rId4" Type="http://schemas.microsoft.com/office/2007/relationships/hdphoto" Target="../media/hdphoto7.wdp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microsoft.com/office/2007/relationships/hdphoto" Target="../media/hdphoto1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microsoft.com/office/2007/relationships/hdphoto" Target="../media/hdphoto10.wdp"/><Relationship Id="rId10" Type="http://schemas.openxmlformats.org/officeDocument/2006/relationships/image" Target="../media/image27.gif"/><Relationship Id="rId4" Type="http://schemas.openxmlformats.org/officeDocument/2006/relationships/image" Target="../media/image53.png"/><Relationship Id="rId9" Type="http://schemas.microsoft.com/office/2007/relationships/hdphoto" Target="../media/hdphoto12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microsoft.com/office/2007/relationships/hdphoto" Target="../media/hdphoto14.wdp"/><Relationship Id="rId4" Type="http://schemas.openxmlformats.org/officeDocument/2006/relationships/image" Target="../media/image57.png"/><Relationship Id="rId9" Type="http://schemas.microsoft.com/office/2007/relationships/hdphoto" Target="../media/hdphoto1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5" Type="http://schemas.openxmlformats.org/officeDocument/2006/relationships/image" Target="../media/image65.png"/><Relationship Id="rId4" Type="http://schemas.openxmlformats.org/officeDocument/2006/relationships/hyperlink" Target="&#1040;&#1074;&#1090;&#1086;&#1088;&#1089;&#1100;&#1082;&#1080;&#1081;%20&#1074;&#1110;&#1076;&#1077;&#1086;&#1088;&#1086;&#1083;&#1080;&#1082;%20%20%20%20%20%20%20%20%20%20&#1055;&#1088;&#1080;%20&#1076;&#1086;&#1083;&#1080;&#1085;&#1110;%20&#1082;&#1091;&#1097;%20&#1082;&#1072;&#1083;&#1080;&#1085;&#1080;.avi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70.gif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gif"/><Relationship Id="rId5" Type="http://schemas.openxmlformats.org/officeDocument/2006/relationships/slide" Target="slide6.xml"/><Relationship Id="rId4" Type="http://schemas.openxmlformats.org/officeDocument/2006/relationships/slide" Target="slide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slide" Target="slide22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slide" Target="slide5.xml"/><Relationship Id="rId4" Type="http://schemas.openxmlformats.org/officeDocument/2006/relationships/slide" Target="slide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slide" Target="slide20.xml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microsoft.com/office/2007/relationships/hdphoto" Target="../media/hdphoto19.wdp"/><Relationship Id="rId9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gif"/><Relationship Id="rId4" Type="http://schemas.microsoft.com/office/2007/relationships/hdphoto" Target="../media/hdphoto20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microsoft.com/office/2007/relationships/hdphoto" Target="../media/hdphoto22.wdp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hyperlink" Target="http://pidruchniki.com/" TargetMode="External"/><Relationship Id="rId7" Type="http://schemas.openxmlformats.org/officeDocument/2006/relationships/hyperlink" Target="https://fotki.yandex.ru/next/users/sve-andreyanova/albu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noramio.com/" TargetMode="External"/><Relationship Id="rId5" Type="http://schemas.openxmlformats.org/officeDocument/2006/relationships/hyperlink" Target="http://studopedia.org/" TargetMode="External"/><Relationship Id="rId4" Type="http://schemas.openxmlformats.org/officeDocument/2006/relationships/hyperlink" Target="https://uk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5" name="WordArt 7"/>
          <p:cNvSpPr>
            <a:spLocks noChangeArrowheads="1" noChangeShapeType="1" noTextEdit="1"/>
          </p:cNvSpPr>
          <p:nvPr/>
        </p:nvSpPr>
        <p:spPr bwMode="auto">
          <a:xfrm>
            <a:off x="4386932" y="692150"/>
            <a:ext cx="4489450" cy="1080666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uk-UA" sz="4000" b="1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CC00FF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Вступ</a:t>
            </a:r>
            <a:endParaRPr lang="ru-RU" sz="4000" b="1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CC00FF"/>
              </a:soli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0296" name="WordArt 8"/>
          <p:cNvSpPr>
            <a:spLocks noChangeArrowheads="1" noChangeShapeType="1" noTextEdit="1"/>
          </p:cNvSpPr>
          <p:nvPr/>
        </p:nvSpPr>
        <p:spPr bwMode="auto">
          <a:xfrm>
            <a:off x="323900" y="1772816"/>
            <a:ext cx="7704856" cy="361239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uk-UA" sz="4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50000">
                      <a:srgbClr val="99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Художня література</a:t>
            </a:r>
          </a:p>
          <a:p>
            <a:pPr algn="ctr"/>
            <a:r>
              <a:rPr lang="uk-UA" sz="4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50000">
                      <a:srgbClr val="99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я</a:t>
            </a:r>
            <a:r>
              <a:rPr lang="uk-UA" sz="4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50000">
                      <a:srgbClr val="99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к  одна з форм</a:t>
            </a:r>
          </a:p>
          <a:p>
            <a:pPr algn="ctr"/>
            <a:r>
              <a:rPr lang="uk-UA" sz="4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50000">
                      <a:srgbClr val="99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</a:t>
            </a:r>
            <a:r>
              <a:rPr lang="uk-UA" sz="4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50000">
                      <a:srgbClr val="99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уховної  діяльності</a:t>
            </a:r>
          </a:p>
          <a:p>
            <a:pPr algn="ctr"/>
            <a:r>
              <a:rPr lang="uk-UA" sz="4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50000">
                      <a:srgbClr val="9900FF"/>
                    </a:gs>
                    <a:gs pos="100000">
                      <a:srgbClr val="00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людини</a:t>
            </a:r>
          </a:p>
          <a:p>
            <a:endParaRPr lang="ru-RU" sz="48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FF00"/>
                  </a:gs>
                  <a:gs pos="50000">
                    <a:srgbClr val="9900FF"/>
                  </a:gs>
                  <a:gs pos="100000">
                    <a:srgbClr val="00FF00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1026" name="Picture 7" descr="bestgif_narod_ru_21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300" y="260648"/>
            <a:ext cx="380368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75928" y="486916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Презентацію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виконала: </a:t>
            </a:r>
          </a:p>
          <a:p>
            <a:pPr algn="ctr"/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Ратушна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Наталія  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Миколаївна ,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мови  та  літератури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Лукашівськ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навчально-виховного  комплексу «Дошкільний  навчальний  заклад - загальноосвітня  школа  І - ІІІ ступенів» Чорнобаївської  районної  ради  Черкаської  області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301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260648"/>
            <a:ext cx="28953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Епіграф 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2055" name="Рисунок 1" descr="Описание: укенг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760" b="100000" l="2335" r="994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8604"/>
            <a:ext cx="9025801" cy="665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05824" y="1445981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Життя </a:t>
            </a: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коротке — література 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вічна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Гіппократ</a:t>
            </a:r>
            <a:endParaRPr lang="ru-RU" sz="2000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99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616" y="2132856"/>
            <a:ext cx="2063589" cy="275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95298" l="660" r="89934">
                        <a14:backgroundMark x1="73927" y1="74864" x2="73927" y2="74864"/>
                        <a14:backgroundMark x1="76073" y1="73960" x2="76073" y2="73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0686" y="2924944"/>
            <a:ext cx="3307436" cy="3021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48116" y="5748806"/>
            <a:ext cx="1983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У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рок   засвоєння </a:t>
            </a:r>
          </a:p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нових  знань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151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028_C Atkin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 flipV="1">
            <a:off x="3714744" y="5143512"/>
            <a:ext cx="304800" cy="214314"/>
          </a:xfrm>
          <a:prstGeom prst="rect">
            <a:avLst/>
          </a:prstGeom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3275856" y="153442"/>
            <a:ext cx="5065514" cy="169138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uk-UA" sz="4000" b="1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CC00FF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«Позитив»</a:t>
            </a:r>
            <a:endParaRPr lang="ru-RU" sz="4000" b="1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CC00FF"/>
              </a:soli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078" y="129406"/>
            <a:ext cx="30467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Вправа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207167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Світ дивовижний вас вітає!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Всіх тих, хто вдумливо читає,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тих, хто любить мандрувати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прагне більше пізнавати,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Долати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 високі мури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кличе світ літератури!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Е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Межелайтіс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6" descr="Описание: C:\Documents and Settings\XP\Мои документы\rf\0_86ab7_20e94d9a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414" y="2132856"/>
            <a:ext cx="2420516" cy="405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8" descr="Описание: C:\Documents and Settings\XP\Мои документы\Смайли\356539_html_m19c2000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08" y="4357694"/>
            <a:ext cx="2286016" cy="173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06470684"/>
      </p:ext>
    </p:extLst>
  </p:cSld>
  <p:clrMapOvr>
    <a:masterClrMapping/>
  </p:clrMapOvr>
  <p:transition advTm="2000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3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arunesh_-_a_journey_of_the_hear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143372" y="4000504"/>
            <a:ext cx="304800" cy="304800"/>
          </a:xfrm>
          <a:prstGeom prst="rect">
            <a:avLst/>
          </a:prstGeom>
        </p:spPr>
      </p:pic>
      <p:pic>
        <p:nvPicPr>
          <p:cNvPr id="6" name="karunesh_-_a_journey_of_the_heart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864019" y="5433306"/>
            <a:ext cx="309669" cy="309669"/>
          </a:xfrm>
          <a:prstGeom prst="rect">
            <a:avLst/>
          </a:prstGeom>
        </p:spPr>
      </p:pic>
      <p:sp>
        <p:nvSpPr>
          <p:cNvPr id="5" name="Рисунок 3"/>
          <p:cNvSpPr txBox="1">
            <a:spLocks/>
          </p:cNvSpPr>
          <p:nvPr/>
        </p:nvSpPr>
        <p:spPr>
          <a:xfrm rot="20587681">
            <a:off x="457455" y="535686"/>
            <a:ext cx="1801530" cy="2195985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7" name="Рисунок 3"/>
          <p:cNvSpPr txBox="1">
            <a:spLocks/>
          </p:cNvSpPr>
          <p:nvPr/>
        </p:nvSpPr>
        <p:spPr>
          <a:xfrm rot="21168556">
            <a:off x="587221" y="634867"/>
            <a:ext cx="1765254" cy="2251684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8" name="Рисунок 3"/>
          <p:cNvSpPr txBox="1">
            <a:spLocks/>
          </p:cNvSpPr>
          <p:nvPr/>
        </p:nvSpPr>
        <p:spPr>
          <a:xfrm>
            <a:off x="808758" y="692697"/>
            <a:ext cx="1963042" cy="2249698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5202" y="762425"/>
            <a:ext cx="1630154" cy="2173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Блок-схема: несколько документов 1"/>
          <p:cNvSpPr/>
          <p:nvPr/>
        </p:nvSpPr>
        <p:spPr>
          <a:xfrm>
            <a:off x="4139952" y="256606"/>
            <a:ext cx="4805120" cy="2815204"/>
          </a:xfrm>
          <a:prstGeom prst="flowChartMultidocumen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 </a:t>
            </a:r>
            <a:r>
              <a:rPr lang="uk-UA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образна історія народного життя... Знання літератури потрібне людям для того, щоб глибше «читати» книгу життя, багатогранно розуміти соціальний і духовний зміст самої людини.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552" y="3038973"/>
            <a:ext cx="3623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Сучасний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український   літературознавець 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Наєнко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Рисунок 3"/>
          <p:cNvSpPr txBox="1">
            <a:spLocks/>
          </p:cNvSpPr>
          <p:nvPr/>
        </p:nvSpPr>
        <p:spPr>
          <a:xfrm rot="1001771">
            <a:off x="6757294" y="3484833"/>
            <a:ext cx="1864724" cy="2522552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11" name="Рисунок 3"/>
          <p:cNvSpPr txBox="1">
            <a:spLocks/>
          </p:cNvSpPr>
          <p:nvPr/>
        </p:nvSpPr>
        <p:spPr>
          <a:xfrm rot="500379">
            <a:off x="6383673" y="3478257"/>
            <a:ext cx="1917636" cy="2333305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12" name="Рисунок 3"/>
          <p:cNvSpPr txBox="1">
            <a:spLocks/>
          </p:cNvSpPr>
          <p:nvPr/>
        </p:nvSpPr>
        <p:spPr>
          <a:xfrm>
            <a:off x="6184997" y="3244581"/>
            <a:ext cx="1679022" cy="2343560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7453" y="3297980"/>
            <a:ext cx="1538065" cy="2290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Блок-схема: несколько документов 13"/>
          <p:cNvSpPr/>
          <p:nvPr/>
        </p:nvSpPr>
        <p:spPr>
          <a:xfrm>
            <a:off x="357158" y="3643314"/>
            <a:ext cx="5342898" cy="2928958"/>
          </a:xfrm>
          <a:prstGeom prst="flowChartMultidocumen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 є душею народного життя, є самосвідомістю народності. Без літератури народність є тільки пасивною появою, і для того чим багатша, чим достатніше у народа література, тим тривкіше стоїть його народність.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94262" y="6260809"/>
            <a:ext cx="2245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 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Костомаров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16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6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audio>
              <p:cMediaNode numSld="6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3"/>
          <p:cNvSpPr txBox="1">
            <a:spLocks/>
          </p:cNvSpPr>
          <p:nvPr/>
        </p:nvSpPr>
        <p:spPr>
          <a:xfrm rot="21088643">
            <a:off x="482014" y="480301"/>
            <a:ext cx="2520280" cy="2580984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7" name="Рисунок 3"/>
          <p:cNvSpPr txBox="1">
            <a:spLocks/>
          </p:cNvSpPr>
          <p:nvPr/>
        </p:nvSpPr>
        <p:spPr>
          <a:xfrm rot="21351713">
            <a:off x="640023" y="465794"/>
            <a:ext cx="2664296" cy="2880915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8" name="Рисунок 3"/>
          <p:cNvSpPr txBox="1">
            <a:spLocks/>
          </p:cNvSpPr>
          <p:nvPr/>
        </p:nvSpPr>
        <p:spPr>
          <a:xfrm>
            <a:off x="758007" y="571623"/>
            <a:ext cx="2157809" cy="2880915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9" name="Блок-схема: несколько документов 8"/>
          <p:cNvSpPr/>
          <p:nvPr/>
        </p:nvSpPr>
        <p:spPr>
          <a:xfrm>
            <a:off x="3779913" y="307798"/>
            <a:ext cx="4968552" cy="2754144"/>
          </a:xfrm>
          <a:prstGeom prst="flowChartMultidocumen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красного мистецтва - викликати в душі читача живі образи тих людей чи речей , котрі нам малює </a:t>
            </a:r>
            <a:r>
              <a:rPr lang="uk-UA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поет </a:t>
            </a:r>
            <a:r>
              <a:rPr lang="uk-UA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ними будити ті самі чуття, які проймали душу самого поета в хвилі, коли творив ті образи.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68481" y="2706287"/>
            <a:ext cx="1512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Іван Франко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644467"/>
            <a:ext cx="1800200" cy="27352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Блок-схема: несколько документов 9"/>
          <p:cNvSpPr/>
          <p:nvPr/>
        </p:nvSpPr>
        <p:spPr>
          <a:xfrm>
            <a:off x="285720" y="3571876"/>
            <a:ext cx="4575143" cy="2714504"/>
          </a:xfrm>
          <a:prstGeom prst="flowChartMultidocumen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Справжні письменники... Без них нам було б сумно жити, нецікаво, світ знебарвів би, втратив би для нас сенс свого існування, ми, напевно, не вміли б любити, </a:t>
            </a:r>
            <a:r>
              <a:rPr lang="uk-UA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якби не письменники</a:t>
            </a:r>
            <a:r>
              <a:rPr lang="uk-UA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Рисунок 3"/>
          <p:cNvSpPr txBox="1">
            <a:spLocks/>
          </p:cNvSpPr>
          <p:nvPr/>
        </p:nvSpPr>
        <p:spPr>
          <a:xfrm rot="20262370">
            <a:off x="5688124" y="3634789"/>
            <a:ext cx="2520280" cy="2580984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12" name="Рисунок 3"/>
          <p:cNvSpPr txBox="1">
            <a:spLocks/>
          </p:cNvSpPr>
          <p:nvPr/>
        </p:nvSpPr>
        <p:spPr>
          <a:xfrm rot="21071540">
            <a:off x="6002355" y="3799542"/>
            <a:ext cx="2414414" cy="2628463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13" name="Рисунок 3"/>
          <p:cNvSpPr txBox="1">
            <a:spLocks/>
          </p:cNvSpPr>
          <p:nvPr/>
        </p:nvSpPr>
        <p:spPr>
          <a:xfrm>
            <a:off x="6264188" y="4077072"/>
            <a:ext cx="2339577" cy="2520281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4076" y="3919282"/>
            <a:ext cx="2046738" cy="2678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57803" y="6246870"/>
            <a:ext cx="2213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Осадчий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08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Бандури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812360" y="5852422"/>
            <a:ext cx="393565" cy="393565"/>
          </a:xfrm>
          <a:prstGeom prst="rect">
            <a:avLst/>
          </a:prstGeom>
        </p:spPr>
      </p:pic>
      <p:pic>
        <p:nvPicPr>
          <p:cNvPr id="5" name="Рисунок 3" descr="Описание: аа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695" y="437103"/>
            <a:ext cx="8211931" cy="596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23728" y="2204864"/>
            <a:ext cx="55081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Воскресну нині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Ради їх,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Людей закованих моїх,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Убогих, вищих... Возвеличу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Малих отих рабів німих!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Я на сторожі коло їх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Поставлю слово.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Описание: C:\Documents and Settings\XP\Мои документы\Смайли\14358e5cf3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1936" y="4284466"/>
            <a:ext cx="19050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124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1830899" cy="2843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90647">
            <a:off x="1028547" y="3567845"/>
            <a:ext cx="2048447" cy="108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74436" y="5476294"/>
            <a:ext cx="180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Т.Г.Шевченко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04659398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80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11"/>
          <a:stretch/>
        </p:blipFill>
        <p:spPr bwMode="auto">
          <a:xfrm>
            <a:off x="4869" y="3213571"/>
            <a:ext cx="9139131" cy="364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Рисунок 3"/>
          <p:cNvSpPr txBox="1">
            <a:spLocks/>
          </p:cNvSpPr>
          <p:nvPr/>
        </p:nvSpPr>
        <p:spPr>
          <a:xfrm rot="21088643">
            <a:off x="482014" y="480301"/>
            <a:ext cx="2520280" cy="2580984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7" name="Рисунок 3"/>
          <p:cNvSpPr txBox="1">
            <a:spLocks/>
          </p:cNvSpPr>
          <p:nvPr/>
        </p:nvSpPr>
        <p:spPr>
          <a:xfrm rot="21351713">
            <a:off x="640023" y="465794"/>
            <a:ext cx="2664296" cy="2880915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8" name="Рисунок 3"/>
          <p:cNvSpPr txBox="1">
            <a:spLocks/>
          </p:cNvSpPr>
          <p:nvPr/>
        </p:nvSpPr>
        <p:spPr>
          <a:xfrm>
            <a:off x="758007" y="571623"/>
            <a:ext cx="2664296" cy="2880915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10" name="Блок-схема: несколько документов 9"/>
          <p:cNvSpPr/>
          <p:nvPr/>
        </p:nvSpPr>
        <p:spPr>
          <a:xfrm>
            <a:off x="4500563" y="307798"/>
            <a:ext cx="4247902" cy="2121070"/>
          </a:xfrm>
          <a:prstGeom prst="flowChartMultidocumen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нашій землі письменник був завжди найбіднішим сином її, і йому відкривались важкі болі та високі заповіти.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48264" y="234888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Євген Сверстюк</a:t>
            </a:r>
            <a:r>
              <a:rPr lang="uk-UA" b="1" i="1" dirty="0"/>
              <a:t> 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826" y="625978"/>
            <a:ext cx="2170606" cy="2813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2389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260648"/>
            <a:ext cx="76041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Інтерактивна вправа «Гронування</a:t>
            </a:r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7" descr="bestgif_narod_ru_21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1221" y="1963661"/>
            <a:ext cx="3860883" cy="263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9712" y="5562157"/>
            <a:ext cx="5803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системі мистецтв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4867857" y="1124744"/>
            <a:ext cx="1656184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театр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897118" y="1124744"/>
            <a:ext cx="2480553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живопис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6804248" y="1550842"/>
            <a:ext cx="1159681" cy="6531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кіно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6692095" y="2329863"/>
            <a:ext cx="1828196" cy="6531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балет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6381112" y="3058929"/>
            <a:ext cx="2450161" cy="6914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хореографія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1" name="WordArt 7"/>
          <p:cNvSpPr>
            <a:spLocks noChangeArrowheads="1" noChangeShapeType="1" noTextEdit="1"/>
          </p:cNvSpPr>
          <p:nvPr/>
        </p:nvSpPr>
        <p:spPr bwMode="auto">
          <a:xfrm>
            <a:off x="5987626" y="3861048"/>
            <a:ext cx="2792924" cy="6729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скульптура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62006" y="2983020"/>
            <a:ext cx="2409794" cy="5773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музика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3" name="WordArt 9"/>
          <p:cNvSpPr>
            <a:spLocks noChangeArrowheads="1" noChangeShapeType="1" noTextEdit="1"/>
          </p:cNvSpPr>
          <p:nvPr/>
        </p:nvSpPr>
        <p:spPr bwMode="auto">
          <a:xfrm>
            <a:off x="154356" y="3736122"/>
            <a:ext cx="2041380" cy="5863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графіка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4" name="WordArt 10"/>
          <p:cNvSpPr>
            <a:spLocks noChangeArrowheads="1" noChangeShapeType="1" noTextEdit="1"/>
          </p:cNvSpPr>
          <p:nvPr/>
        </p:nvSpPr>
        <p:spPr bwMode="auto">
          <a:xfrm>
            <a:off x="332854" y="1877421"/>
            <a:ext cx="3128528" cy="9035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архітектура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5" name="WordArt 6"/>
          <p:cNvSpPr>
            <a:spLocks noChangeArrowheads="1" noChangeShapeType="1" noTextEdit="1"/>
          </p:cNvSpPr>
          <p:nvPr/>
        </p:nvSpPr>
        <p:spPr bwMode="auto">
          <a:xfrm>
            <a:off x="755576" y="4725144"/>
            <a:ext cx="7457865" cy="6914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дикоративно - прикладне  мистецтво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15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39852"/>
            <a:ext cx="2094321" cy="200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052736"/>
            <a:ext cx="1113545" cy="104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0"/>
          <p:cNvSpPr>
            <a:spLocks noChangeArrowheads="1"/>
          </p:cNvSpPr>
          <p:nvPr/>
        </p:nvSpPr>
        <p:spPr bwMode="auto">
          <a:xfrm flipH="1">
            <a:off x="539552" y="1705288"/>
            <a:ext cx="2409999" cy="785483"/>
          </a:xfrm>
          <a:prstGeom prst="curvedDownArrow">
            <a:avLst>
              <a:gd name="adj1" fmla="val 60980"/>
              <a:gd name="adj2" fmla="val 121959"/>
              <a:gd name="adj3" fmla="val 33333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>
            <a:off x="5973576" y="1729960"/>
            <a:ext cx="2334145" cy="785483"/>
          </a:xfrm>
          <a:prstGeom prst="curvedDownArrow">
            <a:avLst>
              <a:gd name="adj1" fmla="val 60980"/>
              <a:gd name="adj2" fmla="val 121959"/>
              <a:gd name="adj3" fmla="val 33333"/>
            </a:avLst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116632"/>
            <a:ext cx="5515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художньої   </a:t>
            </a:r>
            <a:r>
              <a:rPr lang="uk-UA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2676852"/>
            <a:ext cx="2880320" cy="1904275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прочитавши худо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жній твір, а зокрема поезію, ти отримуєш емоційне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волення.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27397" y="2584805"/>
            <a:ext cx="2736304" cy="1904275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По-друге,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твори із цікавим сюжетом учать нас, як повестися в тій чи іншій ситуації, тобто навчають жити.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045702" y="3156862"/>
            <a:ext cx="648072" cy="1332218"/>
          </a:xfrm>
          <a:prstGeom prst="downArrow">
            <a:avLst>
              <a:gd name="adj1" fmla="val 50000"/>
              <a:gd name="adj2" fmla="val 66927"/>
            </a:avLst>
          </a:prstGeom>
          <a:solidFill>
            <a:srgbClr val="365F9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87896" y="4857835"/>
            <a:ext cx="6124464" cy="587390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По-третє,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 твори мають виховне значення.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9185" y="5754481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 з важливих функцій художнього твору, зокрема літературного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розширення кругозору читача: з книжок ми дізнаємося багато нового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про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 й світ, про історію й культуру тощо.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34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6" grpId="0" animBg="1"/>
      <p:bldP spid="10" grpId="0" animBg="1"/>
      <p:bldP spid="8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3 Вальс Париж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3" name="Вальс Париж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122077" y="4661004"/>
            <a:ext cx="609600" cy="609600"/>
          </a:xfrm>
          <a:prstGeom prst="rect">
            <a:avLst/>
          </a:prstGeom>
        </p:spPr>
      </p:pic>
      <p:sp>
        <p:nvSpPr>
          <p:cNvPr id="5" name="Рисунок 3"/>
          <p:cNvSpPr txBox="1">
            <a:spLocks/>
          </p:cNvSpPr>
          <p:nvPr/>
        </p:nvSpPr>
        <p:spPr>
          <a:xfrm rot="20428521">
            <a:off x="1995418" y="3113361"/>
            <a:ext cx="2763044" cy="2958169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6" name="Рисунок 3"/>
          <p:cNvSpPr txBox="1">
            <a:spLocks/>
          </p:cNvSpPr>
          <p:nvPr/>
        </p:nvSpPr>
        <p:spPr>
          <a:xfrm rot="21209202">
            <a:off x="2340780" y="3129980"/>
            <a:ext cx="2663689" cy="3129181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sp>
        <p:nvSpPr>
          <p:cNvPr id="7" name="Рисунок 3"/>
          <p:cNvSpPr txBox="1">
            <a:spLocks/>
          </p:cNvSpPr>
          <p:nvPr/>
        </p:nvSpPr>
        <p:spPr>
          <a:xfrm>
            <a:off x="2596074" y="3524796"/>
            <a:ext cx="2690992" cy="2915766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2361" y="3643204"/>
            <a:ext cx="2520989" cy="275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2616" b="60465" l="1744" r="37209">
                        <a14:foregroundMark x1="6202" y1="25678" x2="6202" y2="25678"/>
                        <a14:foregroundMark x1="6202" y1="24031" x2="6202" y2="24031"/>
                        <a14:foregroundMark x1="7655" y1="30039" x2="7655" y2="30039"/>
                        <a14:foregroundMark x1="9302" y1="35368" x2="9302" y2="35368"/>
                        <a14:foregroundMark x1="12112" y1="30233" x2="12112" y2="30233"/>
                        <a14:foregroundMark x1="13081" y1="25388" x2="13081" y2="25388"/>
                        <a14:foregroundMark x1="10756" y1="32171" x2="10756" y2="32171"/>
                        <a14:foregroundMark x1="12016" y1="35368" x2="12016" y2="35368"/>
                        <a14:foregroundMark x1="11822" y1="33527" x2="11822" y2="33527"/>
                        <a14:foregroundMark x1="11628" y1="33527" x2="11628" y2="33527"/>
                        <a14:foregroundMark x1="13760" y1="36531" x2="13760" y2="36531"/>
                        <a14:foregroundMark x1="13857" y1="35853" x2="13857" y2="35853"/>
                        <a14:foregroundMark x1="17151" y1="37112" x2="17151" y2="37112"/>
                        <a14:foregroundMark x1="15891" y1="36822" x2="15891" y2="36822"/>
                        <a14:foregroundMark x1="15407" y1="37500" x2="15407" y2="37888"/>
                        <a14:foregroundMark x1="19961" y1="40019" x2="20252" y2="39729"/>
                        <a14:foregroundMark x1="25097" y1="37403" x2="25097" y2="37403"/>
                        <a14:foregroundMark x1="24806" y1="39341" x2="24806" y2="39341"/>
                        <a14:foregroundMark x1="25388" y1="40213" x2="25388" y2="40213"/>
                        <a14:foregroundMark x1="23740" y1="40407" x2="23740" y2="40407"/>
                        <a14:foregroundMark x1="21705" y1="40795" x2="21705" y2="40795"/>
                        <a14:foregroundMark x1="23062" y1="40698" x2="23062" y2="40698"/>
                        <a14:foregroundMark x1="13566" y1="39535" x2="13760" y2="39244"/>
                        <a14:foregroundMark x1="11337" y1="38469" x2="11337" y2="38469"/>
                        <a14:foregroundMark x1="9593" y1="36531" x2="9593" y2="36531"/>
                        <a14:foregroundMark x1="9884" y1="34496" x2="9109" y2="33140"/>
                        <a14:foregroundMark x1="33527" y1="60465" x2="33527" y2="6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3" t="744" r="63125" b="52232"/>
          <a:stretch/>
        </p:blipFill>
        <p:spPr bwMode="auto">
          <a:xfrm>
            <a:off x="3070804" y="3643202"/>
            <a:ext cx="2102547" cy="275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52120" y="4694570"/>
            <a:ext cx="30902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 калини – один з найулюбленіших серед українських письменників, піснярів  та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художників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14290"/>
            <a:ext cx="47436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Калина </a:t>
            </a:r>
            <a:r>
              <a:rPr lang="uk-UA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найчарівніша рослина,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кущ.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неї складено найбільше художніх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творів: казок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дум, переказів, повір'їв, порівнянь, приспівок, пісень, легенд, прислів’їв, загадок. 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Вона вже 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давно стала символом України.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8" descr="http://stavysche-dnz3.edukit.kiev.ua/files2/images/kalinka.gif?size=3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5868" y="33536"/>
            <a:ext cx="2548866" cy="443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stavysche-dnz3.edukit.kiev.ua/files2/images/kalinka.gif?size=3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3107" y="68237"/>
            <a:ext cx="2772458" cy="387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7336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23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audio>
              <p:cMediaNode numSld="14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1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82369" flipV="1">
            <a:off x="2485385" y="1717748"/>
            <a:ext cx="2467981" cy="164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1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002120" flipV="1">
            <a:off x="3307570" y="331697"/>
            <a:ext cx="2836769" cy="189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D:\!system files\Мои документы\Презентації\Помічники у презентації\Малюнки\тварини\птици\ptica-55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392"/>
            <a:ext cx="1633454" cy="147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955" y="145232"/>
            <a:ext cx="2024807" cy="26071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60232" y="239281"/>
            <a:ext cx="23630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Наталя Забіла </a:t>
            </a: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«Калинчине віконце»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42754" y="4869160"/>
            <a:ext cx="1580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Євген Гуцало </a:t>
            </a:r>
            <a:endParaRPr lang="uk-UA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Осінь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7838" y="1916832"/>
            <a:ext cx="2035666" cy="283396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11912"/>
            <a:ext cx="2000302" cy="280050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366209" y="6254782"/>
            <a:ext cx="268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 Харчук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«Калина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462" y="2540408"/>
            <a:ext cx="2380066" cy="297508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9512" y="6043082"/>
            <a:ext cx="3269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Іван Драч «Калинова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41358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2361" y="-24465"/>
            <a:ext cx="9433048" cy="690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1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82369" flipV="1">
            <a:off x="2618285" y="1972968"/>
            <a:ext cx="2545136" cy="1696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1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002120" flipV="1">
            <a:off x="2258386" y="201060"/>
            <a:ext cx="3042128" cy="202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D:\!system files\Мои документы\Презентації\Помічники у презентації\Малюнки\тварини\птици\ptica-55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392"/>
            <a:ext cx="1633454" cy="147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45244"/>
            <a:ext cx="2074966" cy="271405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09" y="3140968"/>
            <a:ext cx="1952003" cy="27328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99792" y="6236134"/>
            <a:ext cx="1950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Дмитро Білоус </a:t>
            </a:r>
            <a:endParaRPr lang="uk-UA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Диво калинове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41418" y="6021288"/>
            <a:ext cx="2760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Воронько </a:t>
            </a:r>
            <a:endParaRPr lang="uk-UA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Жаром калини зігріюсь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7642" y="2937185"/>
            <a:ext cx="2232248" cy="28237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757934" y="5850891"/>
            <a:ext cx="22579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Вихрущ</a:t>
            </a: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«Полум’я калини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8127" y="242392"/>
            <a:ext cx="2059515" cy="28985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408533" y="102634"/>
            <a:ext cx="27032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Марія Познанська </a:t>
            </a:r>
            <a:endParaRPr lang="uk-UA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Ось калина над водою</a:t>
            </a:r>
            <a:r>
              <a:rPr lang="uk-UA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460801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67" b="99467" l="0" r="100000">
                        <a14:backgroundMark x1="1800" y1="72267" x2="1800" y2="72267"/>
                        <a14:backgroundMark x1="13600" y1="64533" x2="13600" y2="64533"/>
                        <a14:backgroundMark x1="2600" y1="34400" x2="2600" y2="34400"/>
                        <a14:backgroundMark x1="1000" y1="39467" x2="1000" y2="39467"/>
                        <a14:backgroundMark x1="600" y1="38667" x2="600" y2="38667"/>
                        <a14:backgroundMark x1="800" y1="40533" x2="800" y2="40533"/>
                        <a14:backgroundMark x1="2000" y1="35200" x2="2000" y2="35200"/>
                        <a14:backgroundMark x1="2600" y1="28800" x2="2600" y2="28800"/>
                        <a14:backgroundMark x1="3600" y1="28800" x2="3600" y2="28800"/>
                        <a14:backgroundMark x1="3400" y1="27733" x2="3400" y2="27733"/>
                        <a14:backgroundMark x1="5400" y1="25067" x2="5400" y2="25067"/>
                        <a14:backgroundMark x1="3600" y1="23733" x2="3600" y2="23733"/>
                        <a14:backgroundMark x1="1400" y1="20800" x2="1400" y2="20800"/>
                        <a14:backgroundMark x1="2400" y1="14667" x2="2400" y2="14667"/>
                        <a14:backgroundMark x1="14600" y1="5067" x2="14600" y2="50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4020" y="0"/>
            <a:ext cx="4379979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5996" y="485946"/>
            <a:ext cx="52210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 зображення можна </a:t>
            </a:r>
            <a:endParaRPr lang="uk-UA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робіт </a:t>
            </a:r>
            <a:endParaRPr lang="uk-UA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художників: </a:t>
            </a:r>
            <a:endParaRPr lang="uk-UA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Білокінь,Т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Бойко,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 Пата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Примаченко, М. Тимченко та ін.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36912"/>
            <a:ext cx="2919813" cy="33176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21638"/>
            <a:ext cx="3384376" cy="253160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53790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4242027_Izobrajenie_007 (700x483, 92Kb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3312"/>
            <a:ext cx="7815773" cy="5400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61097" y="6298484"/>
            <a:ext cx="2808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Зозуля на калині. Т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Пата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835008975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139905" cy="56886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6309320"/>
            <a:ext cx="6318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Осені рубіни...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Скрипченко Людмила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Андріївна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301419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6624954" cy="56297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6349390"/>
            <a:ext cx="44212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Алещенко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Валерій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Калина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біля вікна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488832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4837279" cy="36296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34527" y="6321474"/>
            <a:ext cx="3113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Натюрморт. Спасенов В.О. </a:t>
            </a:r>
            <a:endParaRPr lang="uk-UA" dirty="0"/>
          </a:p>
        </p:txBody>
      </p:sp>
      <p:pic>
        <p:nvPicPr>
          <p:cNvPr id="5" name="Picture 2" descr="http://artrussian.com/images/media/1247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8739" y="332656"/>
            <a:ext cx="4676513" cy="30963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85354" y="3866379"/>
            <a:ext cx="2740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Калина. Сидоренко Ж.С.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4870891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1" y="404665"/>
            <a:ext cx="6264698" cy="55759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53580" y="6237312"/>
            <a:ext cx="2684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Калина . Віктор Асанов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130437546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200800" cy="54210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53580" y="6237312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Калина. Олена Базанова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2897945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50924"/>
            <a:ext cx="6048672" cy="54394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53580" y="6237312"/>
            <a:ext cx="2472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Калина. Корнєєв Є.О.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116773885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64297" y="2288495"/>
            <a:ext cx="2972541" cy="3521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74464" y="3467683"/>
            <a:ext cx="2798852" cy="34755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558924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Калина – це оберіг. ЇЇ вишивали на рушниках, щоб берегла хату від усього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лихого, сорочках, скатертинах.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600" b="92600" l="9820" r="899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0"/>
            <a:ext cx="4041381" cy="4049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0512" y="-90044"/>
            <a:ext cx="2561721" cy="291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5988" y="-114221"/>
            <a:ext cx="2604215" cy="296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ttp://stavysche-dnz3.edukit.kiev.ua/files2/images/kalinka.gif?size=3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5868" y="33536"/>
            <a:ext cx="2548866" cy="443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680883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600" b="93200" l="0" r="99733">
                        <a14:backgroundMark x1="92000" y1="33200" x2="92000" y2="33200"/>
                        <a14:backgroundMark x1="90400" y1="26400" x2="90400" y2="26400"/>
                        <a14:backgroundMark x1="98133" y1="44800" x2="98133" y2="44800"/>
                        <a14:backgroundMark x1="97067" y1="49400" x2="97067" y2="49400"/>
                        <a14:backgroundMark x1="9333" y1="18600" x2="9333" y2="18600"/>
                        <a14:backgroundMark x1="22933" y1="30200" x2="22933" y2="30200"/>
                        <a14:backgroundMark x1="9600" y1="24000" x2="9600" y2="24000"/>
                        <a14:backgroundMark x1="12000" y1="30600" x2="12000" y2="30600"/>
                        <a14:backgroundMark x1="16533" y1="44400" x2="16533" y2="44400"/>
                        <a14:backgroundMark x1="28000" y1="19000" x2="28000" y2="19000"/>
                        <a14:backgroundMark x1="54400" y1="16000" x2="54400" y2="16000"/>
                        <a14:backgroundMark x1="72800" y1="11000" x2="72800" y2="11000"/>
                        <a14:backgroundMark x1="55733" y1="19200" x2="55733" y2="19200"/>
                        <a14:backgroundMark x1="94133" y1="43400" x2="94133" y2="43400"/>
                        <a14:backgroundMark x1="46133" y1="22600" x2="46133" y2="22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3" t="26279"/>
          <a:stretch/>
        </p:blipFill>
        <p:spPr bwMode="auto">
          <a:xfrm>
            <a:off x="365348" y="313682"/>
            <a:ext cx="4207302" cy="333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300" b="97898" l="0" r="100000">
                        <a14:backgroundMark x1="13200" y1="2402" x2="13200" y2="2402"/>
                        <a14:backgroundMark x1="15200" y1="3303" x2="15200" y2="3303"/>
                        <a14:backgroundMark x1="9600" y1="36336" x2="9600" y2="36336"/>
                        <a14:backgroundMark x1="82600" y1="27327" x2="82600" y2="27327"/>
                        <a14:backgroundMark x1="78800" y1="30631" x2="78800" y2="30631"/>
                        <a14:backgroundMark x1="97400" y1="6907" x2="97400" y2="6907"/>
                        <a14:backgroundMark x1="97600" y1="14114" x2="97600" y2="14114"/>
                        <a14:backgroundMark x1="95200" y1="40541" x2="95200" y2="40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650" y="313682"/>
            <a:ext cx="4138475" cy="275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667" b="94167" l="0" r="90000">
                        <a14:backgroundMark x1="2000" y1="60667" x2="2000" y2="60667"/>
                        <a14:backgroundMark x1="625" y1="55833" x2="625" y2="55833"/>
                        <a14:backgroundMark x1="1375" y1="55000" x2="1375" y2="55000"/>
                        <a14:backgroundMark x1="1375" y1="53167" x2="1375" y2="53167"/>
                        <a14:backgroundMark x1="2000" y1="51833" x2="2000" y2="51833"/>
                        <a14:backgroundMark x1="1375" y1="31667" x2="1375" y2="31667"/>
                        <a14:backgroundMark x1="750" y1="30833" x2="750" y2="30833"/>
                        <a14:backgroundMark x1="1250" y1="23667" x2="1250" y2="23667"/>
                        <a14:backgroundMark x1="4125" y1="20500" x2="4125" y2="20500"/>
                        <a14:backgroundMark x1="96125" y1="95833" x2="96125" y2="95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022" b="7702"/>
          <a:stretch/>
        </p:blipFill>
        <p:spPr bwMode="auto">
          <a:xfrm>
            <a:off x="4714876" y="3429000"/>
            <a:ext cx="4141707" cy="318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4500" b="100000" l="0" r="100000">
                        <a14:backgroundMark x1="3875" y1="50500" x2="3875" y2="50500"/>
                        <a14:backgroundMark x1="9000" y1="82500" x2="9000" y2="82500"/>
                        <a14:backgroundMark x1="29375" y1="96667" x2="29375" y2="96167"/>
                        <a14:backgroundMark x1="31125" y1="93667" x2="31125" y2="93667"/>
                        <a14:backgroundMark x1="46250" y1="99000" x2="46250" y2="99000"/>
                        <a14:backgroundMark x1="77750" y1="97167" x2="78375" y2="97500"/>
                        <a14:backgroundMark x1="97625" y1="59333" x2="97625" y2="59333"/>
                        <a14:backgroundMark x1="98250" y1="54000" x2="98250" y2="54000"/>
                        <a14:backgroundMark x1="98375" y1="48833" x2="98375" y2="48833"/>
                        <a14:backgroundMark x1="7625" y1="80833" x2="7625" y2="80167"/>
                        <a14:backgroundMark x1="8000" y1="93500" x2="8125" y2="92667"/>
                        <a14:backgroundMark x1="12250" y1="76167" x2="12250" y2="76167"/>
                        <a14:backgroundMark x1="12375" y1="78000" x2="12375" y2="78000"/>
                        <a14:backgroundMark x1="9000" y1="72500" x2="9000" y2="72500"/>
                        <a14:backgroundMark x1="9250" y1="74500" x2="9250" y2="74500"/>
                        <a14:backgroundMark x1="8750" y1="70833" x2="8750" y2="70833"/>
                        <a14:backgroundMark x1="7875" y1="69833" x2="7875" y2="69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248472" cy="318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82709" y="3244334"/>
            <a:ext cx="2881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Нею прикрашали коровай 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432525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6302" y="620688"/>
            <a:ext cx="28761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часто зустрічається калина в орнаменті петриківського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розпису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465" y="188640"/>
            <a:ext cx="3902495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6302" y="2610436"/>
            <a:ext cx="2750368" cy="38737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3344" y="2113256"/>
            <a:ext cx="2727522" cy="39080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576" y="2888251"/>
            <a:ext cx="2358102" cy="235810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7436" y="5424873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«Птах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калині» декоративна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таріль. дер. петриківський розпис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17569" y="6419440"/>
            <a:ext cx="17361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Колядко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1463639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48" y="4429132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Стоїть над водою червона калина...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Віками про неї складають пісні,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образ твій світлий, моя Україно,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 чистий і ніжний, як цвіт навесні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 Верещака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488568" flipV="1">
            <a:off x="280702" y="4333426"/>
            <a:ext cx="2074304" cy="223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30105" flipH="1">
            <a:off x="6428824" y="566612"/>
            <a:ext cx="1633287" cy="143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116632"/>
            <a:ext cx="4680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Якби все, що відбувається в душі людини, можна було б передати словами, музики не існувало б на світі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                                              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 Сєров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928802"/>
            <a:ext cx="34290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 народна пісня</a:t>
            </a:r>
          </a:p>
          <a:p>
            <a:pPr algn="ctr"/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file"/>
              </a:rPr>
              <a:t>«При долині кущ калини»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7167" y="0"/>
            <a:ext cx="4856833" cy="3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53393">
            <a:off x="1636125" y="4976390"/>
            <a:ext cx="2121462" cy="185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05333116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288335">
            <a:off x="6620745" y="1640676"/>
            <a:ext cx="2266642" cy="198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866212" y="1001047"/>
            <a:ext cx="2420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Калина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Блок-схема: несколько документов 10"/>
          <p:cNvSpPr/>
          <p:nvPr/>
        </p:nvSpPr>
        <p:spPr>
          <a:xfrm>
            <a:off x="6377053" y="366248"/>
            <a:ext cx="2294549" cy="71183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99528" y="570601"/>
            <a:ext cx="14328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несколько документов 12"/>
          <p:cNvSpPr/>
          <p:nvPr/>
        </p:nvSpPr>
        <p:spPr>
          <a:xfrm>
            <a:off x="2195736" y="3757214"/>
            <a:ext cx="5760640" cy="920509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75756" y="3863525"/>
            <a:ext cx="4536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Художній   образ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«зацвітає рудими сльозами»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4982" y="4752052"/>
            <a:ext cx="85580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 передати тугу за Батьківщиною, Василь Стус в поезії «На колимськім морозі калина»  переосмислює  образ калини — вона «зацвітає рудими сльозами», тобто має тьмяний, невиразний відтінок. Цей образ олюднюється, ягоди нагадують сльози, отже, йдеться про страждання, про затамований душевний біль ліричного героя, спричинений відірваністю від Вітчизни.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uarp.org/upload/video/photo_report/20d244c15dc152b19836e04837f056c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52" y="144836"/>
            <a:ext cx="4257789" cy="3290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786263" y="2001416"/>
            <a:ext cx="2242910" cy="188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65972">
            <a:off x="5298102" y="1954077"/>
            <a:ext cx="2469961" cy="216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9855" y="3469309"/>
            <a:ext cx="14087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 Стус </a:t>
            </a:r>
            <a:endParaRPr lang="uk-UA" sz="1600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812992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3769619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05436" y="748358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 образи мають такі властивості: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створюють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яскраву образну картину, викликають у читачів певні уявлення, асоціації;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збуджують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емоції, естетичні переживання, відтворюють настрої митця;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містять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собі авторську оцінку дійсності, певну думку, ідею;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бувають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статичними (нерухомими) або динамічними (рухомими, змінними);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виступають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одноразові або наскрізні (повторювані);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є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зорові, слухові дотикові, смакові або нюхові;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мають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взаємопроникати один в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9995512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2987824" y="188640"/>
            <a:ext cx="2997200" cy="40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19050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943634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Художній  твір</a:t>
            </a:r>
            <a:endParaRPr lang="ru-RU" sz="3600" b="1" kern="10" spc="0" dirty="0">
              <a:ln w="19050">
                <a:solidFill>
                  <a:srgbClr val="E36C0A"/>
                </a:solidFill>
                <a:round/>
                <a:headEnd/>
                <a:tailEnd/>
              </a:ln>
              <a:solidFill>
                <a:srgbClr val="943634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259632" y="836712"/>
            <a:ext cx="2304256" cy="792088"/>
          </a:xfrm>
          <a:prstGeom prst="foldedCorner">
            <a:avLst>
              <a:gd name="adj" fmla="val 12500"/>
            </a:avLst>
          </a:prstGeom>
          <a:gradFill rotWithShape="1">
            <a:gsLst>
              <a:gs pos="0">
                <a:srgbClr val="C2D69B">
                  <a:gamma/>
                  <a:shade val="46275"/>
                  <a:invGamma/>
                </a:srgbClr>
              </a:gs>
              <a:gs pos="50000">
                <a:srgbClr val="C2D69B"/>
              </a:gs>
              <a:gs pos="100000">
                <a:srgbClr val="C2D69B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 flipH="1">
            <a:off x="4932040" y="841929"/>
            <a:ext cx="3240358" cy="1434943"/>
          </a:xfrm>
          <a:prstGeom prst="foldedCorner">
            <a:avLst>
              <a:gd name="adj" fmla="val 12500"/>
            </a:avLst>
          </a:prstGeom>
          <a:gradFill rotWithShape="1">
            <a:gsLst>
              <a:gs pos="0">
                <a:srgbClr val="C2D69B">
                  <a:gamma/>
                  <a:shade val="46275"/>
                  <a:invGamma/>
                </a:srgbClr>
              </a:gs>
              <a:gs pos="50000">
                <a:srgbClr val="C2D69B"/>
              </a:gs>
              <a:gs pos="100000">
                <a:srgbClr val="C2D69B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RU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ru-RU" b="1" dirty="0">
              <a:solidFill>
                <a:srgbClr val="FFFFFF"/>
              </a:solidFill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</a:rPr>
              <a:t>( система засобів і прийомів , через які втілюється зміст)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5580112" y="919132"/>
            <a:ext cx="2448272" cy="4936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Художня    форма</a:t>
            </a:r>
            <a:endParaRPr lang="ru-RU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1619672" y="1003234"/>
            <a:ext cx="1368152" cy="4095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Зміст</a:t>
            </a:r>
            <a:endParaRPr lang="ru-RU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2303748" y="327785"/>
            <a:ext cx="366712" cy="819150"/>
          </a:xfrm>
          <a:prstGeom prst="curvedRightArrow">
            <a:avLst>
              <a:gd name="adj1" fmla="val 44675"/>
              <a:gd name="adj2" fmla="val 89351"/>
              <a:gd name="adj3" fmla="val 33333"/>
            </a:avLst>
          </a:prstGeom>
          <a:solidFill>
            <a:srgbClr val="C0504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 flipH="1">
            <a:off x="6228184" y="327785"/>
            <a:ext cx="339725" cy="819150"/>
          </a:xfrm>
          <a:prstGeom prst="curvedRightArrow">
            <a:avLst>
              <a:gd name="adj1" fmla="val 48224"/>
              <a:gd name="adj2" fmla="val 96449"/>
              <a:gd name="adj3" fmla="val 33333"/>
            </a:avLst>
          </a:prstGeom>
          <a:solidFill>
            <a:srgbClr val="C0504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517016" y="3637757"/>
            <a:ext cx="1970088" cy="1693862"/>
          </a:xfrm>
          <a:prstGeom prst="flowChartMultidocument">
            <a:avLst/>
          </a:prstGeom>
          <a:gradFill rotWithShape="0">
            <a:gsLst>
              <a:gs pos="0">
                <a:srgbClr val="FFFFFF"/>
              </a:gs>
              <a:gs pos="100000">
                <a:srgbClr val="CCC0D9"/>
              </a:gs>
            </a:gsLst>
            <a:lin ang="5400000" scaled="1"/>
          </a:gradFill>
          <a:ln w="12700">
            <a:solidFill>
              <a:srgbClr val="B2A1C7"/>
            </a:solidFill>
            <a:miter lim="800000"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Тема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Проблема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Художня ідея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Конфлікт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Пафос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4081629" y="2996952"/>
            <a:ext cx="4632833" cy="3646823"/>
          </a:xfrm>
          <a:prstGeom prst="flowChartMultidocument">
            <a:avLst/>
          </a:prstGeom>
          <a:gradFill rotWithShape="0">
            <a:gsLst>
              <a:gs pos="0">
                <a:srgbClr val="FFFFFF"/>
              </a:gs>
              <a:gs pos="100000">
                <a:srgbClr val="CCC0D9"/>
              </a:gs>
            </a:gsLst>
            <a:lin ang="5400000" scaled="1"/>
          </a:gradFill>
          <a:ln w="12700">
            <a:solidFill>
              <a:srgbClr val="B2A1C7"/>
            </a:solidFill>
            <a:miter lim="800000"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·"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Сюжет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Композиція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Головні і другорядні  персонажі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Характеристика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Прийоми створення образів персонажів: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altLang="ru-RU" sz="1300" b="1" dirty="0" smtClean="0">
                <a:latin typeface="Times New Roman" pitchFamily="18" charset="0"/>
              </a:rPr>
              <a:t>- </a:t>
            </a: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зображення героя в дії, його вчинків, поведінки;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пряма авторська характеристика;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портрет;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опис середовища(оточення);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мовна характеристика;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ставлення до різних явищ, інших персонажів;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пейзаж, інтер’єр;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художні деталі;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8" charset="0"/>
              <a:buChar char="-"/>
              <a:tabLst/>
            </a:pPr>
            <a:r>
              <a:rPr kumimoji="0" lang="uk-UA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художня мова</a:t>
            </a:r>
            <a:r>
              <a:rPr lang="uk-UA" altLang="ru-RU" sz="1300" b="1" dirty="0">
                <a:latin typeface="Times New Roman" pitchFamily="18" charset="0"/>
              </a:rPr>
              <a:t>.</a:t>
            </a:r>
            <a:endParaRPr kumimoji="0" lang="uk-UA" alt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251884" y="2337781"/>
            <a:ext cx="8640960" cy="924495"/>
          </a:xfrm>
          <a:prstGeom prst="flowChartAlternateProcess">
            <a:avLst/>
          </a:prstGeom>
          <a:gradFill rotWithShape="0">
            <a:gsLst>
              <a:gs pos="0">
                <a:srgbClr val="D99594"/>
              </a:gs>
              <a:gs pos="50000">
                <a:srgbClr val="F2DBDB"/>
              </a:gs>
              <a:gs pos="100000">
                <a:srgbClr val="D99594"/>
              </a:gs>
            </a:gsLst>
            <a:lin ang="189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alt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Зовнішня і внутрішня організація твору, яка окреслюється в процесі аналізу - абстрактні поняття; реально форма і зміст - нероздільні,</a:t>
            </a:r>
            <a:r>
              <a:rPr kumimoji="0" lang="en-US" alt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uk-UA" alt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становлять органічну єдність.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109" name="Picture 13" descr="5c690ec963e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1650" y="4069528"/>
            <a:ext cx="1930685" cy="257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914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  <p:bldP spid="9" grpId="0" animBg="1"/>
      <p:bldP spid="10" grpId="0" animBg="1"/>
      <p:bldP spid="12" grpId="0" animBg="1"/>
      <p:bldP spid="13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323528" y="49430"/>
            <a:ext cx="81104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 творення (типом асоціювання) образи поділяються на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Капля 5">
            <a:hlinkClick r:id="rId2" action="ppaction://hlinksldjump"/>
          </p:cNvPr>
          <p:cNvSpPr/>
          <p:nvPr/>
        </p:nvSpPr>
        <p:spPr>
          <a:xfrm rot="333293">
            <a:off x="1673829" y="3634785"/>
            <a:ext cx="2566409" cy="2397423"/>
          </a:xfrm>
          <a:prstGeom prst="teardrop">
            <a:avLst>
              <a:gd name="adj" fmla="val 108791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Капля 6">
            <a:hlinkClick r:id="rId3" action="ppaction://hlinksldjump"/>
          </p:cNvPr>
          <p:cNvSpPr/>
          <p:nvPr/>
        </p:nvSpPr>
        <p:spPr>
          <a:xfrm rot="4777476">
            <a:off x="1457147" y="1305198"/>
            <a:ext cx="2308156" cy="2438672"/>
          </a:xfrm>
          <a:prstGeom prst="teardrop">
            <a:avLst>
              <a:gd name="adj" fmla="val 11799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Капля 7">
            <a:hlinkClick r:id="rId4" action="ppaction://hlinksldjump"/>
          </p:cNvPr>
          <p:cNvSpPr/>
          <p:nvPr/>
        </p:nvSpPr>
        <p:spPr>
          <a:xfrm rot="8947850">
            <a:off x="3600549" y="682102"/>
            <a:ext cx="2345757" cy="2310802"/>
          </a:xfrm>
          <a:prstGeom prst="teardrop">
            <a:avLst>
              <a:gd name="adj" fmla="val 11508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Капля 8">
            <a:hlinkClick r:id="rId5" action="ppaction://hlinksldjump"/>
          </p:cNvPr>
          <p:cNvSpPr/>
          <p:nvPr/>
        </p:nvSpPr>
        <p:spPr>
          <a:xfrm rot="16855232">
            <a:off x="4055949" y="4081094"/>
            <a:ext cx="2393354" cy="2356319"/>
          </a:xfrm>
          <a:prstGeom prst="teardrop">
            <a:avLst>
              <a:gd name="adj" fmla="val 108791"/>
            </a:avLst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Капля 9">
            <a:hlinkClick r:id="rId5" action="ppaction://hlinksldjump"/>
          </p:cNvPr>
          <p:cNvSpPr/>
          <p:nvPr/>
        </p:nvSpPr>
        <p:spPr>
          <a:xfrm rot="12628621">
            <a:off x="4933362" y="2368383"/>
            <a:ext cx="2540601" cy="2117052"/>
          </a:xfrm>
          <a:prstGeom prst="teardrop">
            <a:avLst>
              <a:gd name="adj" fmla="val 117896"/>
            </a:avLst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1643500" y="1723454"/>
            <a:ext cx="1800200" cy="124017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нюхов</a:t>
            </a:r>
            <a:r>
              <a:rPr lang="en-US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í</a:t>
            </a:r>
            <a:endParaRPr lang="ru-RU" sz="3600" b="1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880963" y="1249552"/>
            <a:ext cx="1760861" cy="9779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зоров</a:t>
            </a:r>
            <a:r>
              <a:rPr lang="en-US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í</a:t>
            </a:r>
            <a:endParaRPr lang="ru-RU" sz="3600" b="1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sp>
        <p:nvSpPr>
          <p:cNvPr id="12" name="Овал 10"/>
          <p:cNvSpPr>
            <a:spLocks noChangeArrowheads="1"/>
          </p:cNvSpPr>
          <p:nvPr/>
        </p:nvSpPr>
        <p:spPr bwMode="auto">
          <a:xfrm>
            <a:off x="3281835" y="2793661"/>
            <a:ext cx="1980101" cy="1641599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 algn="ctr">
            <a:solidFill>
              <a:srgbClr val="FABF8F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uk-UA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WordArt 6"/>
          <p:cNvSpPr>
            <a:spLocks noChangeArrowheads="1" noChangeShapeType="1" noTextEdit="1"/>
          </p:cNvSpPr>
          <p:nvPr/>
        </p:nvSpPr>
        <p:spPr bwMode="auto">
          <a:xfrm>
            <a:off x="3544078" y="3191429"/>
            <a:ext cx="1455613" cy="787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Образи</a:t>
            </a:r>
            <a:endParaRPr lang="ru-RU" sz="3600" b="1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16" name="WordArt 7"/>
          <p:cNvSpPr>
            <a:spLocks noChangeArrowheads="1" noChangeShapeType="1" noTextEdit="1"/>
          </p:cNvSpPr>
          <p:nvPr/>
        </p:nvSpPr>
        <p:spPr bwMode="auto">
          <a:xfrm>
            <a:off x="5438908" y="2981265"/>
            <a:ext cx="1868126" cy="9779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слухов</a:t>
            </a:r>
            <a:r>
              <a:rPr lang="en-US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í</a:t>
            </a:r>
            <a:endParaRPr lang="ru-RU" sz="3600" b="1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sp>
        <p:nvSpPr>
          <p:cNvPr id="17" name="WordArt 8"/>
          <p:cNvSpPr>
            <a:spLocks noChangeArrowheads="1" noChangeShapeType="1" noTextEdit="1"/>
          </p:cNvSpPr>
          <p:nvPr/>
        </p:nvSpPr>
        <p:spPr bwMode="auto">
          <a:xfrm>
            <a:off x="4367099" y="4581128"/>
            <a:ext cx="1705415" cy="110696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дотиков</a:t>
            </a:r>
            <a:r>
              <a:rPr lang="en-US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í</a:t>
            </a:r>
            <a:endParaRPr lang="ru-RU" sz="3600" b="1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sp>
        <p:nvSpPr>
          <p:cNvPr id="18" name="WordArt 9"/>
          <p:cNvSpPr>
            <a:spLocks noChangeArrowheads="1" noChangeShapeType="1" noTextEdit="1"/>
          </p:cNvSpPr>
          <p:nvPr/>
        </p:nvSpPr>
        <p:spPr bwMode="auto">
          <a:xfrm>
            <a:off x="2051720" y="4300628"/>
            <a:ext cx="1661638" cy="106573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смаков</a:t>
            </a:r>
            <a:r>
              <a:rPr lang="en-US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í</a:t>
            </a:r>
            <a:endParaRPr lang="ru-RU" sz="3600" b="1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pic>
        <p:nvPicPr>
          <p:cNvPr id="23" name="Содержимое 11" descr="35d3d942bc0acaf65e1d77a28b45157c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919437" y="692696"/>
            <a:ext cx="1535903" cy="1434475"/>
          </a:xfrm>
          <a:prstGeom prst="rect">
            <a:avLst/>
          </a:prstGeom>
        </p:spPr>
      </p:pic>
      <p:pic>
        <p:nvPicPr>
          <p:cNvPr id="24" name="Содержимое 5" descr="5b2e2c7233dd4cde26d807ccd8485fac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89871" y="3395088"/>
            <a:ext cx="1453629" cy="90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981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4" grpId="0"/>
      <p:bldP spid="5" grpId="0"/>
      <p:bldP spid="16" grpId="0"/>
      <p:bldP spid="17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8064"/>
            <a:ext cx="4863990" cy="3664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463535" y="394618"/>
            <a:ext cx="4392488" cy="2540426"/>
          </a:xfrm>
          <a:prstGeom prst="roundRect">
            <a:avLst/>
          </a:prstGeom>
          <a:solidFill>
            <a:schemeClr val="accent3">
              <a:lumMod val="40000"/>
              <a:lumOff val="60000"/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Садок вишневий коло хати,</a:t>
            </a:r>
          </a:p>
          <a:p>
            <a:pPr>
              <a:lnSpc>
                <a:spcPct val="150000"/>
              </a:lnSpc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Хрущі над вишнями гудуть,</a:t>
            </a:r>
          </a:p>
          <a:p>
            <a:pPr>
              <a:lnSpc>
                <a:spcPct val="150000"/>
              </a:lnSpc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Плугатарі з плугами йдуть,</a:t>
            </a:r>
          </a:p>
          <a:p>
            <a:pPr>
              <a:lnSpc>
                <a:spcPct val="150000"/>
              </a:lnSpc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Співають ідучи дівчата,</a:t>
            </a:r>
          </a:p>
          <a:p>
            <a:pPr>
              <a:lnSpc>
                <a:spcPct val="150000"/>
              </a:lnSpc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матері вечерять ждуть.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Капля 6">
            <a:hlinkClick r:id="rId3" action="ppaction://hlinksldjump"/>
          </p:cNvPr>
          <p:cNvSpPr/>
          <p:nvPr/>
        </p:nvSpPr>
        <p:spPr>
          <a:xfrm rot="8947850">
            <a:off x="7931211" y="493716"/>
            <a:ext cx="487089" cy="365103"/>
          </a:xfrm>
          <a:prstGeom prst="teardrop">
            <a:avLst>
              <a:gd name="adj" fmla="val 11508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Капля 8">
            <a:hlinkClick r:id="rId3" action="ppaction://hlinksldjump"/>
          </p:cNvPr>
          <p:cNvSpPr/>
          <p:nvPr/>
        </p:nvSpPr>
        <p:spPr>
          <a:xfrm rot="10621745">
            <a:off x="8136327" y="1320753"/>
            <a:ext cx="473091" cy="368868"/>
          </a:xfrm>
          <a:prstGeom prst="teardrop">
            <a:avLst>
              <a:gd name="adj" fmla="val 11508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Капля 9">
            <a:hlinkClick r:id="rId4" action="ppaction://hlinksldjump"/>
          </p:cNvPr>
          <p:cNvSpPr/>
          <p:nvPr/>
        </p:nvSpPr>
        <p:spPr>
          <a:xfrm rot="10633528">
            <a:off x="8161216" y="957695"/>
            <a:ext cx="402385" cy="331677"/>
          </a:xfrm>
          <a:prstGeom prst="teardrop">
            <a:avLst>
              <a:gd name="adj" fmla="val 117896"/>
            </a:avLst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" name="Капля 10">
            <a:hlinkClick r:id="rId5" action="ppaction://hlinksldjump"/>
          </p:cNvPr>
          <p:cNvSpPr/>
          <p:nvPr/>
        </p:nvSpPr>
        <p:spPr>
          <a:xfrm rot="16428256" flipH="1">
            <a:off x="8478608" y="1297427"/>
            <a:ext cx="441618" cy="415521"/>
          </a:xfrm>
          <a:prstGeom prst="teardrop">
            <a:avLst>
              <a:gd name="adj" fmla="val 108791"/>
            </a:avLst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" name="Капля 11">
            <a:hlinkClick r:id="rId3" action="ppaction://hlinksldjump"/>
          </p:cNvPr>
          <p:cNvSpPr/>
          <p:nvPr/>
        </p:nvSpPr>
        <p:spPr>
          <a:xfrm rot="8947850">
            <a:off x="7779253" y="1835329"/>
            <a:ext cx="466443" cy="333568"/>
          </a:xfrm>
          <a:prstGeom prst="teardrop">
            <a:avLst>
              <a:gd name="adj" fmla="val 11508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Капля 12">
            <a:hlinkClick r:id="rId4" action="ppaction://hlinksldjump"/>
          </p:cNvPr>
          <p:cNvSpPr/>
          <p:nvPr/>
        </p:nvSpPr>
        <p:spPr>
          <a:xfrm rot="10633528">
            <a:off x="8113782" y="1806653"/>
            <a:ext cx="497254" cy="327080"/>
          </a:xfrm>
          <a:prstGeom prst="teardrop">
            <a:avLst>
              <a:gd name="adj" fmla="val 117896"/>
            </a:avLst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Капля 13">
            <a:hlinkClick r:id="rId3" action="ppaction://hlinksldjump"/>
          </p:cNvPr>
          <p:cNvSpPr/>
          <p:nvPr/>
        </p:nvSpPr>
        <p:spPr>
          <a:xfrm rot="8947850">
            <a:off x="7858256" y="2258918"/>
            <a:ext cx="466443" cy="333568"/>
          </a:xfrm>
          <a:prstGeom prst="teardrop">
            <a:avLst>
              <a:gd name="adj" fmla="val 11508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Капля 15">
            <a:hlinkClick r:id="rId5" action="ppaction://hlinksldjump"/>
          </p:cNvPr>
          <p:cNvSpPr/>
          <p:nvPr/>
        </p:nvSpPr>
        <p:spPr>
          <a:xfrm rot="16428256" flipH="1">
            <a:off x="8175899" y="2246654"/>
            <a:ext cx="441618" cy="415521"/>
          </a:xfrm>
          <a:prstGeom prst="teardrop">
            <a:avLst>
              <a:gd name="adj" fmla="val 108791"/>
            </a:avLst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288"/>
          <a:stretch/>
        </p:blipFill>
        <p:spPr bwMode="auto">
          <a:xfrm>
            <a:off x="5863368" y="3212976"/>
            <a:ext cx="2907037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95536" y="400506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обід пили заморські вина,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можна всіх їх розказать,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 потече із рота слина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декого, як описать: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Пили синизку, деренівку,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кримську вкусную дулівку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то айвовкою зовуть.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Капля 17">
            <a:hlinkClick r:id="rId7" action="ppaction://hlinksldjump"/>
          </p:cNvPr>
          <p:cNvSpPr/>
          <p:nvPr/>
        </p:nvSpPr>
        <p:spPr>
          <a:xfrm rot="333293">
            <a:off x="4688803" y="5717258"/>
            <a:ext cx="1533147" cy="811272"/>
          </a:xfrm>
          <a:prstGeom prst="teardrop">
            <a:avLst>
              <a:gd name="adj" fmla="val 108791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9" name="WordArt 9"/>
          <p:cNvSpPr>
            <a:spLocks noChangeArrowheads="1" noChangeShapeType="1" noTextEdit="1"/>
          </p:cNvSpPr>
          <p:nvPr/>
        </p:nvSpPr>
        <p:spPr bwMode="auto">
          <a:xfrm>
            <a:off x="4967536" y="5644959"/>
            <a:ext cx="1133529" cy="7920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смаков</a:t>
            </a: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ий</a:t>
            </a:r>
            <a:endParaRPr lang="ru-RU" sz="3600" b="1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939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0EBD5">
                <a:lumMod val="94000"/>
                <a:lumOff val="6000"/>
              </a:srgbClr>
            </a:gs>
            <a:gs pos="54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*Твої листи завжди пахнуть зов'ялими трояндами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*Твої листи завжди пахнуть зов'ялими трояндами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8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*Твої листи завжди пахнуть зов'ялими трояндами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82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*Твої листи завжди пахнуть зов'ялими трояндами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775" y="3206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*Твої листи завжди пахнуть зов'ялими трояндами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175" y="4730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*Твої листи завжди пахнуть зов'ялими трояндами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575" y="6254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playcast.ru/uploads/2015/03/18/126936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12222" y1="78556" x2="12222" y2="78556"/>
                        <a14:foregroundMark x1="7556" y1="84222" x2="7556" y2="84222"/>
                        <a14:foregroundMark x1="8667" y1="72444" x2="8667" y2="72444"/>
                        <a14:foregroundMark x1="6000" y1="87444" x2="6000" y2="87444"/>
                        <a14:foregroundMark x1="20444" y1="84000" x2="20444" y2="84000"/>
                        <a14:foregroundMark x1="15333" y1="80778" x2="15333" y2="80778"/>
                        <a14:foregroundMark x1="12222" y1="76667" x2="12222" y2="76667"/>
                        <a14:foregroundMark x1="7222" y1="77222" x2="7222" y2="77222"/>
                        <a14:foregroundMark x1="10333" y1="92556" x2="10333" y2="92556"/>
                        <a14:foregroundMark x1="26889" y1="91444" x2="26889" y2="91444"/>
                        <a14:foregroundMark x1="26111" y1="83667" x2="26111" y2="83667"/>
                        <a14:foregroundMark x1="18778" y1="89556" x2="18778" y2="89556"/>
                        <a14:foregroundMark x1="3444" y1="84556" x2="3444" y2="84556"/>
                        <a14:foregroundMark x1="20222" y1="96000" x2="20222" y2="96000"/>
                        <a14:foregroundMark x1="30444" y1="87444" x2="30444" y2="87444"/>
                        <a14:foregroundMark x1="33111" y1="95778" x2="33111" y2="95000"/>
                        <a14:foregroundMark x1="36000" y1="93111" x2="36000" y2="93111"/>
                        <a14:foregroundMark x1="17111" y1="96556" x2="17111" y2="96556"/>
                        <a14:foregroundMark x1="6111" y1="96889" x2="6111" y2="96889"/>
                        <a14:foregroundMark x1="59333" y1="97667" x2="59333" y2="97667"/>
                        <a14:foregroundMark x1="65556" y1="94111" x2="65556" y2="94111"/>
                        <a14:foregroundMark x1="75667" y1="93111" x2="75667" y2="93111"/>
                        <a14:foregroundMark x1="77333" y1="91222" x2="77333" y2="91222"/>
                        <a14:foregroundMark x1="81111" y1="81778" x2="81111" y2="81778"/>
                        <a14:foregroundMark x1="72333" y1="63556" x2="72333" y2="63556"/>
                        <a14:foregroundMark x1="81556" y1="42111" x2="81556" y2="42111"/>
                        <a14:foregroundMark x1="83556" y1="44000" x2="83556" y2="44000"/>
                        <a14:foregroundMark x1="67222" y1="53333" x2="67222" y2="53333"/>
                        <a14:foregroundMark x1="61778" y1="73778" x2="65333" y2="76222"/>
                        <a14:foregroundMark x1="97111" y1="94111" x2="97111" y2="94111"/>
                        <a14:foregroundMark x1="95667" y1="81778" x2="95667" y2="81778"/>
                        <a14:foregroundMark x1="96222" y1="66778" x2="96222" y2="66778"/>
                        <a14:foregroundMark x1="96889" y1="51000" x2="96889" y2="51000"/>
                        <a14:foregroundMark x1="69889" y1="74556" x2="69889" y2="74556"/>
                        <a14:foregroundMark x1="83333" y1="71889" x2="83333" y2="71889"/>
                        <a14:foregroundMark x1="84667" y1="58444" x2="84667" y2="58444"/>
                        <a14:foregroundMark x1="83556" y1="97111" x2="83556" y2="97111"/>
                        <a14:foregroundMark x1="91000" y1="97111" x2="91000" y2="97111"/>
                        <a14:foregroundMark x1="96667" y1="90111" x2="96667" y2="90111"/>
                        <a14:foregroundMark x1="93333" y1="81556" x2="93333" y2="81556"/>
                        <a14:foregroundMark x1="81556" y1="90111" x2="81556" y2="90111"/>
                        <a14:foregroundMark x1="82556" y1="88222" x2="82556" y2="88222"/>
                        <a14:foregroundMark x1="71556" y1="82667" x2="71556" y2="82667"/>
                        <a14:foregroundMark x1="66778" y1="80222" x2="66778" y2="80222"/>
                        <a14:foregroundMark x1="62667" y1="67333" x2="62667" y2="67333"/>
                        <a14:foregroundMark x1="66111" y1="67333" x2="66111" y2="67333"/>
                        <a14:foregroundMark x1="92889" y1="86667" x2="92889" y2="86667"/>
                        <a14:foregroundMark x1="89444" y1="88000" x2="89444" y2="88000"/>
                        <a14:foregroundMark x1="89778" y1="78889" x2="89778" y2="78889"/>
                        <a14:foregroundMark x1="76556" y1="80778" x2="76556" y2="80778"/>
                        <a14:foregroundMark x1="70333" y1="80444" x2="70333" y2="80444"/>
                        <a14:foregroundMark x1="87111" y1="63556" x2="87111" y2="63556"/>
                        <a14:foregroundMark x1="79222" y1="61111" x2="79222" y2="61111"/>
                        <a14:foregroundMark x1="95778" y1="58778" x2="95778" y2="58778"/>
                        <a14:foregroundMark x1="98111" y1="52889" x2="98111" y2="52889"/>
                        <a14:foregroundMark x1="92889" y1="48778" x2="92889" y2="48778"/>
                        <a14:foregroundMark x1="65111" y1="60333" x2="65111" y2="60333"/>
                        <a14:foregroundMark x1="68222" y1="60111" x2="68222" y2="60111"/>
                        <a14:foregroundMark x1="72556" y1="52556" x2="72556" y2="52556"/>
                        <a14:foregroundMark x1="68889" y1="49333" x2="68889" y2="49333"/>
                        <a14:foregroundMark x1="74000" y1="52556" x2="74000" y2="52556"/>
                        <a14:foregroundMark x1="86111" y1="59778" x2="86111" y2="59778"/>
                        <a14:foregroundMark x1="78778" y1="58444" x2="78778" y2="58444"/>
                        <a14:foregroundMark x1="78222" y1="63889" x2="78222" y2="63889"/>
                        <a14:foregroundMark x1="80444" y1="56333" x2="80444" y2="56333"/>
                        <a14:foregroundMark x1="80000" y1="55556" x2="80000" y2="55556"/>
                        <a14:foregroundMark x1="87778" y1="55556" x2="87778" y2="55556"/>
                        <a14:foregroundMark x1="90444" y1="57111" x2="90444" y2="57111"/>
                        <a14:foregroundMark x1="75111" y1="66000" x2="75111" y2="66000"/>
                        <a14:foregroundMark x1="74889" y1="63000" x2="74889" y2="63000"/>
                        <a14:foregroundMark x1="84000" y1="73778" x2="84000" y2="73778"/>
                        <a14:foregroundMark x1="93333" y1="64889" x2="93333" y2="64889"/>
                        <a14:foregroundMark x1="95444" y1="61444" x2="95444" y2="61444"/>
                        <a14:foregroundMark x1="98111" y1="63000" x2="98111" y2="63000"/>
                        <a14:foregroundMark x1="8667" y1="16333" x2="8667" y2="16333"/>
                        <a14:foregroundMark x1="5111" y1="12556" x2="5111" y2="12556"/>
                        <a14:foregroundMark x1="14000" y1="11778" x2="14000" y2="11778"/>
                        <a14:foregroundMark x1="25222" y1="17444" x2="25222" y2="17444"/>
                        <a14:foregroundMark x1="26444" y1="22778" x2="26444" y2="22778"/>
                        <a14:foregroundMark x1="2222" y1="19556" x2="2222" y2="19556"/>
                        <a14:foregroundMark x1="3000" y1="19000" x2="3000" y2="19000"/>
                        <a14:foregroundMark x1="3222" y1="9667" x2="3222" y2="9667"/>
                        <a14:foregroundMark x1="2778" y1="7000" x2="2778" y2="7000"/>
                        <a14:foregroundMark x1="1778" y1="13111" x2="1778" y2="13111"/>
                        <a14:foregroundMark x1="1333" y1="16111" x2="1333" y2="16111"/>
                        <a14:foregroundMark x1="11111" y1="8333" x2="11111" y2="8333"/>
                        <a14:foregroundMark x1="8222" y1="8000" x2="8222" y2="8000"/>
                        <a14:foregroundMark x1="9222" y1="3444" x2="9222" y2="3444"/>
                        <a14:foregroundMark x1="5778" y1="3000" x2="5778" y2="3000"/>
                        <a14:foregroundMark x1="22333" y1="11778" x2="22333" y2="11778"/>
                        <a14:foregroundMark x1="29778" y1="18556" x2="29778" y2="18556"/>
                        <a14:foregroundMark x1="50333" y1="20333" x2="50333" y2="20333"/>
                        <a14:foregroundMark x1="42222" y1="17222" x2="42222" y2="17222"/>
                        <a14:foregroundMark x1="34556" y1="16889" x2="34556" y2="16889"/>
                        <a14:foregroundMark x1="37111" y1="15778" x2="37111" y2="15778"/>
                        <a14:foregroundMark x1="17000" y1="8000" x2="17000" y2="8000"/>
                        <a14:foregroundMark x1="12556" y1="6444" x2="12556" y2="6444"/>
                        <a14:foregroundMark x1="4111" y1="6222" x2="4111" y2="6222"/>
                        <a14:foregroundMark x1="23778" y1="8333" x2="24667" y2="8556"/>
                        <a14:foregroundMark x1="55111" y1="10778" x2="56000" y2="11000"/>
                        <a14:foregroundMark x1="93556" y1="77778" x2="93111" y2="77000"/>
                        <a14:foregroundMark x1="78556" y1="73778" x2="78556" y2="73778"/>
                        <a14:foregroundMark x1="19667" y1="11000" x2="19667" y2="11000"/>
                        <a14:foregroundMark x1="56778" y1="13444" x2="56778" y2="13444"/>
                        <a14:foregroundMark x1="48667" y1="12333" x2="48667" y2="12333"/>
                        <a14:foregroundMark x1="42889" y1="4778" x2="42889" y2="4778"/>
                        <a14:foregroundMark x1="47889" y1="14444" x2="47889" y2="14444"/>
                        <a14:foregroundMark x1="41889" y1="10222" x2="41889" y2="10222"/>
                        <a14:foregroundMark x1="47889" y1="2111" x2="47889" y2="2111"/>
                        <a14:foregroundMark x1="42889" y1="7222" x2="42889" y2="7222"/>
                        <a14:foregroundMark x1="70333" y1="11222" x2="70333" y2="11222"/>
                        <a14:foregroundMark x1="61000" y1="3778" x2="61000" y2="3778"/>
                        <a14:foregroundMark x1="57889" y1="3444" x2="57889" y2="3444"/>
                        <a14:foregroundMark x1="70889" y1="8000" x2="70889" y2="8000"/>
                        <a14:foregroundMark x1="82556" y1="9889" x2="82556" y2="9889"/>
                        <a14:foregroundMark x1="90222" y1="8333" x2="90222" y2="8333"/>
                        <a14:foregroundMark x1="61778" y1="12111" x2="61778" y2="12111"/>
                        <a14:foregroundMark x1="78556" y1="10444" x2="78556" y2="10444"/>
                        <a14:foregroundMark x1="93333" y1="9111" x2="93333" y2="9111"/>
                        <a14:foregroundMark x1="80444" y1="76222" x2="80444" y2="76222"/>
                        <a14:foregroundMark x1="93111" y1="47000" x2="93111" y2="47000"/>
                        <a14:foregroundMark x1="75111" y1="47222" x2="75111" y2="47222"/>
                        <a14:foregroundMark x1="75222" y1="70778" x2="75222" y2="70778"/>
                        <a14:foregroundMark x1="68667" y1="55556" x2="68667" y2="55556"/>
                        <a14:foregroundMark x1="88778" y1="45111" x2="88778" y2="45111"/>
                        <a14:foregroundMark x1="90667" y1="78111" x2="90667" y2="78111"/>
                        <a14:backgroundMark x1="41444" y1="55778" x2="41444" y2="55778"/>
                        <a14:backgroundMark x1="37333" y1="58444" x2="37333" y2="58444"/>
                        <a14:backgroundMark x1="41000" y1="58444" x2="41000" y2="58444"/>
                        <a14:backgroundMark x1="42889" y1="57889" x2="42889" y2="57889"/>
                        <a14:backgroundMark x1="39778" y1="58778" x2="39778" y2="58778"/>
                        <a14:backgroundMark x1="38556" y1="64667" x2="38556" y2="64667"/>
                        <a14:backgroundMark x1="44556" y1="64111" x2="44556" y2="64111"/>
                        <a14:backgroundMark x1="36444" y1="76222" x2="36444" y2="76222"/>
                        <a14:backgroundMark x1="24444" y1="75333" x2="24444" y2="75333"/>
                        <a14:backgroundMark x1="20111" y1="73778" x2="20111" y2="7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3554" y="-4663"/>
            <a:ext cx="9187554" cy="699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322"/>
            <a:ext cx="1849190" cy="199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604210">
            <a:off x="8259701" y="1203291"/>
            <a:ext cx="746410" cy="7508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805388">
            <a:off x="6569637" y="1184999"/>
            <a:ext cx="1296363" cy="130411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443708">
            <a:off x="7151274" y="1733738"/>
            <a:ext cx="1132811" cy="113958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978158">
            <a:off x="7822841" y="1519777"/>
            <a:ext cx="904868" cy="91028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68824">
            <a:off x="6040073" y="1281167"/>
            <a:ext cx="1587454" cy="161893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 rot="20496754">
            <a:off x="2277186" y="4066104"/>
            <a:ext cx="34355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Твої </a:t>
            </a:r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листи завжди </a:t>
            </a:r>
            <a:endParaRPr lang="uk-UA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пахнуть зов’ялими </a:t>
            </a:r>
          </a:p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трояндами</a:t>
            </a:r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ти, </a:t>
            </a:r>
            <a:endParaRPr lang="uk-UA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мій </a:t>
            </a:r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бідний, </a:t>
            </a:r>
            <a:endParaRPr lang="uk-UA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зів’ялий </a:t>
            </a:r>
          </a:p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квіте</a:t>
            </a:r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Леся Українка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Капля 21">
            <a:hlinkClick r:id="rId11" action="ppaction://hlinksldjump"/>
          </p:cNvPr>
          <p:cNvSpPr/>
          <p:nvPr/>
        </p:nvSpPr>
        <p:spPr>
          <a:xfrm rot="4222990">
            <a:off x="393539" y="5451557"/>
            <a:ext cx="1210630" cy="1348882"/>
          </a:xfrm>
          <a:prstGeom prst="teardrop">
            <a:avLst>
              <a:gd name="adj" fmla="val 11799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3" name="WordArt 3"/>
          <p:cNvSpPr>
            <a:spLocks noChangeArrowheads="1" noChangeShapeType="1" noTextEdit="1"/>
          </p:cNvSpPr>
          <p:nvPr/>
        </p:nvSpPr>
        <p:spPr bwMode="auto">
          <a:xfrm>
            <a:off x="487679" y="5792101"/>
            <a:ext cx="1084508" cy="61349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>
              <a:buNone/>
            </a:pPr>
            <a:r>
              <a:rPr lang="ru-RU" sz="3600" b="1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нюхов</a:t>
            </a: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ий</a:t>
            </a:r>
            <a:endParaRPr lang="ru-RU" sz="3600" b="1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63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5085184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Що 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нового дізналися на уроці?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Що сподобалося (не сподобалося) ?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Чи задоволені своєю роботою (класу, вчителя)?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EN00304_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835849"/>
            <a:ext cx="1435090" cy="2110273"/>
          </a:xfrm>
          <a:prstGeom prst="rect">
            <a:avLst/>
          </a:prstGeom>
          <a:noFill/>
        </p:spPr>
      </p:pic>
      <p:pic>
        <p:nvPicPr>
          <p:cNvPr id="6" name="Picture 2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89969" l="0" r="898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0226" y="-89536"/>
            <a:ext cx="7503591" cy="5491191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 rot="21113290">
            <a:off x="4902954" y="970688"/>
            <a:ext cx="2204290" cy="76466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819337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Бесіда</a:t>
            </a:r>
            <a:r>
              <a:rPr lang="uk-UA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819337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</a:t>
            </a:r>
            <a:endParaRPr lang="uk-UA" sz="3600" b="1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819337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 rot="-419337">
            <a:off x="3316753" y="2351720"/>
            <a:ext cx="1500931" cy="78774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«Мікрофон»</a:t>
            </a:r>
            <a:r>
              <a:rPr lang="uk-UA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</a:t>
            </a:r>
            <a:endParaRPr lang="uk-UA" sz="3600" b="1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000CC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9" name="Picture 8" descr="http://stavysche-dnz3.edukit.kiev.ua/files2/images/kalinka.gif?size=3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5868" y="33536"/>
            <a:ext cx="2548866" cy="443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95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23928" y="548680"/>
            <a:ext cx="50259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знову в мандри запрошують книги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далекі часи, в дивовижні країни.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Відкриються вам таємниці великі,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Знайдете ви справжні безцінні перлини.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Нехай не минає вас байка чи казка,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Хай міфи і вірші у душу вам линуть,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тільки, прошу вас,  читайте,  будь ласка,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Тоді ви почуєте слово нетлінне,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мудрі поради, і жарти дотепні,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думки, що летять за кордони і мури,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Усе, чим приваблює світ цей безмежний,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Усе, що дарує нам література!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38852" y="3983957"/>
            <a:ext cx="2028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Клименко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200" l="0" r="100000">
                        <a14:backgroundMark x1="95800" y1="96400" x2="95800" y2="96400"/>
                        <a14:backgroundMark x1="88800" y1="97000" x2="88800" y2="97000"/>
                        <a14:backgroundMark x1="88800" y1="95400" x2="88800" y2="95400"/>
                        <a14:backgroundMark x1="83600" y1="93600" x2="83600" y2="93600"/>
                      </a14:backgroundRemoval>
                    </a14:imgEffect>
                  </a14:imgLayer>
                </a14:imgProps>
              </a:ext>
            </a:extLst>
          </a:blip>
          <a:srcRect l="-250" t="4230" r="250" b="9081"/>
          <a:stretch/>
        </p:blipFill>
        <p:spPr>
          <a:xfrm>
            <a:off x="4849" y="2738405"/>
            <a:ext cx="3816424" cy="4088026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>
                        <a14:foregroundMark x1="77281" y1="76894" x2="77281" y2="76894"/>
                        <a14:foregroundMark x1="72978" y1="89394" x2="72978" y2="89394"/>
                        <a14:foregroundMark x1="82272" y1="43939" x2="82272" y2="43939"/>
                        <a14:foregroundMark x1="87952" y1="54735" x2="87952" y2="54735"/>
                        <a14:foregroundMark x1="86231" y1="44886" x2="86231" y2="44886"/>
                        <a14:foregroundMark x1="87091" y1="39394" x2="87091" y2="39394"/>
                        <a14:foregroundMark x1="84509" y1="41667" x2="84509" y2="41667"/>
                        <a14:foregroundMark x1="87952" y1="46780" x2="87952" y2="46780"/>
                        <a14:foregroundMark x1="73494" y1="86742" x2="73494" y2="86742"/>
                        <a14:foregroundMark x1="24441" y1="35038" x2="24441" y2="35038"/>
                        <a14:foregroundMark x1="15491" y1="47348" x2="16351" y2="45455"/>
                        <a14:foregroundMark x1="14286" y1="38447" x2="14286" y2="38447"/>
                        <a14:foregroundMark x1="19793" y1="31818" x2="19793" y2="31818"/>
                        <a14:foregroundMark x1="18072" y1="20644" x2="18072" y2="20644"/>
                        <a14:foregroundMark x1="19277" y1="16477" x2="19277" y2="16477"/>
                        <a14:foregroundMark x1="18933" y1="11174" x2="18933" y2="11174"/>
                        <a14:foregroundMark x1="17728" y1="7008" x2="17728" y2="7008"/>
                        <a14:foregroundMark x1="18072" y1="26326" x2="18072" y2="26326"/>
                        <a14:foregroundMark x1="9122" y1="29924" x2="9639" y2="28598"/>
                        <a14:foregroundMark x1="18072" y1="48295" x2="18072" y2="48295"/>
                        <a14:foregroundMark x1="22719" y1="38826" x2="22719" y2="38826"/>
                        <a14:foregroundMark x1="21859" y1="29545" x2="21859" y2="29545"/>
                        <a14:foregroundMark x1="19793" y1="50568" x2="19793" y2="50568"/>
                        <a14:foregroundMark x1="15491" y1="53409" x2="15491" y2="53409"/>
                        <a14:foregroundMark x1="22719" y1="49242" x2="22719" y2="49242"/>
                        <a14:foregroundMark x1="7917" y1="36932" x2="7917" y2="36932"/>
                        <a14:foregroundMark x1="16351" y1="32386" x2="16351" y2="32386"/>
                        <a14:foregroundMark x1="11704" y1="22538" x2="11704" y2="22538"/>
                        <a14:foregroundMark x1="44406" y1="22538" x2="44406" y2="22538"/>
                        <a14:foregroundMark x1="45267" y1="25758" x2="45267" y2="25758"/>
                        <a14:foregroundMark x1="46988" y1="29924" x2="46988" y2="29924"/>
                        <a14:foregroundMark x1="38038" y1="29545" x2="38038" y2="29545"/>
                        <a14:foregroundMark x1="42341" y1="32765" x2="42341" y2="32765"/>
                        <a14:foregroundMark x1="23236" y1="33333" x2="23236" y2="33333"/>
                        <a14:foregroundMark x1="14286" y1="42614" x2="14286" y2="42614"/>
                        <a14:foregroundMark x1="26162" y1="44886" x2="26162" y2="44886"/>
                        <a14:foregroundMark x1="14286" y1="54356" x2="14286" y2="54356"/>
                        <a14:foregroundMark x1="4475" y1="36932" x2="4475" y2="36932"/>
                        <a14:foregroundMark x1="13425" y1="51136" x2="13425" y2="511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5350" y="4437112"/>
            <a:ext cx="2423094" cy="198428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1278"/>
            <a:ext cx="4139952" cy="306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0117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226" y="302359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endParaRPr lang="en-US" alt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СПИСОК ВИКОРИСТАНИХ ДЖЕРЕЛ: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Література: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Косогова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О.О. Усі уроки української літератури в 10 класі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семестр. Профіль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українська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філологія/ О.О. Косогова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Л.Г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. Муковоз.-Харків : Вид.група « Основа», 2011.- 431[2] c.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Мещерякова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М.І. Українська література у схемах і таблицях /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О.Г.Противенська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, М.І.Мещерякова , Я.В.Теміз. – Харків: Вид. група «Академія», 2000. – 45 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r>
              <a:rPr lang="uk-UA" alt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Інтернет-ресурси: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- 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pidruchniki.com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- https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uk.wikipedia.org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- 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5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studopedia.org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- 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6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www.panoramio.com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- https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7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fotki.yandex.ru/next/users/sve-andreyanova/album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dirty="0"/>
          </a:p>
        </p:txBody>
      </p:sp>
      <p:pic>
        <p:nvPicPr>
          <p:cNvPr id="3" name="Рисунок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555557">
            <a:off x="6542967" y="3534123"/>
            <a:ext cx="1694718" cy="228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6755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1298</Words>
  <Application>Microsoft Office PowerPoint</Application>
  <PresentationFormat>Экран (4:3)</PresentationFormat>
  <Paragraphs>201</Paragraphs>
  <Slides>33</Slides>
  <Notes>2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Ратушна Н.М.</dc:creator>
  <cp:lastModifiedBy>User</cp:lastModifiedBy>
  <cp:revision>109</cp:revision>
  <dcterms:created xsi:type="dcterms:W3CDTF">2015-06-18T14:10:46Z</dcterms:created>
  <dcterms:modified xsi:type="dcterms:W3CDTF">2016-02-15T16:54:33Z</dcterms:modified>
</cp:coreProperties>
</file>