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8" r:id="rId4"/>
    <p:sldId id="259" r:id="rId5"/>
    <p:sldId id="263" r:id="rId6"/>
    <p:sldId id="267" r:id="rId7"/>
    <p:sldId id="257" r:id="rId8"/>
    <p:sldId id="266" r:id="rId9"/>
    <p:sldId id="262" r:id="rId10"/>
    <p:sldId id="264" r:id="rId11"/>
    <p:sldId id="260" r:id="rId12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06EE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Зразок підзаголовка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1F429-4640-4697-A45A-2CA4F653783F}" type="datetimeFigureOut">
              <a:rPr lang="uk-UA" smtClean="0"/>
              <a:pPr/>
              <a:t>11.09.2022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A5866-7CD1-4A8A-936F-BB53F59BED96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  <p:transition spd="slow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1F429-4640-4697-A45A-2CA4F653783F}" type="datetimeFigureOut">
              <a:rPr lang="uk-UA" smtClean="0"/>
              <a:pPr/>
              <a:t>11.09.2022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A5866-7CD1-4A8A-936F-BB53F59BED96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  <p:transition spd="slow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1F429-4640-4697-A45A-2CA4F653783F}" type="datetimeFigureOut">
              <a:rPr lang="uk-UA" smtClean="0"/>
              <a:pPr/>
              <a:t>11.09.2022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A5866-7CD1-4A8A-936F-BB53F59BED96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  <p:transition spd="slow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1F429-4640-4697-A45A-2CA4F653783F}" type="datetimeFigureOut">
              <a:rPr lang="uk-UA" smtClean="0"/>
              <a:pPr/>
              <a:t>11.09.2022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A5866-7CD1-4A8A-936F-BB53F59BED96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  <p:transition spd="slow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1F429-4640-4697-A45A-2CA4F653783F}" type="datetimeFigureOut">
              <a:rPr lang="uk-UA" smtClean="0"/>
              <a:pPr/>
              <a:t>11.09.2022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A5866-7CD1-4A8A-936F-BB53F59BED96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  <p:transition spd="slow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1F429-4640-4697-A45A-2CA4F653783F}" type="datetimeFigureOut">
              <a:rPr lang="uk-UA" smtClean="0"/>
              <a:pPr/>
              <a:t>11.09.2022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A5866-7CD1-4A8A-936F-BB53F59BED96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  <p:transition spd="slow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1F429-4640-4697-A45A-2CA4F653783F}" type="datetimeFigureOut">
              <a:rPr lang="uk-UA" smtClean="0"/>
              <a:pPr/>
              <a:t>11.09.2022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A5866-7CD1-4A8A-936F-BB53F59BED96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  <p:transition spd="slow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1F429-4640-4697-A45A-2CA4F653783F}" type="datetimeFigureOut">
              <a:rPr lang="uk-UA" smtClean="0"/>
              <a:pPr/>
              <a:t>11.09.2022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A5866-7CD1-4A8A-936F-BB53F59BED96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  <p:transition spd="slow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1F429-4640-4697-A45A-2CA4F653783F}" type="datetimeFigureOut">
              <a:rPr lang="uk-UA" smtClean="0"/>
              <a:pPr/>
              <a:t>11.09.2022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A5866-7CD1-4A8A-936F-BB53F59BED96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  <p:transition spd="slow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1F429-4640-4697-A45A-2CA4F653783F}" type="datetimeFigureOut">
              <a:rPr lang="uk-UA" smtClean="0"/>
              <a:pPr/>
              <a:t>11.09.2022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A5866-7CD1-4A8A-936F-BB53F59BED96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  <p:transition spd="slow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1F429-4640-4697-A45A-2CA4F653783F}" type="datetimeFigureOut">
              <a:rPr lang="uk-UA" smtClean="0"/>
              <a:pPr/>
              <a:t>11.09.2022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A5866-7CD1-4A8A-936F-BB53F59BED96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  <p:transition spd="slow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11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01F429-4640-4697-A45A-2CA4F653783F}" type="datetimeFigureOut">
              <a:rPr lang="uk-UA" smtClean="0"/>
              <a:pPr/>
              <a:t>11.09.2022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FA5866-7CD1-4A8A-936F-BB53F59BED96}" type="slidenum">
              <a:rPr lang="uk-UA" smtClean="0"/>
              <a:pPr/>
              <a:t>‹№›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 dir="r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ідзаголовок 5"/>
          <p:cNvSpPr>
            <a:spLocks noGrp="1"/>
          </p:cNvSpPr>
          <p:nvPr>
            <p:ph type="subTitle" idx="1"/>
          </p:nvPr>
        </p:nvSpPr>
        <p:spPr>
          <a:xfrm>
            <a:off x="971600" y="5229200"/>
            <a:ext cx="2376264" cy="954107"/>
          </a:xfrm>
          <a:prstGeom prst="rect">
            <a:avLst/>
          </a:prstGeom>
          <a:solidFill>
            <a:srgbClr val="00B0F0"/>
          </a:solidFill>
          <a:effectLst>
            <a:glow rad="228600">
              <a:schemeClr val="accent4">
                <a:satMod val="175000"/>
                <a:alpha val="40000"/>
              </a:schemeClr>
            </a:glow>
            <a:softEdge rad="63500"/>
          </a:effectLst>
        </p:spPr>
        <p:txBody>
          <a:bodyPr wrap="square">
            <a:spAutoFit/>
          </a:bodyPr>
          <a:lstStyle/>
          <a:p>
            <a:pPr algn="ctr"/>
            <a:r>
              <a:rPr lang="uk-UA" sz="2800" b="1" dirty="0" smtClean="0">
                <a:solidFill>
                  <a:srgbClr val="FFFF00"/>
                </a:solidFill>
                <a:latin typeface="Bookman Old Style" pitchFamily="18" charset="0"/>
              </a:rPr>
              <a:t>НУШ</a:t>
            </a:r>
            <a:br>
              <a:rPr lang="uk-UA" sz="2800" b="1" dirty="0" smtClean="0">
                <a:solidFill>
                  <a:srgbClr val="FFFF00"/>
                </a:solidFill>
                <a:latin typeface="Bookman Old Style" pitchFamily="18" charset="0"/>
              </a:rPr>
            </a:br>
            <a:r>
              <a:rPr lang="uk-UA" sz="2800" b="1" dirty="0" smtClean="0">
                <a:solidFill>
                  <a:srgbClr val="FFFF00"/>
                </a:solidFill>
                <a:latin typeface="Bookman Old Style" pitchFamily="18" charset="0"/>
              </a:rPr>
              <a:t>5 клас</a:t>
            </a:r>
            <a:endParaRPr lang="uk-UA" sz="2800" dirty="0">
              <a:solidFill>
                <a:srgbClr val="FFFF0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838200" y="2282825"/>
            <a:ext cx="7772400" cy="1470025"/>
          </a:xfrm>
          <a:prstGeom prst="rect">
            <a:avLst/>
          </a:prstGeom>
          <a:solidFill>
            <a:srgbClr val="FFFF00"/>
          </a:solidFill>
          <a:ln w="57150">
            <a:solidFill>
              <a:srgbClr val="00B0F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ookman Old Style" pitchFamily="18" charset="0"/>
                <a:ea typeface="+mj-ea"/>
                <a:cs typeface="+mj-cs"/>
              </a:rPr>
              <a:t>Міфи та легенди. </a:t>
            </a:r>
            <a:r>
              <a:rPr kumimoji="0" lang="uk-UA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ookman Old Style" pitchFamily="18" charset="0"/>
                <a:ea typeface="+mj-ea"/>
                <a:cs typeface="+mj-cs"/>
              </a:rPr>
              <a:t>“Неопалима</a:t>
            </a:r>
            <a:r>
              <a:rPr kumimoji="0" lang="uk-UA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ookman Old Style" pitchFamily="18" charset="0"/>
                <a:ea typeface="+mj-ea"/>
                <a:cs typeface="+mj-cs"/>
              </a:rPr>
              <a:t> </a:t>
            </a:r>
            <a:r>
              <a:rPr kumimoji="0" lang="uk-UA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ookman Old Style" pitchFamily="18" charset="0"/>
                <a:ea typeface="+mj-ea"/>
                <a:cs typeface="+mj-cs"/>
              </a:rPr>
              <a:t>купина”</a:t>
            </a:r>
            <a:endParaRPr kumimoji="0" lang="uk-UA" sz="4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Bookman Old Style" pitchFamily="18" charset="0"/>
              <a:ea typeface="+mj-ea"/>
              <a:cs typeface="+mj-cs"/>
            </a:endParaRPr>
          </a:p>
        </p:txBody>
      </p:sp>
      <p:pic>
        <p:nvPicPr>
          <p:cNvPr id="5" name="Рисунок 4" descr="693558-design-de-modelo-de-banner-com-criancas-felizes-grátis-vetor-removebg-preview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80528" y="3789040"/>
            <a:ext cx="4404360" cy="3284220"/>
          </a:xfrm>
          <a:prstGeom prst="rect">
            <a:avLst/>
          </a:prstGeom>
        </p:spPr>
      </p:pic>
      <p:pic>
        <p:nvPicPr>
          <p:cNvPr id="7" name="Рисунок 6" descr="vignette-floral-design-flower-clip-art-png-favpng-BZikyTgyADD4Yn8X1wpTrYST0-removebg-preview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0800000">
            <a:off x="6660232" y="0"/>
            <a:ext cx="2679124" cy="2204865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611560" y="836712"/>
            <a:ext cx="8229600" cy="2160240"/>
          </a:xfrm>
          <a:solidFill>
            <a:srgbClr val="00B0F0"/>
          </a:solidFill>
          <a:ln w="57150">
            <a:solidFill>
              <a:srgbClr val="FFFF0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pPr>
              <a:buNone/>
            </a:pPr>
            <a:r>
              <a:rPr lang="uk-UA" dirty="0" smtClean="0"/>
              <a:t>     </a:t>
            </a:r>
            <a:r>
              <a:rPr lang="uk-UA" b="1" dirty="0" smtClean="0">
                <a:solidFill>
                  <a:srgbClr val="FFFF00"/>
                </a:solidFill>
                <a:latin typeface="Book Antiqua" pitchFamily="18" charset="0"/>
              </a:rPr>
              <a:t>Тема твору </a:t>
            </a:r>
            <a:r>
              <a:rPr lang="uk-UA" b="1" dirty="0" err="1" smtClean="0">
                <a:solidFill>
                  <a:srgbClr val="FFFF00"/>
                </a:solidFill>
                <a:latin typeface="Book Antiqua" pitchFamily="18" charset="0"/>
              </a:rPr>
              <a:t>“Неопалима</a:t>
            </a:r>
            <a:r>
              <a:rPr lang="uk-UA" b="1" dirty="0" smtClean="0">
                <a:solidFill>
                  <a:srgbClr val="FFFF00"/>
                </a:solidFill>
                <a:latin typeface="Book Antiqua" pitchFamily="18" charset="0"/>
              </a:rPr>
              <a:t> </a:t>
            </a:r>
            <a:r>
              <a:rPr lang="uk-UA" b="1" dirty="0" err="1" smtClean="0">
                <a:solidFill>
                  <a:srgbClr val="FFFF00"/>
                </a:solidFill>
                <a:latin typeface="Book Antiqua" pitchFamily="18" charset="0"/>
              </a:rPr>
              <a:t>купина”</a:t>
            </a:r>
            <a:r>
              <a:rPr lang="uk-UA" b="1" dirty="0" smtClean="0">
                <a:solidFill>
                  <a:srgbClr val="FFFF00"/>
                </a:solidFill>
                <a:latin typeface="Book Antiqua" pitchFamily="18" charset="0"/>
              </a:rPr>
              <a:t> – зображення  боротьби  мешканців Дорогобужа з польськими та угорськими завойовниками. </a:t>
            </a:r>
            <a:endParaRPr lang="uk-UA" b="1" dirty="0">
              <a:solidFill>
                <a:srgbClr val="FFFF00"/>
              </a:solidFill>
              <a:latin typeface="Book Antiqua" pitchFamily="18" charset="0"/>
            </a:endParaRPr>
          </a:p>
        </p:txBody>
      </p:sp>
      <p:sp>
        <p:nvSpPr>
          <p:cNvPr id="4" name="Хмара 3"/>
          <p:cNvSpPr/>
          <p:nvPr/>
        </p:nvSpPr>
        <p:spPr>
          <a:xfrm>
            <a:off x="251520" y="2780928"/>
            <a:ext cx="4968552" cy="2376264"/>
          </a:xfrm>
          <a:prstGeom prst="cloud">
            <a:avLst/>
          </a:prstGeom>
          <a:solidFill>
            <a:srgbClr val="FFFF00"/>
          </a:solidFill>
          <a:ln>
            <a:solidFill>
              <a:srgbClr val="00B0F0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solidFill>
                  <a:srgbClr val="0070C0"/>
                </a:solidFill>
                <a:latin typeface="Book Antiqua" pitchFamily="18" charset="0"/>
              </a:rPr>
              <a:t>Це </a:t>
            </a:r>
            <a:r>
              <a:rPr lang="uk-UA" sz="3200" b="1" u="sng" dirty="0" smtClean="0">
                <a:solidFill>
                  <a:srgbClr val="0070C0"/>
                </a:solidFill>
                <a:latin typeface="Book Antiqua" pitchFamily="18" charset="0"/>
              </a:rPr>
              <a:t>легенда, </a:t>
            </a:r>
            <a:r>
              <a:rPr lang="uk-UA" b="1" dirty="0" smtClean="0">
                <a:solidFill>
                  <a:srgbClr val="0070C0"/>
                </a:solidFill>
                <a:latin typeface="Book Antiqua" pitchFamily="18" charset="0"/>
              </a:rPr>
              <a:t>бо твір розповідає про незвичайну подію – захист міста від завойовників.</a:t>
            </a:r>
            <a:endParaRPr lang="uk-UA" b="1" dirty="0">
              <a:solidFill>
                <a:srgbClr val="0070C0"/>
              </a:solidFill>
              <a:latin typeface="Book Antiqua" pitchFamily="18" charset="0"/>
            </a:endParaRPr>
          </a:p>
        </p:txBody>
      </p:sp>
      <p:pic>
        <p:nvPicPr>
          <p:cNvPr id="6" name="Рисунок 5" descr="images (4).jf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48064" y="3140968"/>
            <a:ext cx="3779912" cy="35283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Хмара 6"/>
          <p:cNvSpPr/>
          <p:nvPr/>
        </p:nvSpPr>
        <p:spPr>
          <a:xfrm>
            <a:off x="323528" y="4797152"/>
            <a:ext cx="5112568" cy="1872208"/>
          </a:xfrm>
          <a:prstGeom prst="cloud">
            <a:avLst/>
          </a:prstGeom>
          <a:solidFill>
            <a:srgbClr val="FFFF00"/>
          </a:solidFill>
          <a:ln>
            <a:solidFill>
              <a:srgbClr val="00B0F0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uk-UA" sz="2400" b="1" dirty="0" smtClean="0">
                <a:solidFill>
                  <a:srgbClr val="0070C0"/>
                </a:solidFill>
                <a:latin typeface="Book Antiqua" pitchFamily="18" charset="0"/>
              </a:rPr>
              <a:t>Герої  твору - лише люди.</a:t>
            </a:r>
            <a:endParaRPr lang="uk-UA" sz="2400" b="1" dirty="0">
              <a:solidFill>
                <a:srgbClr val="0070C0"/>
              </a:solidFill>
              <a:latin typeface="Book Antiqua" pitchFamily="18" charset="0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 animBg="1"/>
      <p:bldP spid="7" grpId="0" build="allAtOnce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980728"/>
            <a:ext cx="8229600" cy="1944216"/>
          </a:xfrm>
          <a:solidFill>
            <a:schemeClr val="bg1"/>
          </a:solidFill>
          <a:ln w="57150">
            <a:solidFill>
              <a:srgbClr val="FFFF0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0070C0"/>
                </a:solidFill>
                <a:latin typeface="Book Antiqua" pitchFamily="18" charset="0"/>
              </a:rPr>
              <a:t>Дорогобуж -село на </a:t>
            </a:r>
            <a:r>
              <a:rPr lang="ru-RU" sz="3200" b="1" dirty="0" err="1" smtClean="0">
                <a:solidFill>
                  <a:srgbClr val="0070C0"/>
                </a:solidFill>
                <a:latin typeface="Book Antiqua" pitchFamily="18" charset="0"/>
              </a:rPr>
              <a:t>Рівненщині</a:t>
            </a:r>
            <a:r>
              <a:rPr lang="ru-RU" sz="3200" b="1" dirty="0" smtClean="0">
                <a:solidFill>
                  <a:srgbClr val="0070C0"/>
                </a:solidFill>
                <a:latin typeface="Book Antiqua" pitchFamily="18" charset="0"/>
              </a:rPr>
              <a:t>.  Колись </a:t>
            </a:r>
            <a:r>
              <a:rPr lang="ru-RU" sz="3200" b="1" dirty="0" err="1" smtClean="0">
                <a:solidFill>
                  <a:srgbClr val="0070C0"/>
                </a:solidFill>
                <a:latin typeface="Book Antiqua" pitchFamily="18" charset="0"/>
              </a:rPr>
              <a:t>це</a:t>
            </a:r>
            <a:r>
              <a:rPr lang="ru-RU" sz="3200" b="1" dirty="0" smtClean="0">
                <a:solidFill>
                  <a:srgbClr val="0070C0"/>
                </a:solidFill>
                <a:latin typeface="Book Antiqua" pitchFamily="18" charset="0"/>
              </a:rPr>
              <a:t> </a:t>
            </a:r>
            <a:r>
              <a:rPr lang="ru-RU" sz="3200" b="1" dirty="0" err="1" smtClean="0">
                <a:solidFill>
                  <a:srgbClr val="0070C0"/>
                </a:solidFill>
                <a:latin typeface="Book Antiqua" pitchFamily="18" charset="0"/>
              </a:rPr>
              <a:t>було</a:t>
            </a:r>
            <a:r>
              <a:rPr lang="ru-RU" sz="3200" b="1" dirty="0" smtClean="0">
                <a:solidFill>
                  <a:srgbClr val="0070C0"/>
                </a:solidFill>
                <a:latin typeface="Book Antiqua" pitchFamily="18" charset="0"/>
              </a:rPr>
              <a:t> </a:t>
            </a:r>
            <a:r>
              <a:rPr lang="ru-RU" sz="3200" b="1" dirty="0" err="1" smtClean="0">
                <a:solidFill>
                  <a:srgbClr val="0070C0"/>
                </a:solidFill>
                <a:latin typeface="Book Antiqua" pitchFamily="18" charset="0"/>
              </a:rPr>
              <a:t>давньоруське</a:t>
            </a:r>
            <a:r>
              <a:rPr lang="ru-RU" sz="3200" b="1" dirty="0" smtClean="0">
                <a:solidFill>
                  <a:srgbClr val="0070C0"/>
                </a:solidFill>
                <a:latin typeface="Book Antiqua" pitchFamily="18" charset="0"/>
              </a:rPr>
              <a:t> </a:t>
            </a:r>
            <a:r>
              <a:rPr lang="ru-RU" sz="3200" b="1" dirty="0" err="1" smtClean="0">
                <a:solidFill>
                  <a:srgbClr val="0070C0"/>
                </a:solidFill>
                <a:latin typeface="Book Antiqua" pitchFamily="18" charset="0"/>
              </a:rPr>
              <a:t>місто</a:t>
            </a:r>
            <a:r>
              <a:rPr lang="ru-RU" sz="3200" b="1" dirty="0" smtClean="0">
                <a:solidFill>
                  <a:srgbClr val="0070C0"/>
                </a:solidFill>
                <a:latin typeface="Book Antiqua" pitchFamily="18" charset="0"/>
              </a:rPr>
              <a:t>. Перша </a:t>
            </a:r>
            <a:r>
              <a:rPr lang="ru-RU" sz="3200" b="1" dirty="0" err="1" smtClean="0">
                <a:solidFill>
                  <a:srgbClr val="0070C0"/>
                </a:solidFill>
                <a:latin typeface="Book Antiqua" pitchFamily="18" charset="0"/>
              </a:rPr>
              <a:t>згадка</a:t>
            </a:r>
            <a:r>
              <a:rPr lang="ru-RU" sz="3200" b="1" dirty="0" smtClean="0">
                <a:solidFill>
                  <a:srgbClr val="0070C0"/>
                </a:solidFill>
                <a:latin typeface="Book Antiqua" pitchFamily="18" charset="0"/>
              </a:rPr>
              <a:t> у </a:t>
            </a:r>
            <a:r>
              <a:rPr lang="ru-RU" sz="3200" b="1" dirty="0" err="1" smtClean="0">
                <a:solidFill>
                  <a:srgbClr val="0070C0"/>
                </a:solidFill>
                <a:latin typeface="Book Antiqua" pitchFamily="18" charset="0"/>
              </a:rPr>
              <a:t>літописі</a:t>
            </a:r>
            <a:r>
              <a:rPr lang="ru-RU" sz="3200" b="1" dirty="0" smtClean="0">
                <a:solidFill>
                  <a:srgbClr val="0070C0"/>
                </a:solidFill>
                <a:latin typeface="Book Antiqua" pitchFamily="18" charset="0"/>
              </a:rPr>
              <a:t> </a:t>
            </a:r>
            <a:r>
              <a:rPr lang="ru-RU" sz="3200" b="1" dirty="0" err="1" smtClean="0">
                <a:solidFill>
                  <a:srgbClr val="0070C0"/>
                </a:solidFill>
                <a:latin typeface="Book Antiqua" pitchFamily="18" charset="0"/>
              </a:rPr>
              <a:t>припадає</a:t>
            </a:r>
            <a:r>
              <a:rPr lang="ru-RU" sz="3200" b="1" dirty="0" smtClean="0">
                <a:solidFill>
                  <a:srgbClr val="0070C0"/>
                </a:solidFill>
                <a:latin typeface="Book Antiqua" pitchFamily="18" charset="0"/>
              </a:rPr>
              <a:t> на  1084 </a:t>
            </a:r>
            <a:r>
              <a:rPr lang="ru-RU" sz="3200" b="1" dirty="0" err="1" smtClean="0">
                <a:solidFill>
                  <a:srgbClr val="0070C0"/>
                </a:solidFill>
                <a:latin typeface="Book Antiqua" pitchFamily="18" charset="0"/>
              </a:rPr>
              <a:t>рік</a:t>
            </a:r>
            <a:r>
              <a:rPr lang="ru-RU" sz="3200" b="1" dirty="0" smtClean="0">
                <a:solidFill>
                  <a:srgbClr val="0070C0"/>
                </a:solidFill>
                <a:latin typeface="Book Antiqua" pitchFamily="18" charset="0"/>
              </a:rPr>
              <a:t>.</a:t>
            </a:r>
            <a:endParaRPr lang="uk-UA" sz="3200" b="1" dirty="0">
              <a:solidFill>
                <a:srgbClr val="0070C0"/>
              </a:solidFill>
              <a:latin typeface="Book Antiqua" pitchFamily="18" charset="0"/>
            </a:endParaRPr>
          </a:p>
        </p:txBody>
      </p:sp>
      <p:pic>
        <p:nvPicPr>
          <p:cNvPr id="5" name="Рисунок 4" descr="17dorohobuzh-old-church3-1200x800rivnenska.jpg"/>
          <p:cNvPicPr>
            <a:picLocks noChangeAspect="1"/>
          </p:cNvPicPr>
          <p:nvPr/>
        </p:nvPicPr>
        <p:blipFill>
          <a:blip r:embed="rId2" cstate="print"/>
          <a:srcRect l="22837" t="9623"/>
          <a:stretch>
            <a:fillRect/>
          </a:stretch>
        </p:blipFill>
        <p:spPr>
          <a:xfrm>
            <a:off x="3671392" y="2996952"/>
            <a:ext cx="5472608" cy="3861048"/>
          </a:xfrm>
          <a:prstGeom prst="rect">
            <a:avLst/>
          </a:prstGeom>
        </p:spPr>
      </p:pic>
      <p:pic>
        <p:nvPicPr>
          <p:cNvPr id="6" name="Рисунок 5" descr="17dorohobuzh-castle-old-photo-web-removebg-preview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068960"/>
            <a:ext cx="4644008" cy="331040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23528" y="5949280"/>
            <a:ext cx="3312368" cy="830997"/>
          </a:xfrm>
          <a:prstGeom prst="rect">
            <a:avLst/>
          </a:prstGeom>
          <a:solidFill>
            <a:srgbClr val="00B0F0"/>
          </a:solidFill>
          <a:ln w="57150">
            <a:solidFill>
              <a:srgbClr val="FFFF0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FFFF00"/>
                </a:solidFill>
                <a:latin typeface="Book Antiqua" pitchFamily="18" charset="0"/>
              </a:rPr>
              <a:t>Залишки древнього замку</a:t>
            </a:r>
            <a:endParaRPr lang="uk-UA" sz="2400" b="1" dirty="0">
              <a:solidFill>
                <a:srgbClr val="FFFF00"/>
              </a:solidFill>
              <a:latin typeface="Book Antiqua" pitchFamily="18" charset="0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908720"/>
            <a:ext cx="8229600" cy="1143000"/>
          </a:xfrm>
          <a:solidFill>
            <a:schemeClr val="bg1"/>
          </a:solidFill>
          <a:ln w="57150">
            <a:solidFill>
              <a:srgbClr val="FFFF00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txBody>
          <a:bodyPr>
            <a:noAutofit/>
          </a:bodyPr>
          <a:lstStyle/>
          <a:p>
            <a:r>
              <a:rPr lang="uk-UA" sz="3600" b="1" dirty="0" smtClean="0">
                <a:solidFill>
                  <a:srgbClr val="0070C0"/>
                </a:solidFill>
                <a:latin typeface="Book Antiqua" pitchFamily="18" charset="0"/>
              </a:rPr>
              <a:t>Що є казковим (фантастичним) у легенді?</a:t>
            </a:r>
            <a:endParaRPr lang="uk-UA" sz="3600" b="1" dirty="0">
              <a:solidFill>
                <a:srgbClr val="0070C0"/>
              </a:solidFill>
              <a:latin typeface="Book Antiqua" pitchFamily="18" charset="0"/>
            </a:endParaRPr>
          </a:p>
        </p:txBody>
      </p:sp>
      <p:sp>
        <p:nvSpPr>
          <p:cNvPr id="4" name="Прямокутник 3"/>
          <p:cNvSpPr/>
          <p:nvPr/>
        </p:nvSpPr>
        <p:spPr>
          <a:xfrm>
            <a:off x="827584" y="2708920"/>
            <a:ext cx="7344816" cy="3816424"/>
          </a:xfrm>
          <a:prstGeom prst="rect">
            <a:avLst/>
          </a:prstGeom>
          <a:solidFill>
            <a:srgbClr val="FFFF00"/>
          </a:solidFill>
          <a:ln w="57150">
            <a:solidFill>
              <a:srgbClr val="00B0F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err="1" smtClean="0">
                <a:solidFill>
                  <a:srgbClr val="0070C0"/>
                </a:solidFill>
                <a:latin typeface="Book Antiqua" pitchFamily="18" charset="0"/>
              </a:rPr>
              <a:t>“Він</a:t>
            </a:r>
            <a:r>
              <a:rPr lang="uk-UA" sz="2000" b="1" dirty="0" smtClean="0">
                <a:solidFill>
                  <a:srgbClr val="0070C0"/>
                </a:solidFill>
                <a:latin typeface="Book Antiqua" pitchFamily="18" charset="0"/>
              </a:rPr>
              <a:t> узяв із багаття палаючу гілку і підніс її до квітучого куща. У  ту ж мить увесь кущ спалахнув голубувато-зеленкуватим полум’ям. Та ще через мить полум’я згасло. І всі побачили, що кущ стоїть неушкоджений — такий же </a:t>
            </a:r>
            <a:r>
              <a:rPr lang="uk-UA" sz="2000" b="1" dirty="0" err="1" smtClean="0">
                <a:solidFill>
                  <a:srgbClr val="0070C0"/>
                </a:solidFill>
                <a:latin typeface="Book Antiqua" pitchFamily="18" charset="0"/>
              </a:rPr>
              <a:t>рожевоквітний</a:t>
            </a:r>
            <a:r>
              <a:rPr lang="uk-UA" sz="2000" b="1" dirty="0" smtClean="0">
                <a:solidFill>
                  <a:srgbClr val="0070C0"/>
                </a:solidFill>
                <a:latin typeface="Book Antiqua" pitchFamily="18" charset="0"/>
              </a:rPr>
              <a:t>, </a:t>
            </a:r>
            <a:r>
              <a:rPr lang="uk-UA" sz="2000" b="1" dirty="0" err="1" smtClean="0">
                <a:solidFill>
                  <a:srgbClr val="0070C0"/>
                </a:solidFill>
                <a:latin typeface="Book Antiqua" pitchFamily="18" charset="0"/>
              </a:rPr>
              <a:t>усміхнений”</a:t>
            </a:r>
            <a:r>
              <a:rPr lang="uk-UA" sz="2000" b="1" dirty="0" smtClean="0">
                <a:solidFill>
                  <a:srgbClr val="0070C0"/>
                </a:solidFill>
                <a:latin typeface="Book Antiqua" pitchFamily="18" charset="0"/>
              </a:rPr>
              <a:t>.</a:t>
            </a:r>
            <a:endParaRPr lang="uk-UA" sz="2000" b="1" dirty="0">
              <a:solidFill>
                <a:srgbClr val="0070C0"/>
              </a:solidFill>
              <a:latin typeface="Book Antiqua" pitchFamily="18" charset="0"/>
            </a:endParaRPr>
          </a:p>
        </p:txBody>
      </p:sp>
      <p:sp>
        <p:nvSpPr>
          <p:cNvPr id="5" name="Хмара 4"/>
          <p:cNvSpPr/>
          <p:nvPr/>
        </p:nvSpPr>
        <p:spPr>
          <a:xfrm>
            <a:off x="0" y="1916832"/>
            <a:ext cx="5400600" cy="1872208"/>
          </a:xfrm>
          <a:prstGeom prst="cloud">
            <a:avLst/>
          </a:prstGeom>
          <a:solidFill>
            <a:srgbClr val="106EE0"/>
          </a:solidFill>
          <a:ln>
            <a:solidFill>
              <a:srgbClr val="FFFF00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solidFill>
                  <a:srgbClr val="FFFF00"/>
                </a:solidFill>
                <a:latin typeface="Book Antiqua" pitchFamily="18" charset="0"/>
              </a:rPr>
              <a:t>Один із завойовників  запалив зілля.  Воно не згоріло…</a:t>
            </a:r>
            <a:endParaRPr lang="uk-UA" b="1" dirty="0">
              <a:solidFill>
                <a:srgbClr val="FFFF00"/>
              </a:solidFill>
              <a:latin typeface="Book Antiqua" pitchFamily="18" charset="0"/>
            </a:endParaRPr>
          </a:p>
        </p:txBody>
      </p:sp>
      <p:sp>
        <p:nvSpPr>
          <p:cNvPr id="6" name="Прямокутник 5"/>
          <p:cNvSpPr/>
          <p:nvPr/>
        </p:nvSpPr>
        <p:spPr>
          <a:xfrm>
            <a:off x="4644008" y="5517232"/>
            <a:ext cx="4104456" cy="1152128"/>
          </a:xfrm>
          <a:prstGeom prst="rect">
            <a:avLst/>
          </a:prstGeom>
          <a:solidFill>
            <a:schemeClr val="bg1"/>
          </a:solidFill>
          <a:ln w="57150">
            <a:solidFill>
              <a:srgbClr val="FFFF0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rgbClr val="0070C0"/>
                </a:solidFill>
                <a:latin typeface="Book Antiqua" pitchFamily="18" charset="0"/>
              </a:rPr>
              <a:t>Про яку квітку йдеться у легенді?</a:t>
            </a:r>
            <a:endParaRPr lang="uk-UA" sz="2800" b="1" dirty="0">
              <a:solidFill>
                <a:srgbClr val="0070C0"/>
              </a:solidFill>
              <a:latin typeface="Book Antiqua" pitchFamily="18" charset="0"/>
            </a:endParaRPr>
          </a:p>
        </p:txBody>
      </p:sp>
      <p:pic>
        <p:nvPicPr>
          <p:cNvPr id="9" name="Рисунок 8" descr="0a1dfee6e0f30168bade9d3385c4b97f-removebg-preview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9971597">
            <a:off x="6921147" y="1357455"/>
            <a:ext cx="2286000" cy="348996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 animBg="1"/>
      <p:bldP spid="6" grpId="0" build="allAtOnce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Kak-gorit-yasenets-fot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19672" y="476672"/>
            <a:ext cx="6096000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кутник 5"/>
          <p:cNvSpPr/>
          <p:nvPr/>
        </p:nvSpPr>
        <p:spPr>
          <a:xfrm>
            <a:off x="539552" y="4077072"/>
            <a:ext cx="8280920" cy="2246769"/>
          </a:xfrm>
          <a:prstGeom prst="rect">
            <a:avLst/>
          </a:prstGeom>
          <a:solidFill>
            <a:schemeClr val="bg1"/>
          </a:solidFill>
          <a:ln w="57150">
            <a:solidFill>
              <a:srgbClr val="FFFF0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r>
              <a:rPr lang="uk-UA" sz="2800" b="1" dirty="0" smtClean="0">
                <a:solidFill>
                  <a:srgbClr val="0070C0"/>
                </a:solidFill>
                <a:latin typeface="Book Antiqua" pitchFamily="18" charset="0"/>
              </a:rPr>
              <a:t>Неопалима купина - ясенець. У  тиху сонячну погоду навколо квітучого ясенця скупчується багато випарів. Коли піднести запаленого сірника, вся рослина спалахує жовтими і синіми вогниками, проте залишається цілою. </a:t>
            </a:r>
            <a:endParaRPr lang="uk-UA" sz="2800" b="1" dirty="0">
              <a:solidFill>
                <a:srgbClr val="0070C0"/>
              </a:solidFill>
              <a:latin typeface="Book Antiqua" pitchFamily="18" charset="0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4427984" y="2204864"/>
            <a:ext cx="4269160" cy="4137323"/>
          </a:xfrm>
          <a:solidFill>
            <a:schemeClr val="bg1"/>
          </a:solidFill>
          <a:ln w="76200">
            <a:solidFill>
              <a:srgbClr val="FFFF0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uk-UA" dirty="0" smtClean="0"/>
              <a:t>       </a:t>
            </a:r>
            <a:r>
              <a:rPr lang="uk-UA" b="1" dirty="0" smtClean="0">
                <a:solidFill>
                  <a:srgbClr val="0070C0"/>
                </a:solidFill>
                <a:latin typeface="Book Antiqua" pitchFamily="18" charset="0"/>
              </a:rPr>
              <a:t>Сивої давнини на Поділлі, у тихій і затишній долині, осіли люди. </a:t>
            </a:r>
          </a:p>
          <a:p>
            <a:pPr>
              <a:buNone/>
            </a:pPr>
            <a:r>
              <a:rPr lang="uk-UA" b="1" dirty="0" smtClean="0">
                <a:solidFill>
                  <a:srgbClr val="0070C0"/>
                </a:solidFill>
                <a:latin typeface="Book Antiqua" pitchFamily="18" charset="0"/>
              </a:rPr>
              <a:t>         Якось зненацька наскочили ординці, спалили хати та повели всіх людей у полон. Нікому було вже відбудовувати село. І тоді сталося диво. На попелищі в долині виросли дивовижні рослини, самі спалахували вогнем і залишалися цілісінькими. Здавалося, у них уселився дух непоборного народу, що його ніякі вороги не могли зломити. У народі назвали цю рослину </a:t>
            </a:r>
            <a:r>
              <a:rPr lang="uk-UA" b="1" u="sng" dirty="0" smtClean="0">
                <a:solidFill>
                  <a:srgbClr val="0070C0"/>
                </a:solidFill>
                <a:latin typeface="Book Antiqua" pitchFamily="18" charset="0"/>
              </a:rPr>
              <a:t>неопалимою купиною</a:t>
            </a:r>
            <a:r>
              <a:rPr lang="uk-UA" b="1" dirty="0" smtClean="0">
                <a:solidFill>
                  <a:srgbClr val="0070C0"/>
                </a:solidFill>
                <a:latin typeface="Book Antiqua" pitchFamily="18" charset="0"/>
              </a:rPr>
              <a:t>. </a:t>
            </a:r>
            <a:endParaRPr lang="uk-UA" b="1" dirty="0">
              <a:solidFill>
                <a:srgbClr val="0070C0"/>
              </a:solidFill>
              <a:latin typeface="Book Antiqua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99992" y="1340768"/>
            <a:ext cx="4104456" cy="584775"/>
          </a:xfrm>
          <a:prstGeom prst="rect">
            <a:avLst/>
          </a:prstGeom>
          <a:solidFill>
            <a:srgbClr val="FFFF00"/>
          </a:solidFill>
          <a:ln w="57150">
            <a:solidFill>
              <a:srgbClr val="00B0F0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0070C0"/>
                </a:solidFill>
                <a:latin typeface="Book Antiqua" pitchFamily="18" charset="0"/>
              </a:rPr>
              <a:t>Ще одна легенда…</a:t>
            </a:r>
            <a:endParaRPr lang="uk-UA" sz="3200" b="1" dirty="0">
              <a:solidFill>
                <a:srgbClr val="0070C0"/>
              </a:solidFill>
              <a:latin typeface="Book Antiqua" pitchFamily="18" charset="0"/>
            </a:endParaRPr>
          </a:p>
        </p:txBody>
      </p:sp>
      <p:pic>
        <p:nvPicPr>
          <p:cNvPr id="9" name="Рисунок 8" descr="c64e8337f85cda2b1831ed0e3a0bbb9d.jpg"/>
          <p:cNvPicPr>
            <a:picLocks noChangeAspect="1"/>
          </p:cNvPicPr>
          <p:nvPr/>
        </p:nvPicPr>
        <p:blipFill>
          <a:blip r:embed="rId2" cstate="print"/>
          <a:srcRect l="9982" r="6551"/>
          <a:stretch>
            <a:fillRect/>
          </a:stretch>
        </p:blipFill>
        <p:spPr>
          <a:xfrm>
            <a:off x="179512" y="1268760"/>
            <a:ext cx="4176464" cy="51571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Місце для вмісту 4"/>
          <p:cNvSpPr>
            <a:spLocks noGrp="1"/>
          </p:cNvSpPr>
          <p:nvPr>
            <p:ph idx="1"/>
          </p:nvPr>
        </p:nvSpPr>
        <p:spPr>
          <a:xfrm>
            <a:off x="5004048" y="692696"/>
            <a:ext cx="3754760" cy="5649491"/>
          </a:xfrm>
          <a:solidFill>
            <a:schemeClr val="bg1"/>
          </a:solidFill>
          <a:ln w="57150">
            <a:solidFill>
              <a:srgbClr val="00B0F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uk-UA" dirty="0" smtClean="0"/>
              <a:t>      </a:t>
            </a:r>
          </a:p>
          <a:p>
            <a:pPr>
              <a:buNone/>
            </a:pPr>
            <a:r>
              <a:rPr lang="uk-UA" b="1" dirty="0" smtClean="0">
                <a:solidFill>
                  <a:srgbClr val="0070C0"/>
                </a:solidFill>
                <a:latin typeface="Book Antiqua" pitchFamily="18" charset="0"/>
              </a:rPr>
              <a:t>      У Біблії розповідається про першу зустріч пророка Мойсея з Богом. Одного разу Мойсей зайшов з отарою далеко від дому і був біля гори Хорив. Там він побачив охоплений полум’ям терновий кущ, який не згорав. Мойсей вирішив подивитися, що за дивина така. Аж раптом почув могутній голос: </a:t>
            </a:r>
            <a:r>
              <a:rPr lang="uk-UA" b="1" dirty="0" err="1" smtClean="0">
                <a:solidFill>
                  <a:srgbClr val="0070C0"/>
                </a:solidFill>
                <a:latin typeface="Book Antiqua" pitchFamily="18" charset="0"/>
              </a:rPr>
              <a:t>“Мойсею</a:t>
            </a:r>
            <a:r>
              <a:rPr lang="uk-UA" b="1" dirty="0" smtClean="0">
                <a:solidFill>
                  <a:srgbClr val="0070C0"/>
                </a:solidFill>
                <a:latin typeface="Book Antiqua" pitchFamily="18" charset="0"/>
              </a:rPr>
              <a:t>! Мойсею! Не підходь сюди; зніми взуття з ніг твоїх, бо місце, на якому ти стоїш, — свята земля. Я Бог Авраама, </a:t>
            </a:r>
            <a:r>
              <a:rPr lang="uk-UA" b="1" dirty="0" err="1" smtClean="0">
                <a:solidFill>
                  <a:srgbClr val="0070C0"/>
                </a:solidFill>
                <a:latin typeface="Book Antiqua" pitchFamily="18" charset="0"/>
              </a:rPr>
              <a:t>Ісаака</a:t>
            </a:r>
            <a:r>
              <a:rPr lang="uk-UA" b="1" dirty="0" smtClean="0">
                <a:solidFill>
                  <a:srgbClr val="0070C0"/>
                </a:solidFill>
                <a:latin typeface="Book Antiqua" pitchFamily="18" charset="0"/>
              </a:rPr>
              <a:t> та </a:t>
            </a:r>
            <a:r>
              <a:rPr lang="uk-UA" b="1" dirty="0" err="1" smtClean="0">
                <a:solidFill>
                  <a:srgbClr val="0070C0"/>
                </a:solidFill>
                <a:latin typeface="Book Antiqua" pitchFamily="18" charset="0"/>
              </a:rPr>
              <a:t>Якова”</a:t>
            </a:r>
            <a:r>
              <a:rPr lang="uk-UA" b="1" dirty="0" smtClean="0">
                <a:solidFill>
                  <a:srgbClr val="0070C0"/>
                </a:solidFill>
                <a:latin typeface="Book Antiqua" pitchFamily="18" charset="0"/>
              </a:rPr>
              <a:t>. </a:t>
            </a:r>
            <a:endParaRPr lang="uk-UA" b="1" dirty="0">
              <a:solidFill>
                <a:srgbClr val="0070C0"/>
              </a:solidFill>
              <a:latin typeface="Book Antiqua" pitchFamily="18" charset="0"/>
            </a:endParaRPr>
          </a:p>
        </p:txBody>
      </p:sp>
      <p:pic>
        <p:nvPicPr>
          <p:cNvPr id="7" name="Рисунок 6" descr="3ce6420936707b19d89f777cef3bed2d.jpg"/>
          <p:cNvPicPr>
            <a:picLocks noChangeAspect="1"/>
          </p:cNvPicPr>
          <p:nvPr/>
        </p:nvPicPr>
        <p:blipFill>
          <a:blip r:embed="rId2" cstate="print"/>
          <a:srcRect l="5846" t="3150" r="5008" b="2751"/>
          <a:stretch>
            <a:fillRect/>
          </a:stretch>
        </p:blipFill>
        <p:spPr>
          <a:xfrm>
            <a:off x="323528" y="260648"/>
            <a:ext cx="4392488" cy="64533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980728"/>
            <a:ext cx="8229600" cy="1143000"/>
          </a:xfrm>
          <a:solidFill>
            <a:schemeClr val="bg1"/>
          </a:solidFill>
          <a:ln w="76200">
            <a:solidFill>
              <a:srgbClr val="FFFF0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>
            <a:noAutofit/>
          </a:bodyPr>
          <a:lstStyle/>
          <a:p>
            <a:r>
              <a:rPr lang="uk-UA" sz="3600" b="1" dirty="0" smtClean="0">
                <a:solidFill>
                  <a:srgbClr val="0070C0"/>
                </a:solidFill>
                <a:latin typeface="Book Antiqua" pitchFamily="18" charset="0"/>
              </a:rPr>
              <a:t>Що переважає у легенді: сила чи мудрість?</a:t>
            </a:r>
            <a:endParaRPr lang="uk-UA" sz="3600" b="1" dirty="0">
              <a:solidFill>
                <a:srgbClr val="0070C0"/>
              </a:solidFill>
              <a:latin typeface="Book Antiqua" pitchFamily="18" charset="0"/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467544" y="2708920"/>
            <a:ext cx="8229600" cy="1728192"/>
          </a:xfrm>
          <a:solidFill>
            <a:srgbClr val="FFFF00"/>
          </a:solidFill>
          <a:ln w="57150">
            <a:solidFill>
              <a:srgbClr val="00B0F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b="1" dirty="0" smtClean="0">
                <a:solidFill>
                  <a:srgbClr val="0070C0"/>
                </a:solidFill>
                <a:latin typeface="Book Antiqua" pitchFamily="18" charset="0"/>
              </a:rPr>
              <a:t>    — Я </a:t>
            </a:r>
            <a:r>
              <a:rPr lang="ru-RU" b="1" dirty="0" err="1" smtClean="0">
                <a:solidFill>
                  <a:srgbClr val="0070C0"/>
                </a:solidFill>
                <a:latin typeface="Book Antiqua" pitchFamily="18" charset="0"/>
              </a:rPr>
              <a:t>приніс</a:t>
            </a:r>
            <a:r>
              <a:rPr lang="ru-RU" b="1" dirty="0" smtClean="0">
                <a:solidFill>
                  <a:srgbClr val="0070C0"/>
                </a:solidFill>
                <a:latin typeface="Book Antiqua" pitchFamily="18" charset="0"/>
              </a:rPr>
              <a:t> </a:t>
            </a:r>
            <a:r>
              <a:rPr lang="ru-RU" b="1" dirty="0" err="1" smtClean="0">
                <a:solidFill>
                  <a:srgbClr val="0070C0"/>
                </a:solidFill>
                <a:latin typeface="Book Antiqua" pitchFamily="18" charset="0"/>
              </a:rPr>
              <a:t>відповідь</a:t>
            </a:r>
            <a:r>
              <a:rPr lang="ru-RU" b="1" dirty="0" smtClean="0">
                <a:solidFill>
                  <a:srgbClr val="0070C0"/>
                </a:solidFill>
                <a:latin typeface="Book Antiqua" pitchFamily="18" charset="0"/>
              </a:rPr>
              <a:t> на ваш лист, — сказав </a:t>
            </a:r>
            <a:r>
              <a:rPr lang="ru-RU" b="1" dirty="0" err="1" smtClean="0">
                <a:solidFill>
                  <a:srgbClr val="0070C0"/>
                </a:solidFill>
                <a:latin typeface="Book Antiqua" pitchFamily="18" charset="0"/>
              </a:rPr>
              <a:t>посланець</a:t>
            </a:r>
            <a:r>
              <a:rPr lang="ru-RU" b="1" dirty="0" smtClean="0">
                <a:solidFill>
                  <a:srgbClr val="0070C0"/>
                </a:solidFill>
                <a:latin typeface="Book Antiqua" pitchFamily="18" charset="0"/>
              </a:rPr>
              <a:t> </a:t>
            </a:r>
            <a:r>
              <a:rPr lang="ru-RU" b="1" dirty="0" err="1" smtClean="0">
                <a:solidFill>
                  <a:srgbClr val="0070C0"/>
                </a:solidFill>
                <a:latin typeface="Book Antiqua" pitchFamily="18" charset="0"/>
              </a:rPr>
              <a:t>і</a:t>
            </a:r>
            <a:r>
              <a:rPr lang="ru-RU" b="1" dirty="0" smtClean="0">
                <a:solidFill>
                  <a:srgbClr val="0070C0"/>
                </a:solidFill>
                <a:latin typeface="Book Antiqua" pitchFamily="18" charset="0"/>
              </a:rPr>
              <a:t> передав </a:t>
            </a:r>
            <a:r>
              <a:rPr lang="ru-RU" b="1" dirty="0" err="1" smtClean="0">
                <a:solidFill>
                  <a:srgbClr val="0070C0"/>
                </a:solidFill>
                <a:latin typeface="Book Antiqua" pitchFamily="18" charset="0"/>
              </a:rPr>
              <a:t>угорському</a:t>
            </a:r>
            <a:r>
              <a:rPr lang="ru-RU" b="1" dirty="0" smtClean="0">
                <a:solidFill>
                  <a:srgbClr val="0070C0"/>
                </a:solidFill>
                <a:latin typeface="Book Antiqua" pitchFamily="18" charset="0"/>
              </a:rPr>
              <a:t> та </a:t>
            </a:r>
            <a:r>
              <a:rPr lang="ru-RU" b="1" dirty="0" err="1" smtClean="0">
                <a:solidFill>
                  <a:srgbClr val="0070C0"/>
                </a:solidFill>
                <a:latin typeface="Book Antiqua" pitchFamily="18" charset="0"/>
              </a:rPr>
              <a:t>польському</a:t>
            </a:r>
            <a:r>
              <a:rPr lang="ru-RU" b="1" dirty="0" smtClean="0">
                <a:solidFill>
                  <a:srgbClr val="0070C0"/>
                </a:solidFill>
                <a:latin typeface="Book Antiqua" pitchFamily="18" charset="0"/>
              </a:rPr>
              <a:t> </a:t>
            </a:r>
            <a:r>
              <a:rPr lang="ru-RU" b="1" dirty="0" err="1" smtClean="0">
                <a:solidFill>
                  <a:srgbClr val="0070C0"/>
                </a:solidFill>
                <a:latin typeface="Book Antiqua" pitchFamily="18" charset="0"/>
              </a:rPr>
              <a:t>владарям</a:t>
            </a:r>
            <a:r>
              <a:rPr lang="ru-RU" b="1" dirty="0" smtClean="0">
                <a:solidFill>
                  <a:srgbClr val="0070C0"/>
                </a:solidFill>
                <a:latin typeface="Book Antiqua" pitchFamily="18" charset="0"/>
              </a:rPr>
              <a:t> </a:t>
            </a:r>
            <a:r>
              <a:rPr lang="ru-RU" b="1" dirty="0" err="1" smtClean="0">
                <a:solidFill>
                  <a:srgbClr val="0070C0"/>
                </a:solidFill>
                <a:latin typeface="Book Antiqua" pitchFamily="18" charset="0"/>
              </a:rPr>
              <a:t>бадилину</a:t>
            </a:r>
            <a:r>
              <a:rPr lang="ru-RU" b="1" dirty="0" smtClean="0">
                <a:solidFill>
                  <a:srgbClr val="0070C0"/>
                </a:solidFill>
                <a:latin typeface="Book Antiqua" pitchFamily="18" charset="0"/>
              </a:rPr>
              <a:t> </a:t>
            </a:r>
            <a:r>
              <a:rPr lang="ru-RU" b="1" dirty="0" err="1" smtClean="0">
                <a:solidFill>
                  <a:srgbClr val="0070C0"/>
                </a:solidFill>
                <a:latin typeface="Book Antiqua" pitchFamily="18" charset="0"/>
              </a:rPr>
              <a:t>із</a:t>
            </a:r>
            <a:r>
              <a:rPr lang="ru-RU" b="1" dirty="0" smtClean="0">
                <a:solidFill>
                  <a:srgbClr val="0070C0"/>
                </a:solidFill>
                <a:latin typeface="Book Antiqua" pitchFamily="18" charset="0"/>
              </a:rPr>
              <a:t> схожим на </a:t>
            </a:r>
            <a:r>
              <a:rPr lang="ru-RU" b="1" dirty="0" err="1" smtClean="0">
                <a:solidFill>
                  <a:srgbClr val="0070C0"/>
                </a:solidFill>
                <a:latin typeface="Book Antiqua" pitchFamily="18" charset="0"/>
              </a:rPr>
              <a:t>ясенове</a:t>
            </a:r>
            <a:r>
              <a:rPr lang="ru-RU" b="1" dirty="0" smtClean="0">
                <a:solidFill>
                  <a:srgbClr val="0070C0"/>
                </a:solidFill>
                <a:latin typeface="Book Antiqua" pitchFamily="18" charset="0"/>
              </a:rPr>
              <a:t> </a:t>
            </a:r>
            <a:r>
              <a:rPr lang="ru-RU" b="1" dirty="0" err="1" smtClean="0">
                <a:solidFill>
                  <a:srgbClr val="0070C0"/>
                </a:solidFill>
                <a:latin typeface="Book Antiqua" pitchFamily="18" charset="0"/>
              </a:rPr>
              <a:t>листям</a:t>
            </a:r>
            <a:r>
              <a:rPr lang="ru-RU" b="1" dirty="0" smtClean="0">
                <a:solidFill>
                  <a:srgbClr val="0070C0"/>
                </a:solidFill>
                <a:latin typeface="Book Antiqua" pitchFamily="18" charset="0"/>
              </a:rPr>
              <a:t> та </a:t>
            </a:r>
            <a:r>
              <a:rPr lang="ru-RU" b="1" dirty="0" err="1" smtClean="0">
                <a:solidFill>
                  <a:srgbClr val="0070C0"/>
                </a:solidFill>
                <a:latin typeface="Book Antiqua" pitchFamily="18" charset="0"/>
              </a:rPr>
              <a:t>з</a:t>
            </a:r>
            <a:r>
              <a:rPr lang="ru-RU" b="1" dirty="0" smtClean="0">
                <a:solidFill>
                  <a:srgbClr val="0070C0"/>
                </a:solidFill>
                <a:latin typeface="Book Antiqua" pitchFamily="18" charset="0"/>
              </a:rPr>
              <a:t> </a:t>
            </a:r>
            <a:r>
              <a:rPr lang="ru-RU" b="1" dirty="0" err="1" smtClean="0">
                <a:solidFill>
                  <a:srgbClr val="0070C0"/>
                </a:solidFill>
                <a:latin typeface="Book Antiqua" pitchFamily="18" charset="0"/>
              </a:rPr>
              <a:t>блідо-рожевим</a:t>
            </a:r>
            <a:r>
              <a:rPr lang="ru-RU" b="1" dirty="0" smtClean="0">
                <a:solidFill>
                  <a:srgbClr val="0070C0"/>
                </a:solidFill>
                <a:latin typeface="Book Antiqua" pitchFamily="18" charset="0"/>
              </a:rPr>
              <a:t> </a:t>
            </a:r>
            <a:r>
              <a:rPr lang="ru-RU" b="1" dirty="0" err="1" smtClean="0">
                <a:solidFill>
                  <a:srgbClr val="0070C0"/>
                </a:solidFill>
                <a:latin typeface="Book Antiqua" pitchFamily="18" charset="0"/>
              </a:rPr>
              <a:t>суцвіттям</a:t>
            </a:r>
            <a:r>
              <a:rPr lang="ru-RU" b="1" dirty="0" smtClean="0">
                <a:solidFill>
                  <a:srgbClr val="0070C0"/>
                </a:solidFill>
                <a:latin typeface="Book Antiqua" pitchFamily="18" charset="0"/>
              </a:rPr>
              <a:t> на </a:t>
            </a:r>
            <a:r>
              <a:rPr lang="ru-RU" b="1" dirty="0" err="1" smtClean="0">
                <a:solidFill>
                  <a:srgbClr val="0070C0"/>
                </a:solidFill>
                <a:latin typeface="Book Antiqua" pitchFamily="18" charset="0"/>
              </a:rPr>
              <a:t>верхівці</a:t>
            </a:r>
            <a:r>
              <a:rPr lang="ru-RU" b="1" dirty="0" smtClean="0">
                <a:solidFill>
                  <a:srgbClr val="0070C0"/>
                </a:solidFill>
                <a:latin typeface="Book Antiqua" pitchFamily="18" charset="0"/>
              </a:rPr>
              <a:t>.</a:t>
            </a:r>
            <a:endParaRPr lang="uk-UA" b="1" dirty="0">
              <a:solidFill>
                <a:srgbClr val="0070C0"/>
              </a:solidFill>
              <a:latin typeface="Book Antiqua" pitchFamily="18" charset="0"/>
            </a:endParaRPr>
          </a:p>
        </p:txBody>
      </p:sp>
      <p:sp>
        <p:nvSpPr>
          <p:cNvPr id="4" name="Прямокутник 3"/>
          <p:cNvSpPr/>
          <p:nvPr/>
        </p:nvSpPr>
        <p:spPr>
          <a:xfrm>
            <a:off x="4067944" y="4149080"/>
            <a:ext cx="4608512" cy="1512168"/>
          </a:xfrm>
          <a:prstGeom prst="rect">
            <a:avLst/>
          </a:prstGeom>
          <a:solidFill>
            <a:schemeClr val="bg1"/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 smtClean="0">
                <a:solidFill>
                  <a:srgbClr val="0070C0"/>
                </a:solidFill>
                <a:latin typeface="Book Antiqua" pitchFamily="18" charset="0"/>
              </a:rPr>
              <a:t>Зібрали</a:t>
            </a:r>
            <a:r>
              <a:rPr lang="ru-RU" b="1" dirty="0" smtClean="0">
                <a:solidFill>
                  <a:srgbClr val="0070C0"/>
                </a:solidFill>
                <a:latin typeface="Book Antiqua" pitchFamily="18" charset="0"/>
              </a:rPr>
              <a:t> </a:t>
            </a:r>
            <a:r>
              <a:rPr lang="ru-RU" b="1" dirty="0" err="1" smtClean="0">
                <a:solidFill>
                  <a:srgbClr val="0070C0"/>
                </a:solidFill>
                <a:latin typeface="Book Antiqua" pitchFamily="18" charset="0"/>
              </a:rPr>
              <a:t>королі</a:t>
            </a:r>
            <a:r>
              <a:rPr lang="ru-RU" b="1" dirty="0" smtClean="0">
                <a:solidFill>
                  <a:srgbClr val="0070C0"/>
                </a:solidFill>
                <a:latin typeface="Book Antiqua" pitchFamily="18" charset="0"/>
              </a:rPr>
              <a:t> </a:t>
            </a:r>
            <a:r>
              <a:rPr lang="ru-RU" b="1" dirty="0" err="1" smtClean="0">
                <a:solidFill>
                  <a:srgbClr val="0070C0"/>
                </a:solidFill>
                <a:latin typeface="Book Antiqua" pitchFamily="18" charset="0"/>
              </a:rPr>
              <a:t>своїх</a:t>
            </a:r>
            <a:r>
              <a:rPr lang="ru-RU" b="1" dirty="0" smtClean="0">
                <a:solidFill>
                  <a:srgbClr val="0070C0"/>
                </a:solidFill>
                <a:latin typeface="Book Antiqua" pitchFamily="18" charset="0"/>
              </a:rPr>
              <a:t> </a:t>
            </a:r>
            <a:r>
              <a:rPr lang="ru-RU" b="1" dirty="0" err="1" smtClean="0">
                <a:solidFill>
                  <a:srgbClr val="0070C0"/>
                </a:solidFill>
                <a:latin typeface="Book Antiqua" pitchFamily="18" charset="0"/>
              </a:rPr>
              <a:t>радників</a:t>
            </a:r>
            <a:r>
              <a:rPr lang="ru-RU" b="1" dirty="0" smtClean="0">
                <a:solidFill>
                  <a:srgbClr val="0070C0"/>
                </a:solidFill>
                <a:latin typeface="Book Antiqua" pitchFamily="18" charset="0"/>
              </a:rPr>
              <a:t> та </a:t>
            </a:r>
            <a:r>
              <a:rPr lang="ru-RU" b="1" dirty="0" err="1" smtClean="0">
                <a:solidFill>
                  <a:srgbClr val="0070C0"/>
                </a:solidFill>
                <a:latin typeface="Book Antiqua" pitchFamily="18" charset="0"/>
              </a:rPr>
              <a:t>наймудріших</a:t>
            </a:r>
            <a:r>
              <a:rPr lang="ru-RU" b="1" dirty="0" smtClean="0">
                <a:solidFill>
                  <a:srgbClr val="0070C0"/>
                </a:solidFill>
                <a:latin typeface="Book Antiqua" pitchFamily="18" charset="0"/>
              </a:rPr>
              <a:t> </a:t>
            </a:r>
            <a:r>
              <a:rPr lang="ru-RU" b="1" dirty="0" err="1" smtClean="0">
                <a:solidFill>
                  <a:srgbClr val="0070C0"/>
                </a:solidFill>
                <a:latin typeface="Book Antiqua" pitchFamily="18" charset="0"/>
              </a:rPr>
              <a:t>мужів</a:t>
            </a:r>
            <a:r>
              <a:rPr lang="ru-RU" b="1" dirty="0" smtClean="0">
                <a:solidFill>
                  <a:srgbClr val="0070C0"/>
                </a:solidFill>
                <a:latin typeface="Book Antiqua" pitchFamily="18" charset="0"/>
              </a:rPr>
              <a:t>. Думали, думали — </a:t>
            </a:r>
            <a:r>
              <a:rPr lang="ru-RU" b="1" dirty="0" err="1" smtClean="0">
                <a:solidFill>
                  <a:srgbClr val="0070C0"/>
                </a:solidFill>
                <a:latin typeface="Book Antiqua" pitchFamily="18" charset="0"/>
              </a:rPr>
              <a:t>ніяк</a:t>
            </a:r>
            <a:r>
              <a:rPr lang="ru-RU" b="1" dirty="0" smtClean="0">
                <a:solidFill>
                  <a:srgbClr val="0070C0"/>
                </a:solidFill>
                <a:latin typeface="Book Antiqua" pitchFamily="18" charset="0"/>
              </a:rPr>
              <a:t> не </a:t>
            </a:r>
            <a:r>
              <a:rPr lang="ru-RU" b="1" dirty="0" err="1" smtClean="0">
                <a:solidFill>
                  <a:srgbClr val="0070C0"/>
                </a:solidFill>
                <a:latin typeface="Book Antiqua" pitchFamily="18" charset="0"/>
              </a:rPr>
              <a:t>зрозуміють</a:t>
            </a:r>
            <a:r>
              <a:rPr lang="ru-RU" b="1" dirty="0" smtClean="0">
                <a:solidFill>
                  <a:srgbClr val="0070C0"/>
                </a:solidFill>
                <a:latin typeface="Book Antiqua" pitchFamily="18" charset="0"/>
              </a:rPr>
              <a:t>, </a:t>
            </a:r>
            <a:r>
              <a:rPr lang="ru-RU" b="1" dirty="0" err="1" smtClean="0">
                <a:solidFill>
                  <a:srgbClr val="0070C0"/>
                </a:solidFill>
                <a:latin typeface="Book Antiqua" pitchFamily="18" charset="0"/>
              </a:rPr>
              <a:t>що</a:t>
            </a:r>
            <a:r>
              <a:rPr lang="ru-RU" b="1" dirty="0" smtClean="0">
                <a:solidFill>
                  <a:srgbClr val="0070C0"/>
                </a:solidFill>
                <a:latin typeface="Book Antiqua" pitchFamily="18" charset="0"/>
              </a:rPr>
              <a:t> </a:t>
            </a:r>
            <a:r>
              <a:rPr lang="ru-RU" b="1" dirty="0" err="1" smtClean="0">
                <a:solidFill>
                  <a:srgbClr val="0070C0"/>
                </a:solidFill>
                <a:latin typeface="Book Antiqua" pitchFamily="18" charset="0"/>
              </a:rPr>
              <a:t>саме</a:t>
            </a:r>
            <a:r>
              <a:rPr lang="ru-RU" b="1" dirty="0" smtClean="0">
                <a:solidFill>
                  <a:srgbClr val="0070C0"/>
                </a:solidFill>
                <a:latin typeface="Book Antiqua" pitchFamily="18" charset="0"/>
              </a:rPr>
              <a:t> </a:t>
            </a:r>
            <a:r>
              <a:rPr lang="ru-RU" b="1" dirty="0" err="1" smtClean="0">
                <a:solidFill>
                  <a:srgbClr val="0070C0"/>
                </a:solidFill>
                <a:latin typeface="Book Antiqua" pitchFamily="18" charset="0"/>
              </a:rPr>
              <a:t>захисники</a:t>
            </a:r>
            <a:r>
              <a:rPr lang="ru-RU" b="1" dirty="0" smtClean="0">
                <a:solidFill>
                  <a:srgbClr val="0070C0"/>
                </a:solidFill>
                <a:latin typeface="Book Antiqua" pitchFamily="18" charset="0"/>
              </a:rPr>
              <a:t> </a:t>
            </a:r>
            <a:r>
              <a:rPr lang="ru-RU" b="1" dirty="0" err="1" smtClean="0">
                <a:solidFill>
                  <a:srgbClr val="0070C0"/>
                </a:solidFill>
                <a:latin typeface="Book Antiqua" pitchFamily="18" charset="0"/>
              </a:rPr>
              <a:t>міста</a:t>
            </a:r>
            <a:r>
              <a:rPr lang="ru-RU" b="1" dirty="0" smtClean="0">
                <a:solidFill>
                  <a:srgbClr val="0070C0"/>
                </a:solidFill>
                <a:latin typeface="Book Antiqua" pitchFamily="18" charset="0"/>
              </a:rPr>
              <a:t> сказали </a:t>
            </a:r>
            <a:r>
              <a:rPr lang="ru-RU" b="1" dirty="0" err="1" smtClean="0">
                <a:solidFill>
                  <a:srgbClr val="0070C0"/>
                </a:solidFill>
                <a:latin typeface="Book Antiqua" pitchFamily="18" charset="0"/>
              </a:rPr>
              <a:t>їм</a:t>
            </a:r>
            <a:r>
              <a:rPr lang="ru-RU" b="1" dirty="0" smtClean="0">
                <a:solidFill>
                  <a:srgbClr val="0070C0"/>
                </a:solidFill>
                <a:latin typeface="Book Antiqua" pitchFamily="18" charset="0"/>
              </a:rPr>
              <a:t> </a:t>
            </a:r>
            <a:r>
              <a:rPr lang="ru-RU" b="1" dirty="0" err="1" smtClean="0">
                <a:solidFill>
                  <a:srgbClr val="0070C0"/>
                </a:solidFill>
                <a:latin typeface="Book Antiqua" pitchFamily="18" charset="0"/>
              </a:rPr>
              <a:t>цим</a:t>
            </a:r>
            <a:r>
              <a:rPr lang="ru-RU" b="1" dirty="0" smtClean="0">
                <a:solidFill>
                  <a:srgbClr val="0070C0"/>
                </a:solidFill>
                <a:latin typeface="Book Antiqua" pitchFamily="18" charset="0"/>
              </a:rPr>
              <a:t> зелом.</a:t>
            </a:r>
            <a:endParaRPr lang="uk-UA" b="1" dirty="0">
              <a:solidFill>
                <a:srgbClr val="0070C0"/>
              </a:solidFill>
              <a:latin typeface="Book Antiqua" pitchFamily="18" charset="0"/>
            </a:endParaRPr>
          </a:p>
        </p:txBody>
      </p:sp>
      <p:sp>
        <p:nvSpPr>
          <p:cNvPr id="5" name="Прямокутник 4"/>
          <p:cNvSpPr/>
          <p:nvPr/>
        </p:nvSpPr>
        <p:spPr>
          <a:xfrm>
            <a:off x="1259632" y="5445224"/>
            <a:ext cx="6696744" cy="1224136"/>
          </a:xfrm>
          <a:prstGeom prst="rect">
            <a:avLst/>
          </a:prstGeom>
          <a:solidFill>
            <a:srgbClr val="FFFF00"/>
          </a:solidFill>
          <a:ln>
            <a:solidFill>
              <a:srgbClr val="00B0F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r>
              <a:rPr lang="uk-UA" b="1" dirty="0" smtClean="0">
                <a:solidFill>
                  <a:srgbClr val="0070C0"/>
                </a:solidFill>
                <a:latin typeface="Book Antiqua" pitchFamily="18" charset="0"/>
              </a:rPr>
              <a:t>І всі зрозуміли, що саме відповіли захисники Дорогобужа на ультиматум. І мовив угорський король польському:</a:t>
            </a:r>
          </a:p>
          <a:p>
            <a:pPr fontAlgn="base"/>
            <a:r>
              <a:rPr lang="uk-UA" b="1" dirty="0" smtClean="0">
                <a:solidFill>
                  <a:srgbClr val="0070C0"/>
                </a:solidFill>
                <a:latin typeface="Book Antiqua" pitchFamily="18" charset="0"/>
              </a:rPr>
              <a:t>— Ми ніколи не завоюємо цієї країни. Тому я повертаю своїх воїнів додому. І тобі раджу зробити те ж саме.</a:t>
            </a:r>
            <a:endParaRPr lang="uk-UA" b="1" dirty="0">
              <a:solidFill>
                <a:srgbClr val="0070C0"/>
              </a:solidFill>
              <a:latin typeface="Book Antiqua" pitchFamily="18" charset="0"/>
            </a:endParaRPr>
          </a:p>
        </p:txBody>
      </p:sp>
      <p:pic>
        <p:nvPicPr>
          <p:cNvPr id="6" name="Рисунок 5" descr="0a1dfee6e0f30168bade9d3385c4b97f-removebg-preview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964900">
            <a:off x="-389957" y="3821351"/>
            <a:ext cx="2286000" cy="348996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43788eb2199647175e7cba90831fb1e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908720"/>
            <a:ext cx="8229600" cy="1143000"/>
          </a:xfrm>
          <a:solidFill>
            <a:srgbClr val="FFFF00"/>
          </a:solidFill>
          <a:ln w="57150">
            <a:solidFill>
              <a:srgbClr val="00B0F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rgbClr val="0070C0"/>
                </a:solidFill>
                <a:latin typeface="Book Antiqua" pitchFamily="18" charset="0"/>
              </a:rPr>
              <a:t>Що означає вислів </a:t>
            </a:r>
            <a:r>
              <a:rPr lang="uk-UA" b="1" dirty="0" err="1" smtClean="0">
                <a:solidFill>
                  <a:srgbClr val="0070C0"/>
                </a:solidFill>
                <a:latin typeface="Book Antiqua" pitchFamily="18" charset="0"/>
              </a:rPr>
              <a:t>“неопалима</a:t>
            </a:r>
            <a:r>
              <a:rPr lang="uk-UA" b="1" dirty="0" smtClean="0">
                <a:solidFill>
                  <a:srgbClr val="0070C0"/>
                </a:solidFill>
                <a:latin typeface="Book Antiqua" pitchFamily="18" charset="0"/>
              </a:rPr>
              <a:t> </a:t>
            </a:r>
            <a:r>
              <a:rPr lang="uk-UA" b="1" dirty="0" err="1" smtClean="0">
                <a:solidFill>
                  <a:srgbClr val="0070C0"/>
                </a:solidFill>
                <a:latin typeface="Book Antiqua" pitchFamily="18" charset="0"/>
              </a:rPr>
              <a:t>купина”</a:t>
            </a:r>
            <a:r>
              <a:rPr lang="uk-UA" b="1" dirty="0" smtClean="0">
                <a:solidFill>
                  <a:srgbClr val="0070C0"/>
                </a:solidFill>
                <a:latin typeface="Book Antiqua" pitchFamily="18" charset="0"/>
              </a:rPr>
              <a:t>?</a:t>
            </a:r>
            <a:endParaRPr lang="uk-UA" b="1" dirty="0">
              <a:solidFill>
                <a:srgbClr val="0070C0"/>
              </a:solidFill>
              <a:latin typeface="Book Antiqua" pitchFamily="18" charset="0"/>
            </a:endParaRPr>
          </a:p>
        </p:txBody>
      </p:sp>
      <p:sp>
        <p:nvSpPr>
          <p:cNvPr id="4" name="Хмара 3"/>
          <p:cNvSpPr/>
          <p:nvPr/>
        </p:nvSpPr>
        <p:spPr>
          <a:xfrm>
            <a:off x="683568" y="2348880"/>
            <a:ext cx="5616624" cy="2376264"/>
          </a:xfrm>
          <a:prstGeom prst="cloud">
            <a:avLst/>
          </a:prstGeom>
          <a:solidFill>
            <a:schemeClr val="bg1"/>
          </a:solidFill>
          <a:ln>
            <a:solidFill>
              <a:srgbClr val="00B0F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rgbClr val="0070C0"/>
                </a:solidFill>
                <a:latin typeface="Book Antiqua" pitchFamily="18" charset="0"/>
              </a:rPr>
              <a:t>Стійкість, </a:t>
            </a:r>
            <a:r>
              <a:rPr lang="uk-UA" sz="2800" b="1" dirty="0" err="1" smtClean="0">
                <a:solidFill>
                  <a:srgbClr val="0070C0"/>
                </a:solidFill>
                <a:latin typeface="Book Antiqua" pitchFamily="18" charset="0"/>
              </a:rPr>
              <a:t>незнищенність</a:t>
            </a:r>
            <a:r>
              <a:rPr lang="uk-UA" sz="2800" b="1" dirty="0" smtClean="0">
                <a:solidFill>
                  <a:srgbClr val="0070C0"/>
                </a:solidFill>
                <a:latin typeface="Book Antiqua" pitchFamily="18" charset="0"/>
              </a:rPr>
              <a:t> , безсмертя</a:t>
            </a:r>
            <a:endParaRPr lang="uk-UA" sz="2800" b="1" dirty="0">
              <a:solidFill>
                <a:srgbClr val="0070C0"/>
              </a:solidFill>
              <a:latin typeface="Book Antiqua" pitchFamily="18" charset="0"/>
            </a:endParaRPr>
          </a:p>
        </p:txBody>
      </p:sp>
      <p:sp>
        <p:nvSpPr>
          <p:cNvPr id="5" name="Хмара 4"/>
          <p:cNvSpPr/>
          <p:nvPr/>
        </p:nvSpPr>
        <p:spPr>
          <a:xfrm>
            <a:off x="3707904" y="3861048"/>
            <a:ext cx="4896544" cy="2592288"/>
          </a:xfrm>
          <a:prstGeom prst="cloud">
            <a:avLst/>
          </a:prstGeom>
          <a:solidFill>
            <a:schemeClr val="bg1"/>
          </a:solidFill>
          <a:ln>
            <a:solidFill>
              <a:srgbClr val="00B0F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 smtClean="0">
                <a:solidFill>
                  <a:srgbClr val="0070C0"/>
                </a:solidFill>
                <a:latin typeface="Book Antiqua" pitchFamily="18" charset="0"/>
              </a:rPr>
              <a:t>Поетичне</a:t>
            </a:r>
            <a:r>
              <a:rPr lang="ru-RU" sz="2400" b="1" dirty="0" smtClean="0">
                <a:solidFill>
                  <a:srgbClr val="0070C0"/>
                </a:solidFill>
                <a:latin typeface="Book Antiqua" pitchFamily="18" charset="0"/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  <a:latin typeface="Book Antiqua" pitchFamily="18" charset="0"/>
              </a:rPr>
              <a:t>відображення</a:t>
            </a:r>
            <a:r>
              <a:rPr lang="ru-RU" sz="2400" b="1" dirty="0" smtClean="0">
                <a:solidFill>
                  <a:srgbClr val="0070C0"/>
                </a:solidFill>
                <a:latin typeface="Book Antiqua" pitchFamily="18" charset="0"/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  <a:latin typeface="Book Antiqua" pitchFamily="18" charset="0"/>
              </a:rPr>
              <a:t>долі</a:t>
            </a:r>
            <a:r>
              <a:rPr lang="ru-RU" sz="2400" b="1" dirty="0" smtClean="0">
                <a:solidFill>
                  <a:srgbClr val="0070C0"/>
                </a:solidFill>
                <a:latin typeface="Book Antiqua" pitchFamily="18" charset="0"/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  <a:latin typeface="Book Antiqua" pitchFamily="18" charset="0"/>
              </a:rPr>
              <a:t>України</a:t>
            </a:r>
            <a:r>
              <a:rPr lang="ru-RU" sz="2400" b="1" dirty="0" smtClean="0">
                <a:solidFill>
                  <a:srgbClr val="0070C0"/>
                </a:solidFill>
                <a:latin typeface="Book Antiqua" pitchFamily="18" charset="0"/>
              </a:rPr>
              <a:t> та </a:t>
            </a:r>
            <a:r>
              <a:rPr lang="ru-RU" sz="2400" b="1" dirty="0" err="1" smtClean="0">
                <a:solidFill>
                  <a:srgbClr val="0070C0"/>
                </a:solidFill>
                <a:latin typeface="Book Antiqua" pitchFamily="18" charset="0"/>
              </a:rPr>
              <a:t>українського</a:t>
            </a:r>
            <a:r>
              <a:rPr lang="ru-RU" sz="2400" b="1" dirty="0" smtClean="0">
                <a:solidFill>
                  <a:srgbClr val="0070C0"/>
                </a:solidFill>
                <a:latin typeface="Book Antiqua" pitchFamily="18" charset="0"/>
              </a:rPr>
              <a:t> народу</a:t>
            </a:r>
            <a:r>
              <a:rPr lang="ru-RU" dirty="0" smtClean="0"/>
              <a:t>.</a:t>
            </a:r>
            <a:endParaRPr lang="uk-UA" dirty="0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 animBg="1"/>
      <p:bldP spid="5" grpId="0" build="allAtOnce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ed3a547f817b740418b589ddf307e7f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990854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65104" y="836712"/>
            <a:ext cx="4978896" cy="1656184"/>
          </a:xfrm>
          <a:solidFill>
            <a:srgbClr val="FFFF00"/>
          </a:solidFill>
          <a:ln w="76200">
            <a:solidFill>
              <a:srgbClr val="00B0F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>
            <a:noAutofit/>
          </a:bodyPr>
          <a:lstStyle/>
          <a:p>
            <a:r>
              <a:rPr lang="ru-RU" sz="3200" b="1" dirty="0" err="1" smtClean="0">
                <a:solidFill>
                  <a:srgbClr val="0070C0"/>
                </a:solidFill>
                <a:latin typeface="Book Antiqua" pitchFamily="18" charset="0"/>
              </a:rPr>
              <a:t>Що</a:t>
            </a:r>
            <a:r>
              <a:rPr lang="ru-RU" sz="3200" b="1" dirty="0" smtClean="0">
                <a:solidFill>
                  <a:srgbClr val="0070C0"/>
                </a:solidFill>
                <a:latin typeface="Book Antiqua" pitchFamily="18" charset="0"/>
              </a:rPr>
              <a:t> </a:t>
            </a:r>
            <a:r>
              <a:rPr lang="ru-RU" sz="3200" b="1" dirty="0" err="1" smtClean="0">
                <a:solidFill>
                  <a:srgbClr val="0070C0"/>
                </a:solidFill>
                <a:latin typeface="Book Antiqua" pitchFamily="18" charset="0"/>
              </a:rPr>
              <a:t>несе</a:t>
            </a:r>
            <a:r>
              <a:rPr lang="ru-RU" sz="3200" b="1" dirty="0" smtClean="0">
                <a:solidFill>
                  <a:srgbClr val="0070C0"/>
                </a:solidFill>
                <a:latin typeface="Book Antiqua" pitchFamily="18" charset="0"/>
              </a:rPr>
              <a:t> в </a:t>
            </a:r>
            <a:r>
              <a:rPr lang="ru-RU" sz="3200" b="1" dirty="0" err="1" smtClean="0">
                <a:solidFill>
                  <a:srgbClr val="0070C0"/>
                </a:solidFill>
                <a:latin typeface="Book Antiqua" pitchFamily="18" charset="0"/>
              </a:rPr>
              <a:t>собі</a:t>
            </a:r>
            <a:r>
              <a:rPr lang="ru-RU" sz="3200" b="1" dirty="0" smtClean="0">
                <a:solidFill>
                  <a:srgbClr val="0070C0"/>
                </a:solidFill>
                <a:latin typeface="Book Antiqua" pitchFamily="18" charset="0"/>
              </a:rPr>
              <a:t> образ </a:t>
            </a:r>
            <a:r>
              <a:rPr lang="ru-RU" sz="3200" b="1" dirty="0" err="1" smtClean="0">
                <a:solidFill>
                  <a:srgbClr val="0070C0"/>
                </a:solidFill>
                <a:latin typeface="Book Antiqua" pitchFamily="18" charset="0"/>
              </a:rPr>
              <a:t>неопалимої</a:t>
            </a:r>
            <a:r>
              <a:rPr lang="ru-RU" sz="3200" b="1" dirty="0" smtClean="0">
                <a:solidFill>
                  <a:srgbClr val="0070C0"/>
                </a:solidFill>
                <a:latin typeface="Book Antiqua" pitchFamily="18" charset="0"/>
              </a:rPr>
              <a:t> </a:t>
            </a:r>
            <a:r>
              <a:rPr lang="ru-RU" sz="3200" b="1" dirty="0" err="1" smtClean="0">
                <a:solidFill>
                  <a:srgbClr val="0070C0"/>
                </a:solidFill>
                <a:latin typeface="Book Antiqua" pitchFamily="18" charset="0"/>
              </a:rPr>
              <a:t>купини</a:t>
            </a:r>
            <a:r>
              <a:rPr lang="ru-RU" sz="3200" b="1" dirty="0" smtClean="0">
                <a:solidFill>
                  <a:srgbClr val="0070C0"/>
                </a:solidFill>
                <a:latin typeface="Book Antiqua" pitchFamily="18" charset="0"/>
              </a:rPr>
              <a:t> для </a:t>
            </a:r>
            <a:r>
              <a:rPr lang="ru-RU" sz="3200" b="1" dirty="0" err="1" smtClean="0">
                <a:solidFill>
                  <a:srgbClr val="0070C0"/>
                </a:solidFill>
                <a:latin typeface="Book Antiqua" pitchFamily="18" charset="0"/>
              </a:rPr>
              <a:t>України</a:t>
            </a:r>
            <a:r>
              <a:rPr lang="ru-RU" sz="3200" b="1" dirty="0" smtClean="0">
                <a:solidFill>
                  <a:srgbClr val="0070C0"/>
                </a:solidFill>
                <a:latin typeface="Book Antiqua" pitchFamily="18" charset="0"/>
              </a:rPr>
              <a:t>?</a:t>
            </a:r>
            <a:endParaRPr lang="uk-UA" sz="3200" b="1" dirty="0">
              <a:solidFill>
                <a:srgbClr val="0070C0"/>
              </a:solidFill>
              <a:latin typeface="Book Antiqua" pitchFamily="18" charset="0"/>
            </a:endParaRPr>
          </a:p>
        </p:txBody>
      </p:sp>
      <p:sp>
        <p:nvSpPr>
          <p:cNvPr id="6" name="Прямокутник 5"/>
          <p:cNvSpPr/>
          <p:nvPr/>
        </p:nvSpPr>
        <p:spPr>
          <a:xfrm>
            <a:off x="3779912" y="3861048"/>
            <a:ext cx="5220072" cy="2780928"/>
          </a:xfrm>
          <a:prstGeom prst="rect">
            <a:avLst/>
          </a:prstGeom>
          <a:solidFill>
            <a:schemeClr val="bg1"/>
          </a:solidFill>
          <a:ln w="57150">
            <a:solidFill>
              <a:srgbClr val="00B0F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smtClean="0">
                <a:solidFill>
                  <a:srgbClr val="0070C0"/>
                </a:solidFill>
                <a:latin typeface="Book Antiqua" pitchFamily="18" charset="0"/>
              </a:rPr>
              <a:t>Відтоді сотні разів вороги воювали наш край. Але кожного разу залишалися з </a:t>
            </a:r>
            <a:r>
              <a:rPr lang="uk-UA" sz="2000" b="1" dirty="0" err="1" smtClean="0">
                <a:solidFill>
                  <a:srgbClr val="0070C0"/>
                </a:solidFill>
                <a:latin typeface="Book Antiqua" pitchFamily="18" charset="0"/>
              </a:rPr>
              <a:t>облизнем</a:t>
            </a:r>
            <a:r>
              <a:rPr lang="uk-UA" sz="2000" b="1" dirty="0" smtClean="0">
                <a:solidFill>
                  <a:srgbClr val="0070C0"/>
                </a:solidFill>
                <a:latin typeface="Book Antiqua" pitchFamily="18" charset="0"/>
              </a:rPr>
              <a:t>. А край зеленіє під синім небом та ясним сонцем. І щоліта тут рожево квітують кущі неопалимого зела, стверджуючи </a:t>
            </a:r>
            <a:r>
              <a:rPr lang="uk-UA" sz="2000" b="1" dirty="0" err="1" smtClean="0">
                <a:solidFill>
                  <a:srgbClr val="0070C0"/>
                </a:solidFill>
                <a:latin typeface="Book Antiqua" pitchFamily="18" charset="0"/>
              </a:rPr>
              <a:t>незнищенність</a:t>
            </a:r>
            <a:r>
              <a:rPr lang="uk-UA" sz="2000" b="1" dirty="0" smtClean="0">
                <a:solidFill>
                  <a:srgbClr val="0070C0"/>
                </a:solidFill>
                <a:latin typeface="Book Antiqua" pitchFamily="18" charset="0"/>
              </a:rPr>
              <a:t> української землі і її народу.</a:t>
            </a:r>
            <a:endParaRPr lang="uk-UA" sz="2000" b="1" dirty="0">
              <a:solidFill>
                <a:srgbClr val="0070C0"/>
              </a:solidFill>
              <a:latin typeface="Book Antiqua" pitchFamily="18" charset="0"/>
            </a:endParaRPr>
          </a:p>
        </p:txBody>
      </p:sp>
      <p:sp>
        <p:nvSpPr>
          <p:cNvPr id="9" name="Хмара 8"/>
          <p:cNvSpPr/>
          <p:nvPr/>
        </p:nvSpPr>
        <p:spPr>
          <a:xfrm>
            <a:off x="2555776" y="2492896"/>
            <a:ext cx="3384376" cy="1584176"/>
          </a:xfrm>
          <a:prstGeom prst="cloud">
            <a:avLst/>
          </a:prstGeom>
          <a:solidFill>
            <a:schemeClr val="bg1"/>
          </a:solidFill>
          <a:ln w="57150">
            <a:solidFill>
              <a:srgbClr val="FFFF0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  <a:latin typeface="Book Antiqua" pitchFamily="18" charset="0"/>
              </a:rPr>
              <a:t>-Ми </a:t>
            </a:r>
            <a:r>
              <a:rPr lang="ru-RU" sz="2000" b="1" dirty="0" err="1" smtClean="0">
                <a:solidFill>
                  <a:srgbClr val="0070C0"/>
                </a:solidFill>
                <a:latin typeface="Book Antiqua" pitchFamily="18" charset="0"/>
              </a:rPr>
              <a:t>ніколи</a:t>
            </a:r>
            <a:r>
              <a:rPr lang="ru-RU" sz="2000" b="1" dirty="0" smtClean="0">
                <a:solidFill>
                  <a:srgbClr val="0070C0"/>
                </a:solidFill>
                <a:latin typeface="Book Antiqua" pitchFamily="18" charset="0"/>
              </a:rPr>
              <a:t> не </a:t>
            </a:r>
            <a:r>
              <a:rPr lang="ru-RU" sz="2000" b="1" dirty="0" err="1" smtClean="0">
                <a:solidFill>
                  <a:srgbClr val="0070C0"/>
                </a:solidFill>
                <a:latin typeface="Book Antiqua" pitchFamily="18" charset="0"/>
              </a:rPr>
              <a:t>завоюємо</a:t>
            </a:r>
            <a:r>
              <a:rPr lang="ru-RU" sz="2000" b="1" dirty="0" smtClean="0">
                <a:solidFill>
                  <a:srgbClr val="0070C0"/>
                </a:solidFill>
                <a:latin typeface="Book Antiqua" pitchFamily="18" charset="0"/>
              </a:rPr>
              <a:t> </a:t>
            </a:r>
            <a:r>
              <a:rPr lang="ru-RU" sz="2000" b="1" dirty="0" err="1" smtClean="0">
                <a:solidFill>
                  <a:srgbClr val="0070C0"/>
                </a:solidFill>
                <a:latin typeface="Book Antiqua" pitchFamily="18" charset="0"/>
              </a:rPr>
              <a:t>цієї</a:t>
            </a:r>
            <a:r>
              <a:rPr lang="ru-RU" sz="2000" b="1" dirty="0" smtClean="0">
                <a:solidFill>
                  <a:srgbClr val="0070C0"/>
                </a:solidFill>
                <a:latin typeface="Book Antiqua" pitchFamily="18" charset="0"/>
              </a:rPr>
              <a:t> </a:t>
            </a:r>
            <a:r>
              <a:rPr lang="ru-RU" sz="2000" b="1" dirty="0" err="1" smtClean="0">
                <a:solidFill>
                  <a:srgbClr val="0070C0"/>
                </a:solidFill>
                <a:latin typeface="Book Antiqua" pitchFamily="18" charset="0"/>
              </a:rPr>
              <a:t>країни</a:t>
            </a:r>
            <a:r>
              <a:rPr lang="ru-RU" sz="2000" b="1" dirty="0" smtClean="0">
                <a:solidFill>
                  <a:srgbClr val="0070C0"/>
                </a:solidFill>
                <a:latin typeface="Book Antiqua" pitchFamily="18" charset="0"/>
              </a:rPr>
              <a:t>. </a:t>
            </a:r>
            <a:endParaRPr lang="uk-UA" sz="2000" b="1" dirty="0">
              <a:solidFill>
                <a:srgbClr val="0070C0"/>
              </a:solidFill>
              <a:latin typeface="Book Antiqua" pitchFamily="18" charset="0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bbd421f4d3b428db042c17f20b204a2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4716016" y="2060848"/>
            <a:ext cx="4114800" cy="2592288"/>
          </a:xfrm>
          <a:prstGeom prst="rect">
            <a:avLst/>
          </a:prstGeom>
          <a:solidFill>
            <a:srgbClr val="FFFF00"/>
          </a:solidFill>
          <a:ln w="57150">
            <a:solidFill>
              <a:srgbClr val="00B0F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ctr">
            <a:normAutofit fontScale="6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ook Antiqua" pitchFamily="18" charset="0"/>
                <a:ea typeface="+mj-ea"/>
                <a:cs typeface="+mj-cs"/>
              </a:rPr>
              <a:t>«</a:t>
            </a:r>
            <a:r>
              <a:rPr kumimoji="0" lang="ru-RU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ook Antiqua" pitchFamily="18" charset="0"/>
                <a:ea typeface="+mj-ea"/>
                <a:cs typeface="+mj-cs"/>
              </a:rPr>
              <a:t>Стоїть</a:t>
            </a: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ook Antiqua" pitchFamily="18" charset="0"/>
                <a:ea typeface="+mj-ea"/>
                <a:cs typeface="+mj-cs"/>
              </a:rPr>
              <a:t> </a:t>
            </a:r>
            <a:r>
              <a:rPr kumimoji="0" lang="ru-RU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ook Antiqua" pitchFamily="18" charset="0"/>
                <a:ea typeface="+mj-ea"/>
                <a:cs typeface="+mj-cs"/>
              </a:rPr>
              <a:t>Україна</a:t>
            </a: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ook Antiqua" pitchFamily="18" charset="0"/>
                <a:ea typeface="+mj-ea"/>
                <a:cs typeface="+mj-cs"/>
              </a:rPr>
              <a:t> перед нашим </a:t>
            </a:r>
            <a:r>
              <a:rPr kumimoji="0" lang="ru-RU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ook Antiqua" pitchFamily="18" charset="0"/>
                <a:ea typeface="+mj-ea"/>
                <a:cs typeface="+mj-cs"/>
              </a:rPr>
              <a:t>духовним</a:t>
            </a: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ook Antiqua" pitchFamily="18" charset="0"/>
                <a:ea typeface="+mj-ea"/>
                <a:cs typeface="+mj-cs"/>
              </a:rPr>
              <a:t> </a:t>
            </a:r>
            <a:r>
              <a:rPr kumimoji="0" lang="ru-RU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ook Antiqua" pitchFamily="18" charset="0"/>
                <a:ea typeface="+mj-ea"/>
                <a:cs typeface="+mj-cs"/>
              </a:rPr>
              <a:t>зором</a:t>
            </a: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ook Antiqua" pitchFamily="18" charset="0"/>
                <a:ea typeface="+mj-ea"/>
                <a:cs typeface="+mj-cs"/>
              </a:rPr>
              <a:t> у </a:t>
            </a:r>
            <a:r>
              <a:rPr kumimoji="0" lang="ru-RU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ook Antiqua" pitchFamily="18" charset="0"/>
                <a:ea typeface="+mj-ea"/>
                <a:cs typeface="+mj-cs"/>
              </a:rPr>
              <a:t>вогні</a:t>
            </a: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ook Antiqua" pitchFamily="18" charset="0"/>
                <a:ea typeface="+mj-ea"/>
                <a:cs typeface="+mj-cs"/>
              </a:rPr>
              <a:t>, як     </a:t>
            </a:r>
            <a:r>
              <a:rPr kumimoji="0" lang="ru-RU" sz="4400" b="1" i="0" u="sng" strike="noStrike" kern="120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ook Antiqua" pitchFamily="18" charset="0"/>
                <a:ea typeface="+mj-ea"/>
                <a:cs typeface="+mj-cs"/>
              </a:rPr>
              <a:t>неопалима</a:t>
            </a:r>
            <a:r>
              <a:rPr kumimoji="0" lang="ru-RU" sz="4400" b="1" i="0" u="sng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ook Antiqua" pitchFamily="18" charset="0"/>
                <a:ea typeface="+mj-ea"/>
                <a:cs typeface="+mj-cs"/>
              </a:rPr>
              <a:t> купина</a:t>
            </a: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ook Antiqua" pitchFamily="18" charset="0"/>
                <a:ea typeface="+mj-ea"/>
                <a:cs typeface="+mj-cs"/>
              </a:rPr>
              <a:t>»     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ook Antiqua" pitchFamily="18" charset="0"/>
                <a:ea typeface="+mj-ea"/>
                <a:cs typeface="+mj-cs"/>
              </a:rPr>
              <a:t>(О. Довженко).</a:t>
            </a:r>
            <a:endParaRPr kumimoji="0" lang="uk-UA" sz="2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</TotalTime>
  <Words>378</Words>
  <Application>Microsoft Office PowerPoint</Application>
  <PresentationFormat>Екран (4:3)</PresentationFormat>
  <Paragraphs>29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11</vt:i4>
      </vt:variant>
    </vt:vector>
  </HeadingPairs>
  <TitlesOfParts>
    <vt:vector size="12" baseType="lpstr">
      <vt:lpstr>Тема Office</vt:lpstr>
      <vt:lpstr>Слайд 1</vt:lpstr>
      <vt:lpstr>Слайд 2</vt:lpstr>
      <vt:lpstr>Дорогобуж -село на Рівненщині.  Колись це було давньоруське місто. Перша згадка у літописі припадає на  1084 рік.</vt:lpstr>
      <vt:lpstr>Що є казковим (фантастичним) у легенді?</vt:lpstr>
      <vt:lpstr>Слайд 5</vt:lpstr>
      <vt:lpstr>Слайд 6</vt:lpstr>
      <vt:lpstr>Слайд 7</vt:lpstr>
      <vt:lpstr>Що переважає у легенді: сила чи мудрість?</vt:lpstr>
      <vt:lpstr>Що означає вислів “неопалима купина”?</vt:lpstr>
      <vt:lpstr>Що несе в собі образ неопалимої купини для України?</vt:lpstr>
      <vt:lpstr>Слайд 11</vt:lpstr>
    </vt:vector>
  </TitlesOfParts>
  <Company>diakov.net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userPC</dc:creator>
  <cp:lastModifiedBy>userPC</cp:lastModifiedBy>
  <cp:revision>3</cp:revision>
  <dcterms:created xsi:type="dcterms:W3CDTF">2022-09-09T21:08:54Z</dcterms:created>
  <dcterms:modified xsi:type="dcterms:W3CDTF">2022-09-10T21:26:16Z</dcterms:modified>
</cp:coreProperties>
</file>