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0" r:id="rId4"/>
    <p:sldId id="263" r:id="rId5"/>
    <p:sldId id="265" r:id="rId6"/>
    <p:sldId id="267" r:id="rId7"/>
    <p:sldId id="264" r:id="rId8"/>
    <p:sldId id="269" r:id="rId9"/>
    <p:sldId id="271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D33C1-0A5E-485F-A384-2AD213858602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4B0EA-799A-4008-9861-A417A92B57A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4B0EA-799A-4008-9861-A417A92B57A2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4414" y="1357299"/>
            <a:ext cx="707236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  <a:latin typeface="Arial Black" pitchFamily="34" charset="0"/>
              </a:rPr>
              <a:t>Скарби нашого народу для дітей</a:t>
            </a:r>
          </a:p>
          <a:p>
            <a:pPr algn="ctr"/>
            <a:endParaRPr lang="uk-UA" sz="24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uk-UA" sz="2400" dirty="0" err="1" smtClean="0">
                <a:solidFill>
                  <a:srgbClr val="00B050"/>
                </a:solidFill>
                <a:latin typeface="Impact" pitchFamily="34" charset="0"/>
              </a:rPr>
              <a:t>Забавлянки</a:t>
            </a:r>
            <a:r>
              <a:rPr lang="uk-UA" sz="2400" dirty="0" smtClean="0">
                <a:solidFill>
                  <a:srgbClr val="00B050"/>
                </a:solidFill>
                <a:latin typeface="Impact" pitchFamily="34" charset="0"/>
              </a:rPr>
              <a:t> , скоромовки, </a:t>
            </a:r>
            <a:r>
              <a:rPr lang="uk-UA" sz="2400" dirty="0" err="1" smtClean="0">
                <a:solidFill>
                  <a:srgbClr val="00B050"/>
                </a:solidFill>
                <a:latin typeface="Impact" pitchFamily="34" charset="0"/>
              </a:rPr>
              <a:t>дражнилки</a:t>
            </a:r>
            <a:r>
              <a:rPr lang="uk-UA" sz="2400" dirty="0" smtClean="0">
                <a:solidFill>
                  <a:srgbClr val="00B050"/>
                </a:solidFill>
                <a:latin typeface="Impact" pitchFamily="34" charset="0"/>
              </a:rPr>
              <a:t>, </a:t>
            </a:r>
          </a:p>
          <a:p>
            <a:pPr algn="ctr"/>
            <a:endParaRPr lang="uk-UA" sz="2400" dirty="0" smtClean="0">
              <a:solidFill>
                <a:srgbClr val="00B050"/>
              </a:solidFill>
              <a:latin typeface="Impact" pitchFamily="34" charset="0"/>
            </a:endParaRPr>
          </a:p>
          <a:p>
            <a:pPr algn="ctr"/>
            <a:r>
              <a:rPr lang="uk-UA" sz="2400" dirty="0" err="1" smtClean="0">
                <a:solidFill>
                  <a:srgbClr val="00B050"/>
                </a:solidFill>
                <a:latin typeface="Impact" pitchFamily="34" charset="0"/>
              </a:rPr>
              <a:t>мирилки</a:t>
            </a:r>
            <a:r>
              <a:rPr lang="uk-UA" sz="2400" dirty="0" smtClean="0">
                <a:solidFill>
                  <a:srgbClr val="00B050"/>
                </a:solidFill>
                <a:latin typeface="Impact" pitchFamily="34" charset="0"/>
              </a:rPr>
              <a:t>, </a:t>
            </a:r>
            <a:r>
              <a:rPr lang="ru-RU" sz="2400" dirty="0" err="1" smtClean="0">
                <a:solidFill>
                  <a:srgbClr val="00B050"/>
                </a:solidFill>
                <a:latin typeface="Impact" pitchFamily="34" charset="0"/>
              </a:rPr>
              <a:t>українські</a:t>
            </a:r>
            <a:r>
              <a:rPr lang="ru-RU" sz="2400" dirty="0" smtClean="0">
                <a:solidFill>
                  <a:srgbClr val="00B050"/>
                </a:solidFill>
                <a:latin typeface="Impact" pitchFamily="34" charset="0"/>
              </a:rPr>
              <a:t> </a:t>
            </a:r>
            <a:r>
              <a:rPr lang="ru-RU" sz="2400" dirty="0" err="1" smtClean="0">
                <a:solidFill>
                  <a:srgbClr val="00B050"/>
                </a:solidFill>
                <a:latin typeface="Impact" pitchFamily="34" charset="0"/>
              </a:rPr>
              <a:t>народні</a:t>
            </a:r>
            <a:r>
              <a:rPr lang="ru-RU" sz="2400" dirty="0" smtClean="0">
                <a:solidFill>
                  <a:srgbClr val="00B050"/>
                </a:solidFill>
                <a:latin typeface="Impact" pitchFamily="34" charset="0"/>
              </a:rPr>
              <a:t> </a:t>
            </a:r>
            <a:r>
              <a:rPr lang="ru-RU" sz="2400" dirty="0" err="1" smtClean="0">
                <a:solidFill>
                  <a:srgbClr val="00B050"/>
                </a:solidFill>
                <a:latin typeface="Impact" pitchFamily="34" charset="0"/>
              </a:rPr>
              <a:t>дитячі</a:t>
            </a:r>
            <a:r>
              <a:rPr lang="ru-RU" sz="2400" dirty="0" smtClean="0">
                <a:solidFill>
                  <a:srgbClr val="00B050"/>
                </a:solidFill>
                <a:latin typeface="Impact" pitchFamily="34" charset="0"/>
              </a:rPr>
              <a:t> </a:t>
            </a:r>
            <a:r>
              <a:rPr lang="ru-RU" sz="2400" dirty="0" err="1" smtClean="0">
                <a:solidFill>
                  <a:srgbClr val="00B050"/>
                </a:solidFill>
                <a:latin typeface="Impact" pitchFamily="34" charset="0"/>
              </a:rPr>
              <a:t>пісеньки</a:t>
            </a:r>
            <a:r>
              <a:rPr lang="ru-RU" sz="2400" dirty="0" smtClean="0">
                <a:solidFill>
                  <a:srgbClr val="00B050"/>
                </a:solidFill>
                <a:latin typeface="Impact" pitchFamily="34" charset="0"/>
              </a:rPr>
              <a:t>,</a:t>
            </a:r>
          </a:p>
          <a:p>
            <a:pPr algn="ctr"/>
            <a:endParaRPr lang="ru-RU" sz="2400" dirty="0" smtClean="0">
              <a:solidFill>
                <a:srgbClr val="00B050"/>
              </a:solidFill>
              <a:latin typeface="Impact" pitchFamily="34" charset="0"/>
            </a:endParaRPr>
          </a:p>
          <a:p>
            <a:pPr algn="ctr"/>
            <a:r>
              <a:rPr lang="ru-RU" sz="2400" dirty="0" smtClean="0">
                <a:solidFill>
                  <a:srgbClr val="00B050"/>
                </a:solidFill>
                <a:latin typeface="Impact" pitchFamily="34" charset="0"/>
              </a:rPr>
              <a:t> </a:t>
            </a:r>
            <a:r>
              <a:rPr lang="ru-RU" sz="2400" dirty="0" err="1" smtClean="0">
                <a:solidFill>
                  <a:srgbClr val="00B050"/>
                </a:solidFill>
                <a:latin typeface="Impact" pitchFamily="34" charset="0"/>
              </a:rPr>
              <a:t>дитячі</a:t>
            </a:r>
            <a:r>
              <a:rPr lang="ru-RU" sz="2400" dirty="0" smtClean="0">
                <a:solidFill>
                  <a:srgbClr val="00B050"/>
                </a:solidFill>
                <a:latin typeface="Impact" pitchFamily="34" charset="0"/>
              </a:rPr>
              <a:t> </a:t>
            </a:r>
            <a:r>
              <a:rPr lang="ru-RU" sz="2400" dirty="0" err="1" smtClean="0">
                <a:solidFill>
                  <a:srgbClr val="00B050"/>
                </a:solidFill>
                <a:latin typeface="Impact" pitchFamily="34" charset="0"/>
              </a:rPr>
              <a:t>народні</a:t>
            </a:r>
            <a:r>
              <a:rPr lang="ru-RU" sz="2400" dirty="0" smtClean="0">
                <a:solidFill>
                  <a:srgbClr val="00B050"/>
                </a:solidFill>
                <a:latin typeface="Impact" pitchFamily="34" charset="0"/>
              </a:rPr>
              <a:t> </a:t>
            </a:r>
            <a:r>
              <a:rPr lang="ru-RU" sz="2400" dirty="0" err="1" smtClean="0">
                <a:solidFill>
                  <a:srgbClr val="00B050"/>
                </a:solidFill>
                <a:latin typeface="Impact" pitchFamily="34" charset="0"/>
              </a:rPr>
              <a:t>ігри</a:t>
            </a:r>
            <a:r>
              <a:rPr lang="ru-RU" sz="2400" dirty="0" smtClean="0">
                <a:solidFill>
                  <a:srgbClr val="00B050"/>
                </a:solidFill>
                <a:latin typeface="Impact" pitchFamily="34" charset="0"/>
              </a:rPr>
              <a:t>,  </a:t>
            </a:r>
            <a:r>
              <a:rPr lang="ru-RU" sz="2400" dirty="0" err="1" smtClean="0">
                <a:solidFill>
                  <a:srgbClr val="00B050"/>
                </a:solidFill>
                <a:latin typeface="Impact" pitchFamily="34" charset="0"/>
              </a:rPr>
              <a:t>іграшки</a:t>
            </a:r>
            <a:r>
              <a:rPr lang="ru-RU" sz="2400" dirty="0" smtClean="0">
                <a:solidFill>
                  <a:srgbClr val="00B050"/>
                </a:solidFill>
                <a:latin typeface="Impact" pitchFamily="34" charset="0"/>
              </a:rPr>
              <a:t>,  </a:t>
            </a:r>
            <a:r>
              <a:rPr lang="uk-UA" sz="2400" dirty="0" smtClean="0">
                <a:solidFill>
                  <a:srgbClr val="00B050"/>
                </a:solidFill>
                <a:latin typeface="Impact" pitchFamily="34" charset="0"/>
              </a:rPr>
              <a:t>лічилки, казки, </a:t>
            </a:r>
          </a:p>
          <a:p>
            <a:pPr algn="ctr"/>
            <a:endParaRPr lang="uk-UA" sz="2400" dirty="0" smtClean="0">
              <a:solidFill>
                <a:srgbClr val="00B050"/>
              </a:solidFill>
              <a:latin typeface="Impact" pitchFamily="34" charset="0"/>
            </a:endParaRPr>
          </a:p>
          <a:p>
            <a:pPr algn="ctr"/>
            <a:r>
              <a:rPr lang="uk-UA" sz="2400" dirty="0" smtClean="0">
                <a:solidFill>
                  <a:srgbClr val="00B050"/>
                </a:solidFill>
                <a:latin typeface="Impact" pitchFamily="34" charset="0"/>
              </a:rPr>
              <a:t>прислів’я, загадки…</a:t>
            </a:r>
          </a:p>
          <a:p>
            <a:pPr algn="ctr"/>
            <a:endParaRPr lang="uk-UA" sz="2400" dirty="0" smtClean="0">
              <a:solidFill>
                <a:srgbClr val="00B050"/>
              </a:solidFill>
              <a:latin typeface="Impact" pitchFamily="34" charset="0"/>
            </a:endParaRPr>
          </a:p>
          <a:p>
            <a:pPr algn="ctr"/>
            <a:r>
              <a:rPr lang="uk-UA" sz="2400" dirty="0" smtClean="0">
                <a:solidFill>
                  <a:srgbClr val="C00000"/>
                </a:solidFill>
                <a:latin typeface="Impact" pitchFamily="34" charset="0"/>
              </a:rPr>
              <a:t>ПІДГОТУВАЛА</a:t>
            </a:r>
            <a:r>
              <a:rPr lang="uk-UA" sz="2400" dirty="0" smtClean="0">
                <a:solidFill>
                  <a:srgbClr val="002060"/>
                </a:solidFill>
                <a:latin typeface="Impact" pitchFamily="34" charset="0"/>
              </a:rPr>
              <a:t>: </a:t>
            </a:r>
            <a:r>
              <a:rPr lang="uk-UA" sz="2400" dirty="0" err="1" smtClean="0">
                <a:solidFill>
                  <a:srgbClr val="002060"/>
                </a:solidFill>
                <a:latin typeface="Impact" pitchFamily="34" charset="0"/>
              </a:rPr>
              <a:t>Плясецька</a:t>
            </a:r>
            <a:r>
              <a:rPr lang="uk-UA" sz="2400" dirty="0" smtClean="0">
                <a:solidFill>
                  <a:srgbClr val="002060"/>
                </a:solidFill>
                <a:latin typeface="Impact" pitchFamily="34" charset="0"/>
              </a:rPr>
              <a:t> Світлана </a:t>
            </a:r>
            <a:r>
              <a:rPr lang="uk-UA" sz="2400" dirty="0" smtClean="0">
                <a:solidFill>
                  <a:srgbClr val="002060"/>
                </a:solidFill>
                <a:latin typeface="Impact" pitchFamily="34" charset="0"/>
              </a:rPr>
              <a:t>М</a:t>
            </a:r>
            <a:r>
              <a:rPr lang="uk-UA" sz="2400" dirty="0" smtClean="0">
                <a:solidFill>
                  <a:srgbClr val="002060"/>
                </a:solidFill>
                <a:latin typeface="Impact" pitchFamily="34" charset="0"/>
              </a:rPr>
              <a:t>иколаївна </a:t>
            </a:r>
          </a:p>
          <a:p>
            <a:pPr algn="ctr"/>
            <a:r>
              <a:rPr lang="uk-UA" sz="2400" dirty="0" smtClean="0">
                <a:solidFill>
                  <a:srgbClr val="002060"/>
                </a:solidFill>
                <a:latin typeface="Impact" pitchFamily="34" charset="0"/>
              </a:rPr>
              <a:t>                        Черкаська ЗОШ І –ІІІ ступенів</a:t>
            </a:r>
          </a:p>
          <a:p>
            <a:pPr algn="ctr"/>
            <a:endParaRPr lang="uk-UA" sz="2400" dirty="0" smtClean="0">
              <a:solidFill>
                <a:srgbClr val="002060"/>
              </a:solidFill>
              <a:latin typeface="Impact" pitchFamily="34" charset="0"/>
            </a:endParaRPr>
          </a:p>
          <a:p>
            <a:pPr algn="ctr"/>
            <a:endParaRPr lang="uk-UA" sz="2400" dirty="0" smtClean="0">
              <a:solidFill>
                <a:srgbClr val="002060"/>
              </a:solidFill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71538" y="1571612"/>
            <a:ext cx="735811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 Black" pitchFamily="34" charset="0"/>
              </a:rPr>
              <a:t>КАЗКА</a:t>
            </a:r>
            <a:r>
              <a:rPr lang="ru-RU" sz="2400" b="1" dirty="0" smtClean="0">
                <a:solidFill>
                  <a:srgbClr val="FF0000"/>
                </a:solidFill>
              </a:rPr>
              <a:t>    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один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із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видів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фольклору,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твір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про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вигадані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фантастичні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події</a:t>
            </a:r>
            <a:endParaRPr lang="ru-RU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ru-RU" sz="2400" dirty="0" smtClean="0"/>
          </a:p>
          <a:p>
            <a:pPr algn="ctr"/>
            <a:r>
              <a:rPr lang="uk-UA" sz="2400" b="1" dirty="0" smtClean="0">
                <a:solidFill>
                  <a:srgbClr val="00B050"/>
                </a:solidFill>
              </a:rPr>
              <a:t>КАЗКИ </a:t>
            </a:r>
          </a:p>
          <a:p>
            <a:pPr algn="ctr"/>
            <a:endParaRPr lang="uk-UA" sz="2400" b="1" dirty="0" smtClean="0">
              <a:solidFill>
                <a:srgbClr val="00B05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0070C0"/>
                </a:solidFill>
              </a:rPr>
              <a:t>ф</a:t>
            </a:r>
            <a:r>
              <a:rPr lang="uk-UA" sz="2400" b="1" dirty="0" smtClean="0">
                <a:solidFill>
                  <a:srgbClr val="0070C0"/>
                </a:solidFill>
              </a:rPr>
              <a:t>ольклорні </a:t>
            </a:r>
            <a:r>
              <a:rPr lang="uk-UA" sz="2400" b="1" dirty="0" smtClean="0"/>
              <a:t>              </a:t>
            </a:r>
            <a:r>
              <a:rPr lang="uk-UA" sz="2400" b="1" dirty="0" smtClean="0">
                <a:solidFill>
                  <a:srgbClr val="0070C0"/>
                </a:solidFill>
              </a:rPr>
              <a:t>літературні</a:t>
            </a:r>
          </a:p>
          <a:p>
            <a:r>
              <a:rPr lang="uk-UA" sz="2000" b="1" dirty="0" smtClean="0">
                <a:solidFill>
                  <a:srgbClr val="C00000"/>
                </a:solidFill>
              </a:rPr>
              <a:t> </a:t>
            </a:r>
            <a:r>
              <a:rPr lang="uk-UA" sz="2000" b="1" dirty="0" smtClean="0">
                <a:solidFill>
                  <a:srgbClr val="C00000"/>
                </a:solidFill>
              </a:rPr>
              <a:t>   ( автор – народ, усна форма)    ( особа, письмова форма</a:t>
            </a:r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r>
              <a:rPr lang="uk-UA" sz="2000" b="1" dirty="0" smtClean="0"/>
              <a:t>               </a:t>
            </a:r>
          </a:p>
          <a:p>
            <a:r>
              <a:rPr lang="uk-UA" sz="2000" b="1" dirty="0" smtClean="0">
                <a:solidFill>
                  <a:srgbClr val="00B050"/>
                </a:solidFill>
              </a:rPr>
              <a:t>    </a:t>
            </a:r>
            <a:r>
              <a:rPr lang="uk-UA" sz="2400" b="1" dirty="0" smtClean="0">
                <a:solidFill>
                  <a:srgbClr val="00B050"/>
                </a:solidFill>
              </a:rPr>
              <a:t>соціально-побутові, чарівні, про тварин</a:t>
            </a:r>
          </a:p>
          <a:p>
            <a:pPr algn="ctr"/>
            <a:endParaRPr lang="uk-UA" sz="2000" b="1" dirty="0" smtClean="0"/>
          </a:p>
          <a:p>
            <a:pPr algn="ctr"/>
            <a:endParaRPr lang="uk-UA" sz="2000" b="1" dirty="0" smtClean="0"/>
          </a:p>
          <a:p>
            <a:pPr algn="ctr"/>
            <a:endParaRPr lang="uk-UA" sz="2400" b="1" dirty="0" smtClean="0"/>
          </a:p>
          <a:p>
            <a:pPr algn="ctr"/>
            <a:r>
              <a:rPr lang="uk-UA" sz="2400" b="1" dirty="0" smtClean="0"/>
              <a:t> </a:t>
            </a:r>
            <a:endParaRPr lang="ru-RU" sz="2400" b="1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rot="10800000" flipV="1">
            <a:off x="3357554" y="3000372"/>
            <a:ext cx="1071570" cy="5000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714876" y="3000372"/>
            <a:ext cx="1000132" cy="5000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 flipV="1">
            <a:off x="2285984" y="4071942"/>
            <a:ext cx="642942" cy="50006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500430" y="4214818"/>
            <a:ext cx="1285884" cy="42862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500562" y="4214818"/>
            <a:ext cx="1428760" cy="42862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000239"/>
            <a:ext cx="1285883" cy="15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44" y="2214555"/>
            <a:ext cx="1038220" cy="1546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4414" y="2000240"/>
            <a:ext cx="707236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00B050"/>
                </a:solidFill>
                <a:latin typeface="Impact" pitchFamily="34" charset="0"/>
              </a:rPr>
              <a:t>                  Загадка  -</a:t>
            </a:r>
            <a:r>
              <a:rPr lang="ru-RU" sz="2400" dirty="0" smtClean="0"/>
              <a:t>  </a:t>
            </a:r>
            <a:r>
              <a:rPr lang="ru-RU" sz="2400" b="1" dirty="0" err="1" smtClean="0">
                <a:solidFill>
                  <a:srgbClr val="002060"/>
                </a:solidFill>
              </a:rPr>
              <a:t>це</a:t>
            </a:r>
            <a:r>
              <a:rPr lang="ru-RU" sz="2400" b="1" dirty="0" smtClean="0">
                <a:solidFill>
                  <a:srgbClr val="002060"/>
                </a:solidFill>
              </a:rPr>
              <a:t> короткий </a:t>
            </a:r>
            <a:r>
              <a:rPr lang="ru-RU" sz="2400" b="1" dirty="0" err="1" smtClean="0">
                <a:solidFill>
                  <a:srgbClr val="002060"/>
                </a:solidFill>
              </a:rPr>
              <a:t>влучний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опис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предметів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або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явищ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які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потрібно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відгадати</a:t>
            </a:r>
            <a:r>
              <a:rPr lang="ru-RU" sz="2400" dirty="0" smtClean="0"/>
              <a:t>.</a:t>
            </a:r>
          </a:p>
          <a:p>
            <a:pPr algn="ctr"/>
            <a:r>
              <a:rPr lang="ru-RU" sz="2400" dirty="0" smtClean="0"/>
              <a:t>  </a:t>
            </a:r>
          </a:p>
          <a:p>
            <a:pPr>
              <a:buFont typeface="Wingdings" pitchFamily="2" charset="2"/>
              <a:buChar char="v"/>
            </a:pPr>
            <a:r>
              <a:rPr lang="uk-UA" sz="2400" dirty="0" smtClean="0">
                <a:solidFill>
                  <a:srgbClr val="FFC000"/>
                </a:solidFill>
                <a:latin typeface="Impact" pitchFamily="34" charset="0"/>
              </a:rPr>
              <a:t>Чорне сукно лізе у вікно. </a:t>
            </a:r>
            <a:r>
              <a:rPr lang="uk-UA" sz="2400" dirty="0" smtClean="0">
                <a:solidFill>
                  <a:srgbClr val="0070C0"/>
                </a:solidFill>
                <a:latin typeface="Impact" pitchFamily="34" charset="0"/>
              </a:rPr>
              <a:t>(Ніч)</a:t>
            </a:r>
          </a:p>
          <a:p>
            <a:pPr>
              <a:buFont typeface="Wingdings" pitchFamily="2" charset="2"/>
              <a:buChar char="v"/>
            </a:pPr>
            <a:r>
              <a:rPr lang="uk-UA" sz="2400" dirty="0" smtClean="0">
                <a:solidFill>
                  <a:srgbClr val="FFC000"/>
                </a:solidFill>
                <a:latin typeface="Impact" pitchFamily="34" charset="0"/>
              </a:rPr>
              <a:t>Іде в каструлю чорне, а з каструлі – червоне</a:t>
            </a:r>
            <a:r>
              <a:rPr lang="uk-UA" sz="2400" dirty="0" smtClean="0">
                <a:solidFill>
                  <a:srgbClr val="0070C0"/>
                </a:solidFill>
                <a:latin typeface="Impact" pitchFamily="34" charset="0"/>
              </a:rPr>
              <a:t>.(Рак)</a:t>
            </a:r>
          </a:p>
          <a:p>
            <a:pPr>
              <a:buFont typeface="Wingdings" pitchFamily="2" charset="2"/>
              <a:buChar char="v"/>
            </a:pPr>
            <a:r>
              <a:rPr lang="uk-UA" sz="2400" dirty="0" smtClean="0">
                <a:solidFill>
                  <a:srgbClr val="FFC000"/>
                </a:solidFill>
                <a:latin typeface="Impact" pitchFamily="34" charset="0"/>
              </a:rPr>
              <a:t>Маленьке , кругленьке, а з </a:t>
            </a:r>
            <a:r>
              <a:rPr lang="uk-UA" sz="2400" dirty="0" err="1" smtClean="0">
                <a:solidFill>
                  <a:srgbClr val="FFC000"/>
                </a:solidFill>
                <a:latin typeface="Impact" pitchFamily="34" charset="0"/>
              </a:rPr>
              <a:t>підлогиза</a:t>
            </a:r>
            <a:r>
              <a:rPr lang="uk-UA" sz="2400" dirty="0" smtClean="0">
                <a:solidFill>
                  <a:srgbClr val="FFC000"/>
                </a:solidFill>
                <a:latin typeface="Impact" pitchFamily="34" charset="0"/>
              </a:rPr>
              <a:t> хвіст не піднімеш.    </a:t>
            </a:r>
            <a:r>
              <a:rPr lang="uk-UA" sz="2400" dirty="0" smtClean="0">
                <a:solidFill>
                  <a:srgbClr val="0070C0"/>
                </a:solidFill>
                <a:latin typeface="Impact" pitchFamily="34" charset="0"/>
              </a:rPr>
              <a:t>(Клубок)</a:t>
            </a:r>
          </a:p>
          <a:p>
            <a:pPr>
              <a:buFont typeface="Wingdings" pitchFamily="2" charset="2"/>
              <a:buChar char="v"/>
            </a:pPr>
            <a:r>
              <a:rPr lang="uk-UA" sz="2400" dirty="0" smtClean="0">
                <a:solidFill>
                  <a:srgbClr val="FFC000"/>
                </a:solidFill>
                <a:latin typeface="Impact" pitchFamily="34" charset="0"/>
              </a:rPr>
              <a:t>Без рук, без ніг на животі повзе, ще й інших везе.</a:t>
            </a:r>
          </a:p>
          <a:p>
            <a:r>
              <a:rPr lang="uk-UA" sz="2400" dirty="0" smtClean="0">
                <a:solidFill>
                  <a:srgbClr val="0070C0"/>
                </a:solidFill>
                <a:latin typeface="Impact" pitchFamily="34" charset="0"/>
              </a:rPr>
              <a:t>                                                                                                   ( Човен)</a:t>
            </a:r>
          </a:p>
          <a:p>
            <a:pPr>
              <a:buFont typeface="Wingdings" pitchFamily="2" charset="2"/>
              <a:buChar char="v"/>
            </a:pPr>
            <a:endParaRPr lang="uk-UA" sz="2400" dirty="0" smtClean="0">
              <a:solidFill>
                <a:srgbClr val="00B050"/>
              </a:solidFill>
              <a:latin typeface="Impact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uk-UA" sz="2400" dirty="0" smtClean="0">
              <a:solidFill>
                <a:srgbClr val="00B050"/>
              </a:solidFill>
              <a:latin typeface="Impact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3786190"/>
            <a:ext cx="928694" cy="89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4929198"/>
            <a:ext cx="1019172" cy="504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857224" y="1571613"/>
            <a:ext cx="1571636" cy="845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2928934"/>
            <a:ext cx="1046046" cy="585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85852" y="1643050"/>
            <a:ext cx="707236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err="1" smtClean="0">
                <a:solidFill>
                  <a:srgbClr val="FF0000"/>
                </a:solidFill>
                <a:latin typeface="Arial Black" pitchFamily="34" charset="0"/>
              </a:rPr>
              <a:t>Забавлянки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та </a:t>
            </a:r>
            <a:r>
              <a:rPr lang="ru-RU" sz="2800" b="1" dirty="0" err="1" smtClean="0">
                <a:solidFill>
                  <a:srgbClr val="FF0000"/>
                </a:solidFill>
                <a:latin typeface="Arial Black" pitchFamily="34" charset="0"/>
              </a:rPr>
              <a:t>потішки</a:t>
            </a:r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- </a:t>
            </a:r>
            <a:r>
              <a:rPr lang="ru-RU" sz="2400" b="1" i="1" dirty="0" err="1" smtClean="0">
                <a:solidFill>
                  <a:srgbClr val="0070C0"/>
                </a:solidFill>
                <a:latin typeface="Arial Black" pitchFamily="34" charset="0"/>
              </a:rPr>
              <a:t>коротесенькі</a:t>
            </a:r>
            <a:r>
              <a:rPr lang="ru-RU" sz="2400" b="1" i="1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Arial Black" pitchFamily="34" charset="0"/>
              </a:rPr>
              <a:t>пісеньки</a:t>
            </a:r>
            <a:r>
              <a:rPr lang="ru-RU" sz="2400" b="1" i="1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Arial Black" pitchFamily="34" charset="0"/>
              </a:rPr>
              <a:t>чи</a:t>
            </a:r>
            <a:r>
              <a:rPr lang="ru-RU" sz="2400" b="1" i="1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Arial Black" pitchFamily="34" charset="0"/>
              </a:rPr>
              <a:t>віршики</a:t>
            </a:r>
            <a:r>
              <a:rPr lang="uk-UA" sz="2400" b="1" i="1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uk-UA" sz="2400" dirty="0" smtClean="0">
                <a:solidFill>
                  <a:srgbClr val="00B050"/>
                </a:solidFill>
                <a:latin typeface="Arial Black" pitchFamily="34" charset="0"/>
              </a:rPr>
              <a:t>жартівливого характеру</a:t>
            </a:r>
          </a:p>
          <a:p>
            <a:pPr algn="ctr"/>
            <a:endParaRPr lang="uk-UA" sz="2400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ctr"/>
            <a:endParaRPr lang="uk-UA" sz="2400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ctr"/>
            <a:endParaRPr lang="uk-UA" sz="2400" dirty="0" smtClean="0">
              <a:solidFill>
                <a:srgbClr val="00B050"/>
              </a:solidFill>
              <a:latin typeface="Impact" pitchFamily="34" charset="0"/>
            </a:endParaRPr>
          </a:p>
          <a:p>
            <a:pPr algn="ctr"/>
            <a:endParaRPr lang="uk-UA" sz="2400" dirty="0" smtClean="0">
              <a:solidFill>
                <a:srgbClr val="00B050"/>
              </a:solidFill>
              <a:latin typeface="Impact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2928934"/>
            <a:ext cx="242889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2857496"/>
            <a:ext cx="197644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2928934"/>
            <a:ext cx="211874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142976" y="1428736"/>
            <a:ext cx="707236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00B050"/>
                </a:solidFill>
                <a:latin typeface="Impact" pitchFamily="34" charset="0"/>
              </a:rPr>
              <a:t> </a:t>
            </a:r>
          </a:p>
          <a:p>
            <a:pPr algn="ctr"/>
            <a:r>
              <a:rPr lang="uk-UA" sz="2400" dirty="0" smtClean="0">
                <a:solidFill>
                  <a:srgbClr val="00B050"/>
                </a:solidFill>
                <a:latin typeface="Impact" pitchFamily="34" charset="0"/>
              </a:rPr>
              <a:t> лічилки -  </a:t>
            </a:r>
            <a:r>
              <a:rPr lang="uk-UA" sz="2000" dirty="0" smtClean="0">
                <a:solidFill>
                  <a:srgbClr val="0070C0"/>
                </a:solidFill>
                <a:latin typeface="Arial Black" pitchFamily="34" charset="0"/>
              </a:rPr>
              <a:t>КОРОТКІ </a:t>
            </a:r>
            <a:r>
              <a:rPr lang="uk-UA" sz="2000" dirty="0" smtClean="0">
                <a:solidFill>
                  <a:srgbClr val="0070C0"/>
                </a:solidFill>
                <a:latin typeface="Arial Black" pitchFamily="34" charset="0"/>
              </a:rPr>
              <a:t>РИМОВАНІ ВІРШІ, ПРИЗНАЧЕНІ ДЛЯ РОЗПОДІЛУ РОЛЕЙ ТА ВИЗНАЧЕННЯ ПОСЛІДОВНОСТІ УЧАСТІ ДІТЕЙ У ГРІ</a:t>
            </a:r>
            <a:r>
              <a:rPr lang="uk-UA" sz="2000" dirty="0" smtClean="0">
                <a:solidFill>
                  <a:srgbClr val="0070C0"/>
                </a:solidFill>
                <a:latin typeface="Arial Black" pitchFamily="34" charset="0"/>
              </a:rPr>
              <a:t>.</a:t>
            </a:r>
          </a:p>
          <a:p>
            <a:pPr algn="ctr"/>
            <a:endParaRPr lang="uk-UA" sz="2000" dirty="0" smtClean="0">
              <a:latin typeface="Arial Black" pitchFamily="34" charset="0"/>
            </a:endParaRPr>
          </a:p>
          <a:p>
            <a:pPr algn="ctr"/>
            <a:endParaRPr lang="ru-RU" sz="2000" dirty="0" smtClean="0">
              <a:latin typeface="Arial Black" pitchFamily="34" charset="0"/>
            </a:endParaRPr>
          </a:p>
          <a:p>
            <a:pPr algn="ctr"/>
            <a:endParaRPr lang="uk-UA" sz="2400" dirty="0" smtClean="0">
              <a:solidFill>
                <a:srgbClr val="00B050"/>
              </a:solidFill>
              <a:latin typeface="Impact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928934"/>
            <a:ext cx="307183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 l="12604" t="19238" r="14681" b="8985"/>
          <a:stretch>
            <a:fillRect/>
          </a:stretch>
        </p:blipFill>
        <p:spPr bwMode="auto">
          <a:xfrm>
            <a:off x="6572264" y="2928934"/>
            <a:ext cx="2143140" cy="2710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3071810"/>
            <a:ext cx="2466975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4414" y="1857364"/>
            <a:ext cx="707236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СКОРОМОВКА </a:t>
            </a:r>
            <a:r>
              <a:rPr lang="uk-UA" sz="2000" b="1" dirty="0" smtClean="0">
                <a:solidFill>
                  <a:srgbClr val="000066"/>
                </a:solidFill>
              </a:rPr>
              <a:t>-  </a:t>
            </a:r>
            <a:r>
              <a:rPr lang="uk-UA" sz="2000" b="1" dirty="0" smtClean="0">
                <a:solidFill>
                  <a:srgbClr val="002060"/>
                </a:solidFill>
              </a:rPr>
              <a:t>ЖАРТІВЛИВИЙ </a:t>
            </a:r>
            <a:r>
              <a:rPr lang="uk-UA" sz="2000" b="1" dirty="0" smtClean="0">
                <a:solidFill>
                  <a:srgbClr val="002060"/>
                </a:solidFill>
              </a:rPr>
              <a:t>ВИСЛІВ ІЗ </a:t>
            </a:r>
            <a:r>
              <a:rPr lang="uk-UA" sz="2000" b="1" dirty="0" smtClean="0">
                <a:solidFill>
                  <a:srgbClr val="002060"/>
                </a:solidFill>
              </a:rPr>
              <a:t>ВАЖКИХ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 ДЛЯ </a:t>
            </a:r>
            <a:r>
              <a:rPr lang="uk-UA" sz="2000" b="1" dirty="0" smtClean="0">
                <a:solidFill>
                  <a:srgbClr val="002060"/>
                </a:solidFill>
              </a:rPr>
              <a:t>ШВИДКОЇ ВИМОВИ </a:t>
            </a:r>
            <a:r>
              <a:rPr lang="uk-UA" sz="2000" b="1" dirty="0" smtClean="0">
                <a:solidFill>
                  <a:srgbClr val="002060"/>
                </a:solidFill>
              </a:rPr>
              <a:t>СЛІВ.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 </a:t>
            </a:r>
            <a:r>
              <a:rPr lang="uk-UA" sz="2000" b="1" dirty="0" smtClean="0">
                <a:solidFill>
                  <a:srgbClr val="002060"/>
                </a:solidFill>
              </a:rPr>
              <a:t>                                                          </a:t>
            </a:r>
          </a:p>
          <a:p>
            <a:endParaRPr lang="uk-UA" sz="2000" b="1" dirty="0" smtClean="0">
              <a:solidFill>
                <a:srgbClr val="002060"/>
              </a:solidFill>
            </a:endParaRPr>
          </a:p>
          <a:p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857496"/>
            <a:ext cx="261937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2786058"/>
            <a:ext cx="257176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3500438"/>
            <a:ext cx="2309803" cy="1730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4414" y="1285861"/>
            <a:ext cx="707236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ДРАЖНИЛКИ ТА МИРИЛКИ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uk-UA" sz="2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Короткі віршовані ритмічні твори,</a:t>
            </a:r>
          </a:p>
          <a:p>
            <a:r>
              <a:rPr lang="uk-UA" sz="2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які використовуються дітьми для примирення.                                       </a:t>
            </a:r>
            <a:endParaRPr lang="ru-RU" sz="2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uk-UA" sz="2400" dirty="0" smtClean="0">
              <a:solidFill>
                <a:srgbClr val="00B050"/>
              </a:solidFill>
              <a:latin typeface="Impact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571876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3714752"/>
            <a:ext cx="228601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3714752"/>
            <a:ext cx="2643206" cy="213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29454" y="1714488"/>
            <a:ext cx="1357322" cy="195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85852" y="1285860"/>
            <a:ext cx="70723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uk-UA" sz="2400" dirty="0" smtClean="0">
                <a:solidFill>
                  <a:srgbClr val="C00000"/>
                </a:solidFill>
                <a:latin typeface="Arial Black" pitchFamily="34" charset="0"/>
              </a:rPr>
              <a:t>Прислів‘я </a:t>
            </a:r>
            <a:r>
              <a:rPr lang="uk-UA" sz="2400" dirty="0" smtClean="0">
                <a:solidFill>
                  <a:srgbClr val="002060"/>
                </a:solidFill>
                <a:latin typeface="Impact" pitchFamily="34" charset="0"/>
              </a:rPr>
              <a:t>– короткий вислів повчального змісту</a:t>
            </a:r>
          </a:p>
          <a:p>
            <a:r>
              <a:rPr lang="uk-UA" sz="2400" dirty="0" smtClean="0">
                <a:solidFill>
                  <a:srgbClr val="C00000"/>
                </a:solidFill>
                <a:latin typeface="Arial Black" pitchFamily="34" charset="0"/>
              </a:rPr>
              <a:t>Приказка</a:t>
            </a:r>
            <a:r>
              <a:rPr lang="uk-UA" sz="2400" dirty="0" smtClean="0">
                <a:solidFill>
                  <a:srgbClr val="002060"/>
                </a:solidFill>
                <a:latin typeface="Impact" pitchFamily="34" charset="0"/>
              </a:rPr>
              <a:t> – стислий крилатий вислів без повчання.                                             </a:t>
            </a:r>
          </a:p>
          <a:p>
            <a:endParaRPr lang="uk-UA" sz="2400" dirty="0" smtClean="0">
              <a:solidFill>
                <a:srgbClr val="002060"/>
              </a:solidFill>
              <a:latin typeface="Impact" pitchFamily="34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000372"/>
            <a:ext cx="2928958" cy="2446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2857496"/>
            <a:ext cx="250033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3214686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142976" y="785794"/>
            <a:ext cx="7072362" cy="883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sz="2800" b="1" dirty="0" smtClean="0"/>
          </a:p>
          <a:p>
            <a:pPr algn="ctr"/>
            <a:endParaRPr lang="uk-UA" sz="2800" b="1" dirty="0" smtClean="0"/>
          </a:p>
          <a:p>
            <a:pPr algn="ctr"/>
            <a:r>
              <a:rPr lang="uk-UA" sz="3200" b="1" dirty="0" smtClean="0">
                <a:solidFill>
                  <a:srgbClr val="C00000"/>
                </a:solidFill>
                <a:latin typeface="Arial Black" pitchFamily="34" charset="0"/>
              </a:rPr>
              <a:t>Українські дитячі пісеньки – </a:t>
            </a:r>
          </a:p>
          <a:p>
            <a:pPr algn="ctr"/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</a:rPr>
              <a:t>НЕВЕЛИКИЙ ПОЕТИЧНИЙ ТВІР, ЩО МАЄ</a:t>
            </a:r>
          </a:p>
          <a:p>
            <a:pPr algn="ctr"/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</a:rPr>
              <a:t>КУПЛЕТНУ ПОБУДОВУ Й ПРИЗНАЧЕННЯ ДЛЯ СПІВУ.</a:t>
            </a:r>
          </a:p>
          <a:p>
            <a:r>
              <a:rPr lang="uk-UA" sz="2000" b="1" dirty="0" err="1" smtClean="0">
                <a:solidFill>
                  <a:srgbClr val="0070C0"/>
                </a:solidFill>
              </a:rPr>
              <a:t>Маєм</a:t>
            </a:r>
            <a:r>
              <a:rPr lang="uk-UA" sz="2000" b="1" dirty="0" smtClean="0">
                <a:solidFill>
                  <a:srgbClr val="0070C0"/>
                </a:solidFill>
              </a:rPr>
              <a:t> </a:t>
            </a:r>
            <a:r>
              <a:rPr lang="uk-UA" sz="2000" b="1" dirty="0" err="1" smtClean="0">
                <a:solidFill>
                  <a:srgbClr val="0070C0"/>
                </a:solidFill>
              </a:rPr>
              <a:t>ніженькі</a:t>
            </a:r>
            <a:r>
              <a:rPr lang="uk-UA" sz="2000" b="1" dirty="0" smtClean="0">
                <a:solidFill>
                  <a:srgbClr val="0070C0"/>
                </a:solidFill>
              </a:rPr>
              <a:t> тонкі,</a:t>
            </a:r>
          </a:p>
          <a:p>
            <a:r>
              <a:rPr lang="uk-UA" sz="2000" b="1" dirty="0" smtClean="0">
                <a:solidFill>
                  <a:srgbClr val="0070C0"/>
                </a:solidFill>
              </a:rPr>
              <a:t> шапочки сіренькі</a:t>
            </a:r>
          </a:p>
          <a:p>
            <a:r>
              <a:rPr lang="uk-UA" sz="2000" b="1" dirty="0" smtClean="0">
                <a:solidFill>
                  <a:srgbClr val="0070C0"/>
                </a:solidFill>
              </a:rPr>
              <a:t>Ми грибочки лісові,</a:t>
            </a:r>
          </a:p>
          <a:p>
            <a:r>
              <a:rPr lang="uk-UA" sz="2000" b="1" dirty="0" smtClean="0">
                <a:solidFill>
                  <a:srgbClr val="0070C0"/>
                </a:solidFill>
              </a:rPr>
              <a:t>Звати нас опеньки.</a:t>
            </a:r>
          </a:p>
          <a:p>
            <a:r>
              <a:rPr lang="uk-UA" sz="2000" b="1" dirty="0" smtClean="0">
                <a:solidFill>
                  <a:srgbClr val="0070C0"/>
                </a:solidFill>
              </a:rPr>
              <a:t>Любим листячко сухе</a:t>
            </a:r>
          </a:p>
          <a:p>
            <a:r>
              <a:rPr lang="uk-UA" sz="2000" b="1" dirty="0" smtClean="0">
                <a:solidFill>
                  <a:srgbClr val="0070C0"/>
                </a:solidFill>
              </a:rPr>
              <a:t>І старі пеньочки.</a:t>
            </a:r>
          </a:p>
          <a:p>
            <a:r>
              <a:rPr lang="uk-UA" sz="2000" b="1" dirty="0" smtClean="0">
                <a:solidFill>
                  <a:srgbClr val="0070C0"/>
                </a:solidFill>
              </a:rPr>
              <a:t>Якщо хочеш нас знайти</a:t>
            </a:r>
          </a:p>
          <a:p>
            <a:r>
              <a:rPr lang="uk-UA" sz="2000" b="1" dirty="0" smtClean="0">
                <a:solidFill>
                  <a:srgbClr val="0070C0"/>
                </a:solidFill>
              </a:rPr>
              <a:t>Пошукай в лісочку.</a:t>
            </a:r>
          </a:p>
          <a:p>
            <a:endParaRPr lang="uk-UA" sz="2000" b="1" dirty="0" smtClean="0">
              <a:solidFill>
                <a:srgbClr val="0070C0"/>
              </a:solidFill>
            </a:endParaRPr>
          </a:p>
          <a:p>
            <a:endParaRPr lang="uk-UA" sz="2000" b="1" dirty="0" smtClean="0">
              <a:solidFill>
                <a:srgbClr val="0070C0"/>
              </a:solidFill>
            </a:endParaRPr>
          </a:p>
          <a:p>
            <a:pPr algn="ctr"/>
            <a:endParaRPr lang="uk-UA" sz="2000" b="1" dirty="0" smtClean="0">
              <a:solidFill>
                <a:srgbClr val="0070C0"/>
              </a:solidFill>
            </a:endParaRPr>
          </a:p>
          <a:p>
            <a:pPr algn="ctr"/>
            <a:endParaRPr lang="uk-UA" sz="2000" b="1" dirty="0" smtClean="0">
              <a:solidFill>
                <a:srgbClr val="0070C0"/>
              </a:solidFill>
            </a:endParaRPr>
          </a:p>
          <a:p>
            <a:pPr algn="ctr"/>
            <a:endParaRPr lang="uk-UA" sz="2000" b="1" dirty="0" smtClean="0">
              <a:solidFill>
                <a:srgbClr val="0070C0"/>
              </a:solidFill>
            </a:endParaRPr>
          </a:p>
          <a:p>
            <a:pPr algn="ctr"/>
            <a:endParaRPr lang="uk-UA" sz="2000" b="1" dirty="0" smtClean="0"/>
          </a:p>
          <a:p>
            <a:pPr algn="ctr"/>
            <a:endParaRPr lang="uk-UA" sz="2000" b="1" dirty="0" smtClean="0"/>
          </a:p>
          <a:p>
            <a:pPr algn="ctr"/>
            <a:endParaRPr lang="uk-UA" sz="2000" b="1" dirty="0" smtClean="0"/>
          </a:p>
          <a:p>
            <a:pPr algn="ctr"/>
            <a:endParaRPr lang="uk-UA" sz="2000" b="1" dirty="0" smtClean="0"/>
          </a:p>
          <a:p>
            <a:pPr algn="ctr"/>
            <a:endParaRPr lang="uk-UA" sz="2000" b="1" dirty="0" smtClean="0"/>
          </a:p>
          <a:p>
            <a:pPr algn="ctr"/>
            <a:endParaRPr lang="uk-UA" sz="2000" b="1" dirty="0" smtClean="0"/>
          </a:p>
          <a:p>
            <a:pPr algn="ctr"/>
            <a:endParaRPr lang="uk-UA" sz="2000" b="1" dirty="0" smtClean="0"/>
          </a:p>
          <a:p>
            <a:pPr algn="ctr"/>
            <a:endParaRPr lang="uk-UA" sz="2000" b="1" dirty="0" smtClean="0"/>
          </a:p>
          <a:p>
            <a:pPr algn="ctr"/>
            <a:endParaRPr lang="ru-RU" sz="20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 t="13889" b="11111"/>
          <a:stretch>
            <a:fillRect/>
          </a:stretch>
        </p:blipFill>
        <p:spPr bwMode="auto">
          <a:xfrm>
            <a:off x="4643438" y="3000372"/>
            <a:ext cx="300039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4414" y="1357298"/>
            <a:ext cx="707236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C00000"/>
                </a:solidFill>
                <a:latin typeface="Arial Black" pitchFamily="34" charset="0"/>
              </a:rPr>
              <a:t>Дитячі</a:t>
            </a:r>
            <a:r>
              <a:rPr lang="ru-RU" sz="28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Arial Black" pitchFamily="34" charset="0"/>
              </a:rPr>
              <a:t>народні</a:t>
            </a:r>
            <a:r>
              <a:rPr lang="ru-RU" sz="28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Arial Black" pitchFamily="34" charset="0"/>
              </a:rPr>
              <a:t>ігри</a:t>
            </a:r>
            <a:r>
              <a:rPr lang="ru-RU" sz="2800" dirty="0" smtClean="0"/>
              <a:t> </a:t>
            </a: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  Твори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невеликого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розміру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,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зручні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для оперативного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використання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дитиною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у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відповідних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їх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функціональному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призначенню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обставинах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.</a:t>
            </a:r>
          </a:p>
          <a:p>
            <a:r>
              <a:rPr lang="uk-UA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uk-UA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                                                        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endParaRPr lang="uk-UA" sz="2000" b="1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3143248"/>
            <a:ext cx="250033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3286124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/>
          <a:srcRect t="15625"/>
          <a:stretch>
            <a:fillRect/>
          </a:stretch>
        </p:blipFill>
        <p:spPr bwMode="auto">
          <a:xfrm>
            <a:off x="6215074" y="3071810"/>
            <a:ext cx="214314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</TotalTime>
  <Words>241</Words>
  <PresentationFormat>Экран (4:3)</PresentationFormat>
  <Paragraphs>77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Windows User</cp:lastModifiedBy>
  <cp:revision>18</cp:revision>
  <dcterms:created xsi:type="dcterms:W3CDTF">2020-03-26T20:36:03Z</dcterms:created>
  <dcterms:modified xsi:type="dcterms:W3CDTF">2020-03-26T23:32:21Z</dcterms:modified>
</cp:coreProperties>
</file>