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16"/>
  </p:notesMasterIdLst>
  <p:sldIdLst>
    <p:sldId id="347" r:id="rId2"/>
    <p:sldId id="302" r:id="rId3"/>
    <p:sldId id="316" r:id="rId4"/>
    <p:sldId id="328" r:id="rId5"/>
    <p:sldId id="326" r:id="rId6"/>
    <p:sldId id="331" r:id="rId7"/>
    <p:sldId id="334" r:id="rId8"/>
    <p:sldId id="335" r:id="rId9"/>
    <p:sldId id="333" r:id="rId10"/>
    <p:sldId id="338" r:id="rId11"/>
    <p:sldId id="339" r:id="rId12"/>
    <p:sldId id="323" r:id="rId13"/>
    <p:sldId id="321" r:id="rId14"/>
    <p:sldId id="34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6600"/>
    <a:srgbClr val="0000CC"/>
    <a:srgbClr val="74BE80"/>
    <a:srgbClr val="6E5CDA"/>
    <a:srgbClr val="000000"/>
    <a:srgbClr val="30218B"/>
    <a:srgbClr val="2B5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5587A-F3E0-4783-B65A-693A7CE7E816}" type="datetimeFigureOut">
              <a:rPr lang="uk-UA" smtClean="0"/>
              <a:t>12.09.2022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100CC-7012-4144-B8D5-FEEA1F077CE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933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5A5BBD9D-72D6-409A-98BF-F32549F4417E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464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5A5BBD9D-72D6-409A-98BF-F32549F4417E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464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03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96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47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50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23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06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5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97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287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49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70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35F9828-B76D-413C-BF6A-058C429AC62C}" type="datetimeFigureOut">
              <a:rPr lang="ru-RU" smtClean="0"/>
              <a:pPr/>
              <a:t>12.09.2022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533D365-93F1-47CB-9898-DCE4612D37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35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!SYSTEM\Desktop\&#1059;&#1088;&#1086;&#1082;%20%202\zvuki_prirodi_-_solovejko_i_zozulja_(zf.fm).mp3" TargetMode="Externa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gif"/><Relationship Id="rId4" Type="http://schemas.openxmlformats.org/officeDocument/2006/relationships/image" Target="../media/image7.png"/><Relationship Id="rId9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microsoft.com/office/2007/relationships/hdphoto" Target="../media/hdphoto3.wdp"/><Relationship Id="rId12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07/relationships/hdphoto" Target="../media/hdphoto7.wdp"/><Relationship Id="rId5" Type="http://schemas.microsoft.com/office/2007/relationships/hdphoto" Target="../media/hdphoto5.wdp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1.jpeg"/><Relationship Id="rId7" Type="http://schemas.openxmlformats.org/officeDocument/2006/relationships/image" Target="../media/image3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3.wdp"/><Relationship Id="rId10" Type="http://schemas.microsoft.com/office/2007/relationships/hdphoto" Target="../media/hdphoto9.wdp"/><Relationship Id="rId4" Type="http://schemas.openxmlformats.org/officeDocument/2006/relationships/image" Target="../media/image24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microsoft.com/office/2007/relationships/hdphoto" Target="../media/hdphoto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0.wdp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11.wdp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11.wdp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13.wdp"/><Relationship Id="rId3" Type="http://schemas.openxmlformats.org/officeDocument/2006/relationships/image" Target="../media/image1.jpe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11" Type="http://schemas.openxmlformats.org/officeDocument/2006/relationships/image" Target="../media/image43.gif"/><Relationship Id="rId5" Type="http://schemas.openxmlformats.org/officeDocument/2006/relationships/image" Target="../media/image39.png"/><Relationship Id="rId10" Type="http://schemas.openxmlformats.org/officeDocument/2006/relationships/image" Target="../media/image42.jpeg"/><Relationship Id="rId4" Type="http://schemas.openxmlformats.org/officeDocument/2006/relationships/image" Target="../media/image38.png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46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ree Vector | Gradient wallpaper in green t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517" y="260352"/>
            <a:ext cx="9793816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3"/>
          <p:cNvPicPr>
            <a:picLocks noChangeArrowheads="1"/>
          </p:cNvPicPr>
          <p:nvPr/>
        </p:nvPicPr>
        <p:blipFill>
          <a:blip r:embed="rId4" cstate="print"/>
          <a:srcRect b="11905"/>
          <a:stretch>
            <a:fillRect/>
          </a:stretch>
        </p:blipFill>
        <p:spPr bwMode="auto">
          <a:xfrm>
            <a:off x="1139666" y="215036"/>
            <a:ext cx="2282629" cy="28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Татьяна\Pictures\Мои рисунки\Фотошоп\+ школьные\! Рамки\3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6813" t="-139" r="-748"/>
          <a:stretch>
            <a:fillRect/>
          </a:stretch>
        </p:blipFill>
        <p:spPr bwMode="auto">
          <a:xfrm>
            <a:off x="6096000" y="0"/>
            <a:ext cx="62406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Татьяна\Pictures\Мои рисунки\Фотошоп\+ школьные\! Рамки\3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t="28971" r="50939"/>
          <a:stretch>
            <a:fillRect/>
          </a:stretch>
        </p:blipFill>
        <p:spPr bwMode="auto">
          <a:xfrm>
            <a:off x="37649" y="1993603"/>
            <a:ext cx="6288021" cy="486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689570" y="981675"/>
            <a:ext cx="858888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cap="none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Трагічний і героїчний пафос козацьких пісень </a:t>
            </a:r>
            <a:endParaRPr lang="uk-UA" sz="3200" b="1" cap="none" spc="50" dirty="0">
              <a:ln w="11430"/>
              <a:solidFill>
                <a:srgbClr val="00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18888" y="3048354"/>
            <a:ext cx="3370651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2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  <a:cs typeface="Times New Roman" pitchFamily="18" charset="0"/>
              </a:rPr>
              <a:t>Автор ресурсу</a:t>
            </a:r>
          </a:p>
        </p:txBody>
      </p:sp>
      <p:pic>
        <p:nvPicPr>
          <p:cNvPr id="13" name="Picture 4" descr="https://i.pinimg.com/564x/e1/07/e5/e107e524da43a1a681e60de2f37eb11b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75" b="99213" l="1596" r="100000">
                        <a14:foregroundMark x1="68972" y1="10236" x2="68972" y2="10236"/>
                        <a14:foregroundMark x1="73759" y1="11024" x2="73759" y2="11024"/>
                        <a14:foregroundMark x1="93262" y1="13911" x2="93262" y2="13123"/>
                        <a14:foregroundMark x1="47340" y1="15486" x2="47340" y2="15486"/>
                        <a14:foregroundMark x1="48582" y1="11811" x2="48582" y2="11811"/>
                        <a14:foregroundMark x1="47163" y1="14698" x2="47163" y2="14698"/>
                        <a14:foregroundMark x1="52482" y1="66142" x2="52482" y2="66142"/>
                        <a14:foregroundMark x1="48404" y1="66404" x2="45745" y2="68766"/>
                        <a14:foregroundMark x1="42376" y1="69554" x2="43262" y2="71654"/>
                        <a14:foregroundMark x1="77128" y1="68766" x2="77128" y2="68766"/>
                        <a14:foregroundMark x1="68617" y1="63517" x2="68617" y2="63517"/>
                        <a14:foregroundMark x1="71099" y1="58005" x2="75355" y2="58268"/>
                        <a14:foregroundMark x1="82270" y1="54856" x2="82270" y2="54856"/>
                        <a14:foregroundMark x1="84043" y1="51706" x2="87589" y2="52231"/>
                        <a14:foregroundMark x1="89894" y1="51444" x2="90248" y2="52493"/>
                        <a14:foregroundMark x1="90603" y1="52231" x2="90957" y2="54068"/>
                        <a14:foregroundMark x1="80674" y1="61417" x2="76596" y2="64304"/>
                        <a14:foregroundMark x1="75177" y1="63780" x2="73404" y2="67979"/>
                        <a14:foregroundMark x1="70745" y1="67192" x2="68440" y2="72966"/>
                        <a14:foregroundMark x1="59043" y1="69816" x2="57447" y2="77165"/>
                        <a14:foregroundMark x1="55851" y1="75853" x2="57447" y2="82152"/>
                        <a14:foregroundMark x1="62234" y1="78740" x2="67730" y2="82415"/>
                        <a14:foregroundMark x1="77482" y1="80577" x2="78723" y2="81627"/>
                        <a14:foregroundMark x1="80851" y1="80052" x2="87766" y2="80840"/>
                        <a14:foregroundMark x1="88121" y1="79003" x2="88121" y2="80577"/>
                        <a14:foregroundMark x1="87057" y1="71391" x2="87411" y2="73491"/>
                        <a14:foregroundMark x1="87411" y1="83990" x2="84397" y2="87402"/>
                        <a14:foregroundMark x1="74468" y1="89239" x2="74468" y2="89239"/>
                        <a14:foregroundMark x1="66135" y1="88976" x2="62234" y2="91339"/>
                        <a14:foregroundMark x1="54787" y1="91601" x2="50709" y2="92388"/>
                        <a14:foregroundMark x1="42376" y1="92388" x2="40780" y2="93963"/>
                        <a14:foregroundMark x1="39539" y1="93701" x2="38830" y2="95013"/>
                        <a14:foregroundMark x1="57624" y1="93701" x2="57979" y2="95801"/>
                        <a14:foregroundMark x1="60993" y1="91076" x2="67908" y2="95013"/>
                        <a14:foregroundMark x1="73936" y1="92913" x2="75355" y2="93963"/>
                        <a14:foregroundMark x1="12943" y1="93701" x2="12943" y2="97900"/>
                        <a14:foregroundMark x1="8511" y1="94751" x2="7092" y2="95538"/>
                        <a14:foregroundMark x1="5319" y1="92913" x2="3369" y2="89764"/>
                        <a14:foregroundMark x1="3901" y1="70079" x2="3901" y2="67979"/>
                        <a14:foregroundMark x1="3901" y1="60105" x2="3191" y2="59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82366" y="3105835"/>
            <a:ext cx="4909634" cy="379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2030562" y="3589594"/>
            <a:ext cx="557185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Ратушна</a:t>
            </a:r>
            <a:r>
              <a:rPr lang="en-US" sz="16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uk-UA" sz="16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uk-UA" sz="16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Наталія  </a:t>
            </a:r>
            <a:r>
              <a:rPr lang="en-US" sz="16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uk-UA" sz="16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Миколаївна -</a:t>
            </a:r>
          </a:p>
          <a:p>
            <a:pPr algn="ctr"/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вчитель </a:t>
            </a:r>
            <a:r>
              <a:rPr lang="en-US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української </a:t>
            </a:r>
            <a:r>
              <a:rPr lang="en-US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 </a:t>
            </a:r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мови  та  літератури </a:t>
            </a:r>
            <a:endParaRPr lang="ru-RU" sz="1600" b="1" dirty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Лукашівськ</a:t>
            </a:r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ого</a:t>
            </a:r>
            <a:r>
              <a:rPr lang="ru-RU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 навчально-виховного  комплексу «Дошкільний  навчальний  </a:t>
            </a:r>
          </a:p>
          <a:p>
            <a:pPr algn="ctr"/>
            <a:r>
              <a:rPr lang="ru-RU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заклад - </a:t>
            </a:r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загальноосвітня</a:t>
            </a:r>
            <a:r>
              <a:rPr lang="ru-RU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 школа  </a:t>
            </a:r>
          </a:p>
          <a:p>
            <a:pPr algn="ctr"/>
            <a:r>
              <a:rPr lang="ru-RU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І - ІІІ ступенів» </a:t>
            </a:r>
            <a:endParaRPr lang="en-US" sz="1600" b="1" dirty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Чорнобаївської селищної  ради </a:t>
            </a:r>
            <a:endParaRPr lang="en-US" sz="1600" b="1" dirty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Черкаської  області</a:t>
            </a:r>
            <a:endParaRPr lang="uk-UA" sz="1600" b="1" dirty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0485" y="2006956"/>
            <a:ext cx="56012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«Ой на горі </a:t>
            </a:r>
            <a:r>
              <a:rPr lang="uk-UA" sz="2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</a:t>
            </a:r>
            <a:r>
              <a:rPr lang="uk-UA" sz="2400" b="1" cap="none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  женці жнуть», </a:t>
            </a:r>
          </a:p>
          <a:p>
            <a:pPr algn="ctr"/>
            <a:r>
              <a:rPr lang="uk-UA" sz="2400" b="1" cap="none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«Стоїть явір над водою» </a:t>
            </a:r>
            <a:endParaRPr lang="uk-UA" sz="2400" b="1" cap="none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38245" y="5741875"/>
            <a:ext cx="2007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Arial Black" pitchFamily="34" charset="0"/>
              </a:rPr>
              <a:t>Урок-подорож</a:t>
            </a:r>
          </a:p>
        </p:txBody>
      </p:sp>
    </p:spTree>
    <p:extLst>
      <p:ext uri="{BB962C8B-B14F-4D97-AF65-F5344CB8AC3E}">
        <p14:creationId xmlns:p14="http://schemas.microsoft.com/office/powerpoint/2010/main" val="330638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 descr="C:\Users\Дом\Downloads\pngtree-geometric-green-gradient-beautiful-poster-image_314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62250" y="-2762250"/>
            <a:ext cx="6896100" cy="1242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zvuki_prirodi_-_solovejko_i_zozulja_(zf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892800" y="3276600"/>
            <a:ext cx="406400" cy="304800"/>
          </a:xfrm>
          <a:prstGeom prst="rect">
            <a:avLst/>
          </a:prstGeom>
        </p:spPr>
      </p:pic>
      <p:pic>
        <p:nvPicPr>
          <p:cNvPr id="25610" name="Picture 10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7699"/>
            <a:ext cx="10776704" cy="6525344"/>
          </a:xfrm>
          <a:prstGeom prst="rect">
            <a:avLst/>
          </a:prstGeom>
          <a:noFill/>
        </p:spPr>
      </p:pic>
      <p:pic>
        <p:nvPicPr>
          <p:cNvPr id="9" name="Picture 2" descr="http://www.arinasorokina.ru/wp-content/uploads/2012/05/oformlenie-4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658" y="0"/>
            <a:ext cx="5752343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35360" y="0"/>
            <a:ext cx="60486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8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Прийом </a:t>
            </a:r>
            <a:r>
              <a:rPr kumimoji="0" lang="uk-UA" sz="2800" b="1" i="1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uk-UA" sz="2800" b="1" i="1" dirty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Кластер</a:t>
            </a:r>
            <a:r>
              <a:rPr kumimoji="0" lang="uk-UA" sz="28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4" name="Picture 8" descr="Картинки по запросу грона виноград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7248128" y="188641"/>
            <a:ext cx="1871531" cy="1119581"/>
          </a:xfrm>
          <a:prstGeom prst="rect">
            <a:avLst/>
          </a:prstGeom>
          <a:noFill/>
        </p:spPr>
      </p:pic>
      <p:pic>
        <p:nvPicPr>
          <p:cNvPr id="18" name="Picture 8" descr="Картинки по запросу грона виноград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56373" y="5326866"/>
            <a:ext cx="2735627" cy="1531134"/>
          </a:xfrm>
          <a:prstGeom prst="rect">
            <a:avLst/>
          </a:prstGeom>
          <a:noFill/>
        </p:spPr>
      </p:pic>
      <p:pic>
        <p:nvPicPr>
          <p:cNvPr id="21" name="Picture 6" descr="Похожее изображени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867949">
            <a:off x="10126135" y="3343341"/>
            <a:ext cx="1610356" cy="1292439"/>
          </a:xfrm>
          <a:prstGeom prst="rect">
            <a:avLst/>
          </a:prstGeom>
          <a:noFill/>
        </p:spPr>
      </p:pic>
      <p:sp>
        <p:nvSpPr>
          <p:cNvPr id="25611" name="WordArt 11"/>
          <p:cNvSpPr>
            <a:spLocks noChangeArrowheads="1" noChangeShapeType="1" noTextEdit="1"/>
          </p:cNvSpPr>
          <p:nvPr/>
        </p:nvSpPr>
        <p:spPr bwMode="auto">
          <a:xfrm rot="17814976">
            <a:off x="3265883" y="2197007"/>
            <a:ext cx="1153468" cy="735795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uk-U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Воїн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27" name="WordArt 11"/>
          <p:cNvSpPr>
            <a:spLocks noChangeArrowheads="1" noChangeShapeType="1" noTextEdit="1"/>
          </p:cNvSpPr>
          <p:nvPr/>
        </p:nvSpPr>
        <p:spPr bwMode="auto">
          <a:xfrm>
            <a:off x="4751851" y="2628362"/>
            <a:ext cx="1536171" cy="648072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uk-U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солдат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28" name="WordArt 11"/>
          <p:cNvSpPr>
            <a:spLocks noChangeArrowheads="1" noChangeShapeType="1" noTextEdit="1"/>
          </p:cNvSpPr>
          <p:nvPr/>
        </p:nvSpPr>
        <p:spPr bwMode="auto">
          <a:xfrm rot="1334048">
            <a:off x="4975190" y="3456194"/>
            <a:ext cx="1979203" cy="665694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endParaRPr lang="uk-UA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latin typeface="Arial Black"/>
            </a:endParaRPr>
          </a:p>
          <a:p>
            <a:pPr algn="ctr" rtl="0"/>
            <a:r>
              <a:rPr lang="uk-U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л</a:t>
            </a:r>
            <a:r>
              <a:rPr lang="uk-U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ицар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29" name="WordArt 11"/>
          <p:cNvSpPr>
            <a:spLocks noChangeArrowheads="1" noChangeShapeType="1" noTextEdit="1"/>
          </p:cNvSpPr>
          <p:nvPr/>
        </p:nvSpPr>
        <p:spPr bwMode="auto">
          <a:xfrm rot="843725">
            <a:off x="3432876" y="4070160"/>
            <a:ext cx="1985508" cy="1721449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захисник</a:t>
            </a:r>
          </a:p>
        </p:txBody>
      </p:sp>
      <p:sp>
        <p:nvSpPr>
          <p:cNvPr id="30" name="WordArt 11"/>
          <p:cNvSpPr>
            <a:spLocks noChangeArrowheads="1" noChangeShapeType="1" noTextEdit="1"/>
          </p:cNvSpPr>
          <p:nvPr/>
        </p:nvSpPr>
        <p:spPr bwMode="auto">
          <a:xfrm rot="310318">
            <a:off x="7632171" y="3789040"/>
            <a:ext cx="2016224" cy="864096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uk-U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сміливий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31" name="WordArt 11"/>
          <p:cNvSpPr>
            <a:spLocks noChangeArrowheads="1" noChangeShapeType="1" noTextEdit="1"/>
          </p:cNvSpPr>
          <p:nvPr/>
        </p:nvSpPr>
        <p:spPr bwMode="auto">
          <a:xfrm rot="335394">
            <a:off x="7475286" y="5225934"/>
            <a:ext cx="1802744" cy="864096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uk-U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мужній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32" name="WordArt 11"/>
          <p:cNvSpPr>
            <a:spLocks noChangeArrowheads="1" noChangeShapeType="1" noTextEdit="1"/>
          </p:cNvSpPr>
          <p:nvPr/>
        </p:nvSpPr>
        <p:spPr bwMode="auto">
          <a:xfrm rot="738726">
            <a:off x="4956832" y="6209010"/>
            <a:ext cx="1758699" cy="793298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uk-U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вправний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  <a:p>
            <a:pPr algn="ctr" rtl="0"/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Arial Black"/>
            </a:endParaRPr>
          </a:p>
        </p:txBody>
      </p:sp>
      <p:sp>
        <p:nvSpPr>
          <p:cNvPr id="33" name="WordArt 11"/>
          <p:cNvSpPr>
            <a:spLocks noChangeArrowheads="1" noChangeShapeType="1" noTextEdit="1"/>
          </p:cNvSpPr>
          <p:nvPr/>
        </p:nvSpPr>
        <p:spPr bwMode="auto">
          <a:xfrm>
            <a:off x="2317781" y="5394528"/>
            <a:ext cx="1697384" cy="1562497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uk-U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винахідливий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36" name="WordArt 11"/>
          <p:cNvSpPr>
            <a:spLocks noChangeArrowheads="1" noChangeShapeType="1" noTextEdit="1"/>
          </p:cNvSpPr>
          <p:nvPr/>
        </p:nvSpPr>
        <p:spPr bwMode="auto">
          <a:xfrm rot="17905309">
            <a:off x="1724658" y="4869265"/>
            <a:ext cx="1302232" cy="1561399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00"/>
                </a:solidFill>
                <a:latin typeface="Arial Black"/>
              </a:rPr>
              <a:t>побратим</a:t>
            </a:r>
          </a:p>
        </p:txBody>
      </p:sp>
      <p:pic>
        <p:nvPicPr>
          <p:cNvPr id="25615" name="Picture 15" descr="Картинки по запросу Анімація соловейко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88288" y="188640"/>
            <a:ext cx="2969032" cy="1916832"/>
          </a:xfrm>
          <a:prstGeom prst="rect">
            <a:avLst/>
          </a:prstGeom>
          <a:noFill/>
        </p:spPr>
      </p:pic>
      <p:pic>
        <p:nvPicPr>
          <p:cNvPr id="41" name="Picture 8" descr="Картинки по запросу грона виноград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641449" flipH="1" flipV="1">
            <a:off x="9925671" y="776136"/>
            <a:ext cx="1699693" cy="1348472"/>
          </a:xfrm>
          <a:prstGeom prst="rect">
            <a:avLst/>
          </a:prstGeom>
          <a:noFill/>
        </p:spPr>
      </p:pic>
      <p:pic>
        <p:nvPicPr>
          <p:cNvPr id="42" name="Picture 8" descr="Картинки по запросу грона виноград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741310" flipH="1" flipV="1">
            <a:off x="8585164" y="708957"/>
            <a:ext cx="2266257" cy="1011354"/>
          </a:xfrm>
          <a:prstGeom prst="rect">
            <a:avLst/>
          </a:prstGeom>
          <a:noFill/>
        </p:spPr>
      </p:pic>
      <p:pic>
        <p:nvPicPr>
          <p:cNvPr id="43" name="Picture 15" descr="Картинки по запросу Анімація соловейко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60685" y="4005064"/>
            <a:ext cx="2431316" cy="1569678"/>
          </a:xfrm>
          <a:prstGeom prst="rect">
            <a:avLst/>
          </a:prstGeom>
          <a:noFill/>
        </p:spPr>
      </p:pic>
      <p:pic>
        <p:nvPicPr>
          <p:cNvPr id="44" name="Picture 8" descr="Картинки по запросу грона виноград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26332" flipH="1">
            <a:off x="10424450" y="4368542"/>
            <a:ext cx="2244981" cy="1273118"/>
          </a:xfrm>
          <a:prstGeom prst="rect">
            <a:avLst/>
          </a:prstGeom>
          <a:noFill/>
        </p:spPr>
      </p:pic>
      <p:pic>
        <p:nvPicPr>
          <p:cNvPr id="46" name="Picture 8" descr="Картинки по запросу грона виноград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743478" flipH="1" flipV="1">
            <a:off x="9740861" y="4453656"/>
            <a:ext cx="2266257" cy="1011354"/>
          </a:xfrm>
          <a:prstGeom prst="rect">
            <a:avLst/>
          </a:prstGeom>
          <a:noFill/>
        </p:spPr>
      </p:pic>
      <p:pic>
        <p:nvPicPr>
          <p:cNvPr id="47" name="Picture 8" descr="Картинки по запросу грона виноград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1779020" flipH="1" flipV="1">
            <a:off x="10221366" y="4740314"/>
            <a:ext cx="1761031" cy="1308428"/>
          </a:xfrm>
          <a:prstGeom prst="rect">
            <a:avLst/>
          </a:prstGeom>
          <a:noFill/>
        </p:spPr>
      </p:pic>
      <p:pic>
        <p:nvPicPr>
          <p:cNvPr id="39" name="Picture 2" descr="http://izzhizni.ru/_bl/107/43412997.gif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96752"/>
            <a:ext cx="1824203" cy="140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1290898" y="476672"/>
            <a:ext cx="2053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(</a:t>
            </a:r>
            <a:r>
              <a:rPr lang="uk-UA" sz="2000" b="1" i="1" dirty="0">
                <a:solidFill>
                  <a:srgbClr val="000000"/>
                </a:solidFill>
                <a:latin typeface="Arial Black" pitchFamily="34" charset="0"/>
              </a:rPr>
              <a:t>Ґ</a:t>
            </a:r>
            <a:r>
              <a:rPr lang="uk-UA" sz="2000" b="1" i="1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ронування)</a:t>
            </a:r>
            <a:endParaRPr lang="ru-RU" sz="2000" i="1" dirty="0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38" name="Picture 6" descr="Описание: C:\Documents and Settings\XP\Мои документы\rf\0_86ab7_20e94d9a_ori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50" y="2826896"/>
            <a:ext cx="1989840" cy="384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7440150" y="1988840"/>
            <a:ext cx="30723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Складіть </a:t>
            </a:r>
            <a:r>
              <a:rPr lang="uk-UA" b="1" dirty="0">
                <a:solidFill>
                  <a:srgbClr val="0000CC"/>
                </a:solidFill>
                <a:latin typeface="Arial Black" pitchFamily="34" charset="0"/>
              </a:rPr>
              <a:t>ґроно</a:t>
            </a:r>
            <a:r>
              <a:rPr lang="uk-UA" dirty="0"/>
              <a:t> </a:t>
            </a:r>
          </a:p>
          <a:p>
            <a:pPr algn="ctr"/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cs typeface="Arial" pitchFamily="34" charset="0"/>
              </a:rPr>
              <a:t>«Козак»</a:t>
            </a:r>
          </a:p>
          <a:p>
            <a:pPr algn="ctr"/>
            <a:endParaRPr lang="ru-RU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0157906-7A6F-4F68-90D7-3691CF5574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074" y="2371596"/>
            <a:ext cx="3553829" cy="488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1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5611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 rot="5400000">
            <a:off x="2139702" y="3508145"/>
            <a:ext cx="416965" cy="2586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sp>
        <p:nvSpPr>
          <p:cNvPr id="11" name="Овал 10"/>
          <p:cNvSpPr/>
          <p:nvPr/>
        </p:nvSpPr>
        <p:spPr>
          <a:xfrm rot="297624">
            <a:off x="1550834" y="4814057"/>
            <a:ext cx="622300" cy="10842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77" y="2193356"/>
            <a:ext cx="2522116" cy="4362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1" descr="http://luzan.ucoz.ru/animes/zvonok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156510">
            <a:off x="1945922" y="2489604"/>
            <a:ext cx="1063204" cy="1063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132" y="-978753"/>
            <a:ext cx="3508696" cy="36115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935692" y="2030084"/>
            <a:ext cx="707978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Arial Black" pitchFamily="34" charset="0"/>
              </a:rPr>
              <a:t>Трагічний і героїчний пафос козацьких пісень </a:t>
            </a:r>
          </a:p>
          <a:p>
            <a:pPr algn="ctr"/>
            <a:r>
              <a:rPr lang="uk-UA" sz="3200" b="1" dirty="0">
                <a:solidFill>
                  <a:srgbClr val="FFFF00"/>
                </a:solidFill>
                <a:latin typeface="Arial Black" pitchFamily="34" charset="0"/>
              </a:rPr>
              <a:t>«Ой на горі та  женці жнуть», «Стоїть явір над водою» </a:t>
            </a:r>
            <a:endParaRPr lang="uk-UA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10" name="Picture 2" descr="Українська література 7 клас Авраменко 2020, книга по новій програмі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229" y="3716322"/>
            <a:ext cx="2050597" cy="289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13364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Дом\Downloads\4c4eb757c38afee8cd32d9d74dc527f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911" y="0"/>
            <a:ext cx="123099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BC8D81-B5C3-4670-9762-BBC2F4D5BFB4}"/>
              </a:ext>
            </a:extLst>
          </p:cNvPr>
          <p:cNvSpPr txBox="1"/>
          <p:nvPr/>
        </p:nvSpPr>
        <p:spPr>
          <a:xfrm>
            <a:off x="2618996" y="414237"/>
            <a:ext cx="9213058" cy="249299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1400" dirty="0">
                <a:latin typeface="Arial Black" pitchFamily="34" charset="0"/>
              </a:rPr>
              <a:t>Ой на </a:t>
            </a:r>
            <a:r>
              <a:rPr lang="ru-RU" sz="1400" dirty="0" err="1">
                <a:latin typeface="Arial Black" pitchFamily="34" charset="0"/>
              </a:rPr>
              <a:t>горі</a:t>
            </a:r>
            <a:r>
              <a:rPr lang="ru-RU" sz="1400" dirty="0">
                <a:latin typeface="Arial Black" pitchFamily="34" charset="0"/>
              </a:rPr>
              <a:t> та женці жнуть,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А попід горою,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Попід зеленою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Козаки йдуть.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А попереду Дорошенко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Веде </a:t>
            </a:r>
            <a:r>
              <a:rPr lang="ru-RU" sz="1400" dirty="0" err="1">
                <a:latin typeface="Arial Black" pitchFamily="34" charset="0"/>
              </a:rPr>
              <a:t>своє</a:t>
            </a:r>
            <a:r>
              <a:rPr lang="ru-RU" sz="1400" dirty="0">
                <a:latin typeface="Arial Black" pitchFamily="34" charset="0"/>
              </a:rPr>
              <a:t> </a:t>
            </a:r>
            <a:r>
              <a:rPr lang="ru-RU" sz="1400" dirty="0" err="1">
                <a:latin typeface="Arial Black" pitchFamily="34" charset="0"/>
              </a:rPr>
              <a:t>Військо</a:t>
            </a:r>
            <a:r>
              <a:rPr lang="ru-RU" sz="1400" dirty="0">
                <a:latin typeface="Arial Black" pitchFamily="34" charset="0"/>
              </a:rPr>
              <a:t>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 err="1">
                <a:latin typeface="Arial Black" pitchFamily="34" charset="0"/>
              </a:rPr>
              <a:t>Веде</a:t>
            </a:r>
            <a:r>
              <a:rPr lang="ru-RU" sz="1400" dirty="0">
                <a:latin typeface="Arial Black" pitchFamily="34" charset="0"/>
              </a:rPr>
              <a:t> </a:t>
            </a:r>
            <a:r>
              <a:rPr lang="ru-RU" sz="1400" dirty="0" err="1">
                <a:latin typeface="Arial Black" pitchFamily="34" charset="0"/>
              </a:rPr>
              <a:t>Запорозьке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Хорошенько!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Посередині пан хорунжий.</a:t>
            </a:r>
          </a:p>
          <a:p>
            <a:r>
              <a:rPr lang="ru-RU" sz="1400" dirty="0">
                <a:latin typeface="Arial Black" pitchFamily="34" charset="0"/>
              </a:rPr>
              <a:t>Під ним кониченько, </a:t>
            </a:r>
          </a:p>
          <a:p>
            <a:r>
              <a:rPr lang="ru-RU" sz="1400" dirty="0">
                <a:latin typeface="Arial Black" pitchFamily="34" charset="0"/>
              </a:rPr>
              <a:t>Під ним вороненький</a:t>
            </a:r>
            <a:br>
              <a:rPr lang="ru-RU" sz="1400" dirty="0">
                <a:latin typeface="Arial Black" pitchFamily="34" charset="0"/>
              </a:rPr>
            </a:br>
            <a:br>
              <a:rPr lang="ru-RU" sz="1400" dirty="0">
                <a:latin typeface="Arial Black" pitchFamily="34" charset="0"/>
              </a:rPr>
            </a:br>
            <a:endParaRPr lang="ru-RU" sz="1600" dirty="0"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06546" y="34120"/>
            <a:ext cx="445186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000" b="1" cap="none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«Ой на горі та женці жнуть»</a:t>
            </a:r>
          </a:p>
        </p:txBody>
      </p:sp>
      <p:sp>
        <p:nvSpPr>
          <p:cNvPr id="5" name="AutoShape 2" descr="https://uahistory.co/pidruchniki/avramenko-ukraine-literature-7-class-2020/avramenko-ukraine-literature-7-class-2020.files/image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6" name="AutoShape 6" descr="Жнива - «VIOLITY» Antiqu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2" name="Picture 4" descr="Ой на горі та женці жнуть (Ukrainian Cossack song) - YouTub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61" b="100000" l="13359" r="96016">
                        <a14:foregroundMark x1="41563" y1="45139" x2="41563" y2="45139"/>
                        <a14:foregroundMark x1="41094" y1="43194" x2="41563" y2="42917"/>
                        <a14:foregroundMark x1="41250" y1="41250" x2="41250" y2="41250"/>
                        <a14:foregroundMark x1="57734" y1="38056" x2="57891" y2="37222"/>
                        <a14:foregroundMark x1="58672" y1="33889" x2="58672" y2="33889"/>
                        <a14:foregroundMark x1="58828" y1="31111" x2="58828" y2="31111"/>
                        <a14:foregroundMark x1="58984" y1="28472" x2="58984" y2="28472"/>
                        <a14:foregroundMark x1="58828" y1="25972" x2="58828" y2="25972"/>
                        <a14:foregroundMark x1="59297" y1="24306" x2="59297" y2="24306"/>
                        <a14:foregroundMark x1="59453" y1="22083" x2="59453" y2="22083"/>
                        <a14:foregroundMark x1="59766" y1="21806" x2="59766" y2="21806"/>
                        <a14:foregroundMark x1="61328" y1="39861" x2="61328" y2="39861"/>
                        <a14:foregroundMark x1="62656" y1="37222" x2="62656" y2="37222"/>
                        <a14:backgroundMark x1="17266" y1="60139" x2="17266" y2="60139"/>
                        <a14:backgroundMark x1="21406" y1="63750" x2="21406" y2="63750"/>
                        <a14:backgroundMark x1="19531" y1="67917" x2="19531" y2="67917"/>
                        <a14:backgroundMark x1="16953" y1="76667" x2="16953" y2="76667"/>
                        <a14:backgroundMark x1="15859" y1="76389" x2="15859" y2="7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54" t="-24" r="4527" b="24"/>
          <a:stretch/>
        </p:blipFill>
        <p:spPr bwMode="auto">
          <a:xfrm>
            <a:off x="4339988" y="2016085"/>
            <a:ext cx="7852012" cy="484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BC8D81-B5C3-4670-9762-BBC2F4D5BFB4}"/>
              </a:ext>
            </a:extLst>
          </p:cNvPr>
          <p:cNvSpPr txBox="1"/>
          <p:nvPr/>
        </p:nvSpPr>
        <p:spPr>
          <a:xfrm>
            <a:off x="5723145" y="414237"/>
            <a:ext cx="9213058" cy="206210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1400" dirty="0">
                <a:latin typeface="Arial Black" pitchFamily="34" charset="0"/>
              </a:rPr>
              <a:t>Сильне-дужий!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А позаду Сагайдачний,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Що проміняв жінку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На тютюн да люльку,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Необачний!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«</a:t>
            </a:r>
            <a:r>
              <a:rPr lang="ru-RU" sz="1400" dirty="0" err="1">
                <a:latin typeface="Arial Black" pitchFamily="34" charset="0"/>
              </a:rPr>
              <a:t>Вернися</a:t>
            </a:r>
            <a:r>
              <a:rPr lang="ru-RU" sz="1400" dirty="0">
                <a:latin typeface="Arial Black" pitchFamily="34" charset="0"/>
              </a:rPr>
              <a:t>, Сагайдачний,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Візьми свою жінку,</a:t>
            </a:r>
          </a:p>
          <a:p>
            <a:r>
              <a:rPr lang="ru-RU" sz="1400" dirty="0">
                <a:latin typeface="Arial Black" pitchFamily="34" charset="0"/>
              </a:rPr>
              <a:t>Оддай мою люльку,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Необачний!»</a:t>
            </a:r>
          </a:p>
          <a:p>
            <a:br>
              <a:rPr lang="ru-RU" sz="1400" dirty="0">
                <a:latin typeface="Arial Black" pitchFamily="34" charset="0"/>
              </a:rPr>
            </a:br>
            <a:br>
              <a:rPr lang="ru-RU" sz="1400" dirty="0">
                <a:latin typeface="Arial Black" pitchFamily="34" charset="0"/>
              </a:rPr>
            </a:br>
            <a:endParaRPr lang="ru-RU" sz="1600" dirty="0">
              <a:latin typeface="Arial Black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BC8D81-B5C3-4670-9762-BBC2F4D5BFB4}"/>
              </a:ext>
            </a:extLst>
          </p:cNvPr>
          <p:cNvSpPr txBox="1"/>
          <p:nvPr/>
        </p:nvSpPr>
        <p:spPr>
          <a:xfrm>
            <a:off x="8802806" y="442740"/>
            <a:ext cx="7260609" cy="206210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1400" dirty="0">
                <a:latin typeface="Arial Black" pitchFamily="34" charset="0"/>
              </a:rPr>
              <a:t>«Мені з </a:t>
            </a:r>
            <a:r>
              <a:rPr lang="ru-RU" sz="1400" dirty="0" err="1">
                <a:latin typeface="Arial Black" pitchFamily="34" charset="0"/>
              </a:rPr>
              <a:t>жінкою</a:t>
            </a:r>
            <a:r>
              <a:rPr lang="ru-RU" sz="1400" dirty="0">
                <a:latin typeface="Arial Black" pitchFamily="34" charset="0"/>
              </a:rPr>
              <a:t> не возиться;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А тютюн да люлька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Козаку в дорозі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Знадобиться!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Гей, хто в лісі, озовися!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Да викрешем огню,</a:t>
            </a:r>
            <a:br>
              <a:rPr lang="ru-RU" sz="1400" dirty="0">
                <a:latin typeface="Arial Black" pitchFamily="34" charset="0"/>
              </a:rPr>
            </a:br>
            <a:r>
              <a:rPr lang="ru-RU" sz="1400" dirty="0">
                <a:latin typeface="Arial Black" pitchFamily="34" charset="0"/>
              </a:rPr>
              <a:t>Да потянем люльки,</a:t>
            </a:r>
          </a:p>
          <a:p>
            <a:r>
              <a:rPr lang="ru-RU" sz="1400" b="1" dirty="0">
                <a:latin typeface="Arial Black" pitchFamily="34" charset="0"/>
              </a:rPr>
              <a:t>Не журися!»</a:t>
            </a:r>
          </a:p>
          <a:p>
            <a:br>
              <a:rPr lang="ru-RU" sz="1400" dirty="0">
                <a:latin typeface="Arial Black" pitchFamily="34" charset="0"/>
              </a:rPr>
            </a:br>
            <a:endParaRPr lang="ru-RU" sz="1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912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Дом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98" y="578106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5968" y="-100336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70460" y="-74715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Круглая лента лицом вверх 11"/>
          <p:cNvSpPr>
            <a:spLocks noChangeArrowheads="1"/>
          </p:cNvSpPr>
          <p:nvPr/>
        </p:nvSpPr>
        <p:spPr bwMode="auto">
          <a:xfrm>
            <a:off x="4359961" y="55988"/>
            <a:ext cx="3171825" cy="876300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4B64E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Історична д</a:t>
            </a:r>
            <a:r>
              <a:rPr lang="ru-RU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овідка</a:t>
            </a:r>
            <a:endParaRPr lang="uk-UA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5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262" y="-161098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" y="578106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23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12407" y="1166842"/>
            <a:ext cx="76975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</a:rPr>
              <a:t>У походах козаків на Туреччину й на Крим найбільше вславився кошовий </a:t>
            </a:r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 Конашевич-Сагайдачний.</a:t>
            </a:r>
          </a:p>
          <a:p>
            <a:pPr algn="ctr"/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Петро</a:t>
            </a:r>
            <a:r>
              <a:rPr lang="uk-UA" dirty="0">
                <a:latin typeface="Arial Black" pitchFamily="34" charset="0"/>
              </a:rPr>
              <a:t>, син Конона, а тому званий Конашевич, родом із Самбірського повіту в Галичині. Його батько був заможним шляхтичем і хотів виховати Петра розумним чоловіком, тому віддав його до найкращої тоді школи на Україні, до Академії в Острозі.</a:t>
            </a:r>
          </a:p>
          <a:p>
            <a:pPr algn="ctr"/>
            <a:r>
              <a:rPr lang="uk-UA" dirty="0">
                <a:latin typeface="Arial Black" pitchFamily="34" charset="0"/>
              </a:rPr>
              <a:t>Сагайдачний вчився 8 літ і, мабуть, там дістав прізвище Сагай­дачний, тому що дуже добре стріляв із лука, а стріли ховають у са­гайдаку. По восьми роках науки Сагайдачний дістався якось у 1614 році з кількома товаришами з Академії на Січ. Там незабаром виявилося, що Сагайдачний не тільки дуже розумний і освічений чоловік, але також дуже відважний вояк у битві. Тому козаки вибрали його в 1616 році кошовим Січі і гетьманом.</a:t>
            </a:r>
          </a:p>
        </p:txBody>
      </p:sp>
      <p:pic>
        <p:nvPicPr>
          <p:cNvPr id="1026" name="Picture 2" descr="C:\Users\Дом\Downloads\acca691c45b3119ebd93bd05859b8a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35" b="9474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38" y="817626"/>
            <a:ext cx="3882401" cy="496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1.bp.blogspot.com/-Qap0WypO3VI/VLAhCigKF9I/AAAAAAAAAJo/H6OC6w3bJT0/s1600/115600418_large_119.png"/>
          <p:cNvPicPr>
            <a:picLocks noChangeAspect="1" noChangeArrowheads="1"/>
          </p:cNvPicPr>
          <p:nvPr/>
        </p:nvPicPr>
        <p:blipFill>
          <a:blip r:embed="rId7" cstate="print"/>
          <a:srcRect b="37758"/>
          <a:stretch>
            <a:fillRect/>
          </a:stretch>
        </p:blipFill>
        <p:spPr bwMode="auto">
          <a:xfrm>
            <a:off x="2647420" y="3428998"/>
            <a:ext cx="2857095" cy="3567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4117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Дом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1961" t="12" r="326" b="817"/>
          <a:stretch/>
        </p:blipFill>
        <p:spPr bwMode="auto">
          <a:xfrm>
            <a:off x="3138985" y="3497238"/>
            <a:ext cx="6747521" cy="2000690"/>
          </a:xfrm>
          <a:prstGeom prst="rect">
            <a:avLst/>
          </a:prstGeom>
          <a:noFill/>
        </p:spPr>
      </p:pic>
      <p:pic>
        <p:nvPicPr>
          <p:cNvPr id="21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1961" t="12" r="326" b="817"/>
          <a:stretch/>
        </p:blipFill>
        <p:spPr bwMode="auto">
          <a:xfrm>
            <a:off x="-134049" y="2321683"/>
            <a:ext cx="5274614" cy="3342137"/>
          </a:xfrm>
          <a:prstGeom prst="rect">
            <a:avLst/>
          </a:prstGeom>
          <a:noFill/>
        </p:spPr>
      </p:pic>
      <p:pic>
        <p:nvPicPr>
          <p:cNvPr id="16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1961" t="12" r="326" b="817"/>
          <a:stretch/>
        </p:blipFill>
        <p:spPr bwMode="auto">
          <a:xfrm flipH="1">
            <a:off x="6118582" y="-2"/>
            <a:ext cx="6214679" cy="4585649"/>
          </a:xfrm>
          <a:prstGeom prst="rect">
            <a:avLst/>
          </a:prstGeom>
          <a:noFill/>
        </p:spPr>
      </p:pic>
      <p:pic>
        <p:nvPicPr>
          <p:cNvPr id="2051" name="Picture 3" descr="C:\Users\Дом\Downloads\1434359785_more3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0" b="100000" l="10000" r="100000">
                        <a14:foregroundMark x1="54250" y1="53200" x2="54250" y2="53200"/>
                        <a14:foregroundMark x1="51500" y1="44000" x2="51500" y2="44000"/>
                        <a14:foregroundMark x1="45750" y1="37200" x2="45750" y2="37200"/>
                        <a14:foregroundMark x1="39250" y1="33600" x2="38750" y2="36800"/>
                        <a14:foregroundMark x1="36000" y1="38800" x2="36000" y2="38800"/>
                        <a14:foregroundMark x1="56750" y1="30800" x2="63000" y2="30400"/>
                        <a14:foregroundMark x1="78000" y1="30000" x2="80000" y2="28000"/>
                        <a14:foregroundMark x1="82750" y1="23200" x2="85750" y2="23200"/>
                        <a14:foregroundMark x1="90250" y1="20800" x2="91750" y2="20800"/>
                        <a14:foregroundMark x1="94750" y1="18400" x2="91500" y2="17600"/>
                        <a14:foregroundMark x1="80000" y1="14000" x2="80000" y2="15200"/>
                        <a14:foregroundMark x1="68500" y1="21200" x2="68500" y2="21200"/>
                        <a14:foregroundMark x1="87750" y1="14800" x2="87750" y2="14800"/>
                        <a14:foregroundMark x1="79500" y1="11200" x2="79500" y2="11200"/>
                        <a14:foregroundMark x1="78250" y1="6000" x2="78250" y2="6000"/>
                        <a14:foregroundMark x1="32750" y1="50000" x2="32750" y2="50000"/>
                        <a14:foregroundMark x1="39500" y1="38800" x2="39500" y2="38800"/>
                        <a14:foregroundMark x1="42250" y1="54400" x2="42250" y2="54400"/>
                        <a14:foregroundMark x1="29500" y1="67600" x2="29500" y2="67600"/>
                        <a14:foregroundMark x1="28500" y1="63200" x2="29250" y2="62400"/>
                        <a14:foregroundMark x1="28500" y1="55600" x2="29250" y2="55200"/>
                        <a14:foregroundMark x1="47250" y1="27600" x2="47250" y2="27600"/>
                        <a14:foregroundMark x1="46250" y1="25600" x2="46250" y2="25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24" y="2534983"/>
            <a:ext cx="5695503" cy="355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23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98" y="578106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262" y="-161098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5968" y="-100336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70460" y="-74715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Круглая лента лицом вверх 11"/>
          <p:cNvSpPr>
            <a:spLocks noChangeArrowheads="1"/>
          </p:cNvSpPr>
          <p:nvPr/>
        </p:nvSpPr>
        <p:spPr bwMode="auto">
          <a:xfrm>
            <a:off x="4359961" y="55988"/>
            <a:ext cx="3171825" cy="876300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4B64E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Історична д</a:t>
            </a:r>
            <a:r>
              <a:rPr lang="ru-RU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овідка</a:t>
            </a:r>
            <a:endParaRPr lang="uk-UA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2052" name="Picture 4" descr="C:\Users\Дом\Downloads\unnamed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961" r="89844">
                        <a14:foregroundMark x1="12500" y1="95870" x2="12500" y2="95870"/>
                        <a14:foregroundMark x1="78906" y1="57817" x2="78906" y2="57817"/>
                        <a14:foregroundMark x1="59766" y1="24779" x2="59766" y2="24779"/>
                        <a14:foregroundMark x1="44922" y1="18879" x2="44922" y2="18879"/>
                        <a14:foregroundMark x1="46094" y1="10324" x2="46094" y2="10324"/>
                        <a14:foregroundMark x1="50195" y1="24484" x2="50195" y2="24484"/>
                        <a14:backgroundMark x1="82031" y1="3540" x2="82031" y2="3540"/>
                        <a14:backgroundMark x1="79492" y1="9440" x2="79492" y2="9440"/>
                        <a14:backgroundMark x1="62695" y1="6195" x2="62695" y2="61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5186" y="2615099"/>
            <a:ext cx="5157078" cy="34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Дом\Downloads\maxresdefault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3281" y1="40556" x2="32891" y2="41806"/>
                        <a14:foregroundMark x1="30469" y1="46111" x2="29922" y2="46806"/>
                        <a14:foregroundMark x1="29219" y1="45556" x2="29219" y2="45556"/>
                        <a14:foregroundMark x1="27422" y1="45139" x2="28672" y2="44722"/>
                        <a14:foregroundMark x1="37969" y1="29306" x2="37578" y2="29444"/>
                        <a14:foregroundMark x1="37422" y1="28611" x2="37422" y2="28611"/>
                        <a14:foregroundMark x1="37734" y1="24861" x2="37734" y2="24861"/>
                        <a14:foregroundMark x1="38359" y1="22639" x2="38828" y2="22639"/>
                        <a14:foregroundMark x1="48047" y1="22083" x2="48359" y2="20278"/>
                        <a14:foregroundMark x1="48359" y1="18056" x2="48438" y2="15972"/>
                        <a14:foregroundMark x1="48438" y1="14722" x2="48438" y2="14722"/>
                        <a14:foregroundMark x1="48281" y1="12917" x2="48281" y2="12917"/>
                        <a14:foregroundMark x1="47500" y1="12500" x2="47500" y2="12500"/>
                        <a14:foregroundMark x1="50859" y1="12917" x2="51406" y2="15278"/>
                        <a14:foregroundMark x1="51641" y1="15694" x2="50469" y2="18750"/>
                        <a14:foregroundMark x1="49922" y1="21667" x2="50391" y2="24306"/>
                        <a14:foregroundMark x1="50469" y1="23889" x2="50469" y2="2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9664" b="15981"/>
          <a:stretch/>
        </p:blipFill>
        <p:spPr bwMode="auto">
          <a:xfrm>
            <a:off x="2503258" y="3429000"/>
            <a:ext cx="5644292" cy="362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55575" y="1108341"/>
            <a:ext cx="1209085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Arial Black" pitchFamily="34" charset="0"/>
              </a:rPr>
              <a:t>Сагайдачний бачив, як козаки зубожіли і як терплять через те, що король не дотримав своїх присяг. Він задумав зробити так, щоб Польща знову потребувала помочі козаків, бо таким чином думав зібрати велике козацьке військо і таки отримати від Польщі великі полегшення не тільки для козаків, але й для всього українського народу. Щоб збагатити трохи козацьку касу та й зробити козацьке ім’я славним на всю Європу, гетьман почав водити козаків на Туреччину й на кримських татар. На нових чайках-човнах він кілька разів перепливав Чорне море аж до Царгорода, </a:t>
            </a:r>
          </a:p>
          <a:p>
            <a:pPr algn="ctr"/>
            <a:r>
              <a:rPr lang="uk-UA" sz="1600" dirty="0">
                <a:latin typeface="Arial Black" pitchFamily="34" charset="0"/>
              </a:rPr>
              <a:t>несподіваним нападом нищив турецьку столицю</a:t>
            </a:r>
          </a:p>
          <a:p>
            <a:pPr algn="ctr"/>
            <a:r>
              <a:rPr lang="uk-UA" sz="1600" dirty="0">
                <a:latin typeface="Arial Black" pitchFamily="34" charset="0"/>
              </a:rPr>
              <a:t> і увільняв багато козаків із турецької неволі. Таких походів</a:t>
            </a:r>
          </a:p>
          <a:p>
            <a:pPr algn="ctr"/>
            <a:r>
              <a:rPr lang="uk-UA" sz="1600" dirty="0">
                <a:latin typeface="Arial Black" pitchFamily="34" charset="0"/>
              </a:rPr>
              <a:t> робив він від 1616 року дуже багато і то на різні                                                                                      міста Туреччини і Криму: на Царгород, </a:t>
            </a:r>
          </a:p>
          <a:p>
            <a:pPr algn="ctr"/>
            <a:r>
              <a:rPr lang="uk-UA" sz="1600" dirty="0">
                <a:latin typeface="Arial Black" pitchFamily="34" charset="0"/>
              </a:rPr>
              <a:t>Кафу, Синоп, Трапезунд та інші.</a:t>
            </a:r>
          </a:p>
        </p:txBody>
      </p:sp>
      <p:pic>
        <p:nvPicPr>
          <p:cNvPr id="20" name="Picture 2" descr="http://1.bp.blogspot.com/-Qap0WypO3VI/VLAhCigKF9I/AAAAAAAAAJo/H6OC6w3bJT0/s1600/115600418_large_119.png"/>
          <p:cNvPicPr>
            <a:picLocks noChangeAspect="1" noChangeArrowheads="1"/>
          </p:cNvPicPr>
          <p:nvPr/>
        </p:nvPicPr>
        <p:blipFill>
          <a:blip r:embed="rId12" cstate="print"/>
          <a:srcRect b="37758"/>
          <a:stretch>
            <a:fillRect/>
          </a:stretch>
        </p:blipFill>
        <p:spPr bwMode="auto">
          <a:xfrm>
            <a:off x="6930657" y="3925709"/>
            <a:ext cx="2433783" cy="3038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8384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Дом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Дом\Downloads\707_4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149" y="832513"/>
            <a:ext cx="6383279" cy="542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23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98" y="578106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262" y="-161098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5968" y="-100336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70460" y="-74715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1.bp.blogspot.com/-Qap0WypO3VI/VLAhCigKF9I/AAAAAAAAAJo/H6OC6w3bJT0/s1600/115600418_large_119.png"/>
          <p:cNvPicPr>
            <a:picLocks noChangeAspect="1" noChangeArrowheads="1"/>
          </p:cNvPicPr>
          <p:nvPr/>
        </p:nvPicPr>
        <p:blipFill>
          <a:blip r:embed="rId6" cstate="print"/>
          <a:srcRect b="37758"/>
          <a:stretch>
            <a:fillRect/>
          </a:stretch>
        </p:blipFill>
        <p:spPr bwMode="auto">
          <a:xfrm flipH="1">
            <a:off x="9184943" y="2762591"/>
            <a:ext cx="3061485" cy="409540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36479" y="1185959"/>
            <a:ext cx="45447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Arial Black" pitchFamily="34" charset="0"/>
              </a:rPr>
              <a:t>Козаки також урятували Польщу під Хотином від турецької навали. Багато це коштувало козацької крові, а Сагайдачний скоро потім помер через ту битву. Він був тяжко ранений під Хотином і поїхав до Києва лікуватися, але даремно, бо весною 1622 року помер. Київські «братчики» і школярі влаштували гетьманові величавий похорон і поховали його в церкві Богоявленського Братства в Києві.</a:t>
            </a:r>
          </a:p>
          <a:p>
            <a:pPr algn="ctr"/>
            <a:r>
              <a:rPr lang="uk-UA" sz="1600" dirty="0">
                <a:latin typeface="Arial Black" pitchFamily="34" charset="0"/>
              </a:rPr>
              <a:t>Так помер славний і розумний кошовий і гетьман України Сагайдач­ний, що про нього і донині співається в багатьох піснях. Він щиро хотів допомогти своєму народові і за те віддав своє життя.</a:t>
            </a:r>
          </a:p>
        </p:txBody>
      </p:sp>
      <p:pic>
        <p:nvPicPr>
          <p:cNvPr id="3075" name="Picture 3" descr="C:\Users\Дом\Downloads\4304_600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2" b="89880" l="10000" r="98333">
                        <a14:backgroundMark x1="37500" y1="53253" x2="37500" y2="53253"/>
                        <a14:backgroundMark x1="30833" y1="51084" x2="30833" y2="51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353" y="3544209"/>
            <a:ext cx="6275172" cy="434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Дом\Downloads\ow_brandt1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8" b="62963" l="4444" r="46481">
                        <a14:foregroundMark x1="34259" y1="19704" x2="35648" y2="18667"/>
                        <a14:foregroundMark x1="37500" y1="13926" x2="37963" y2="13333"/>
                        <a14:foregroundMark x1="36111" y1="17333" x2="36111" y2="17333"/>
                        <a14:foregroundMark x1="32407" y1="15556" x2="32407" y2="15556"/>
                        <a14:foregroundMark x1="31667" y1="14963" x2="31667" y2="14963"/>
                        <a14:foregroundMark x1="31389" y1="14370" x2="31389" y2="14370"/>
                        <a14:foregroundMark x1="32130" y1="11556" x2="32130" y2="11556"/>
                        <a14:foregroundMark x1="32500" y1="9778" x2="32500" y2="9778"/>
                        <a14:foregroundMark x1="21667" y1="16296" x2="21667" y2="16296"/>
                        <a14:foregroundMark x1="20185" y1="15556" x2="21296" y2="15259"/>
                        <a14:foregroundMark x1="12222" y1="46815" x2="12222" y2="46815"/>
                        <a14:foregroundMark x1="8241" y1="45185" x2="8981" y2="45926"/>
                        <a14:foregroundMark x1="14815" y1="49333" x2="14815" y2="49333"/>
                        <a14:foregroundMark x1="13889" y1="52889" x2="13981" y2="54519"/>
                        <a14:foregroundMark x1="13333" y1="61630" x2="13333" y2="61630"/>
                        <a14:foregroundMark x1="6481" y1="58074" x2="6481" y2="58074"/>
                        <a14:foregroundMark x1="6759" y1="61630" x2="6759" y2="61630"/>
                        <a14:foregroundMark x1="32963" y1="18519" x2="32963" y2="18519"/>
                        <a14:foregroundMark x1="32037" y1="16889" x2="32037" y2="16889"/>
                        <a14:foregroundMark x1="40093" y1="28296" x2="41296" y2="28444"/>
                        <a14:foregroundMark x1="44074" y1="27111" x2="43704" y2="28296"/>
                        <a14:foregroundMark x1="42037" y1="27704" x2="43611" y2="27704"/>
                        <a14:foregroundMark x1="44074" y1="26519" x2="44074" y2="26519"/>
                        <a14:foregroundMark x1="44537" y1="24444" x2="44537" y2="24444"/>
                        <a14:foregroundMark x1="44352" y1="24148" x2="44074" y2="27704"/>
                        <a14:foregroundMark x1="43704" y1="30519" x2="43704" y2="30519"/>
                        <a14:foregroundMark x1="39630" y1="41333" x2="39630" y2="42222"/>
                        <a14:foregroundMark x1="39815" y1="38815" x2="40185" y2="41185"/>
                        <a14:foregroundMark x1="41944" y1="42963" x2="42222" y2="44148"/>
                        <a14:foregroundMark x1="42500" y1="49333" x2="42037" y2="49481"/>
                        <a14:foregroundMark x1="41481" y1="49778" x2="41481" y2="49778"/>
                        <a14:foregroundMark x1="28148" y1="45037" x2="26574" y2="45926"/>
                        <a14:foregroundMark x1="26019" y1="44741" x2="25833" y2="44000"/>
                        <a14:foregroundMark x1="43796" y1="22815" x2="43796" y2="22815"/>
                        <a14:foregroundMark x1="40833" y1="23111" x2="39259" y2="23556"/>
                        <a14:foregroundMark x1="38981" y1="23556" x2="38333" y2="24444"/>
                        <a14:foregroundMark x1="42593" y1="23111" x2="43333" y2="23259"/>
                        <a14:foregroundMark x1="44815" y1="22815" x2="44815" y2="22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814" b="29859"/>
          <a:stretch/>
        </p:blipFill>
        <p:spPr bwMode="auto">
          <a:xfrm>
            <a:off x="4743342" y="1108341"/>
            <a:ext cx="3427118" cy="32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Круглая лента лицом вверх 13"/>
          <p:cNvSpPr>
            <a:spLocks noChangeArrowheads="1"/>
          </p:cNvSpPr>
          <p:nvPr/>
        </p:nvSpPr>
        <p:spPr bwMode="auto">
          <a:xfrm>
            <a:off x="4359961" y="55988"/>
            <a:ext cx="3171825" cy="876300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4B64E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Історична д</a:t>
            </a:r>
            <a:r>
              <a:rPr lang="ru-RU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овідка</a:t>
            </a:r>
            <a:endParaRPr lang="uk-UA" sz="11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1050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Дом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/>
          <a:srcRect l="21961" t="12" r="326" b="817"/>
          <a:stretch/>
        </p:blipFill>
        <p:spPr bwMode="auto">
          <a:xfrm flipH="1">
            <a:off x="5827594" y="2040966"/>
            <a:ext cx="6428094" cy="3923105"/>
          </a:xfrm>
          <a:prstGeom prst="rect">
            <a:avLst/>
          </a:prstGeom>
          <a:noFill/>
        </p:spPr>
      </p:pic>
      <p:pic>
        <p:nvPicPr>
          <p:cNvPr id="13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/>
          <a:srcRect l="21961" t="12" r="326" b="817"/>
          <a:stretch/>
        </p:blipFill>
        <p:spPr bwMode="auto">
          <a:xfrm>
            <a:off x="1886427" y="1888567"/>
            <a:ext cx="5274614" cy="2975858"/>
          </a:xfrm>
          <a:prstGeom prst="rect">
            <a:avLst/>
          </a:prstGeom>
          <a:noFill/>
        </p:spPr>
      </p:pic>
      <p:pic>
        <p:nvPicPr>
          <p:cNvPr id="3076" name="Picture 4" descr="C:\Users\Дом\Downloads\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929" b="93849" l="0" r="99563">
                        <a14:foregroundMark x1="22313" y1="25070" x2="21063" y2="21901"/>
                        <a14:foregroundMark x1="22938" y1="17055" x2="22938" y2="17055"/>
                        <a14:foregroundMark x1="25250" y1="13141" x2="25250" y2="13141"/>
                        <a14:foregroundMark x1="24250" y1="26002" x2="24250" y2="26002"/>
                        <a14:foregroundMark x1="22250" y1="31594" x2="22250" y2="31594"/>
                        <a14:foregroundMark x1="22938" y1="33364" x2="22938" y2="33364"/>
                        <a14:foregroundMark x1="23063" y1="36067" x2="23063" y2="36067"/>
                        <a14:backgroundMark x1="27437" y1="39981" x2="27875" y2="3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96"/>
          <a:stretch/>
        </p:blipFill>
        <p:spPr bwMode="auto">
          <a:xfrm>
            <a:off x="-131650" y="473621"/>
            <a:ext cx="10226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23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98" y="578106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262" y="-161098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5968" y="-100336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70460" y="-74715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Круглая лента лицом вверх 13"/>
          <p:cNvSpPr>
            <a:spLocks noChangeArrowheads="1"/>
          </p:cNvSpPr>
          <p:nvPr/>
        </p:nvSpPr>
        <p:spPr bwMode="auto">
          <a:xfrm>
            <a:off x="4359961" y="55988"/>
            <a:ext cx="3171825" cy="876300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4B64E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Історична д</a:t>
            </a:r>
            <a:r>
              <a:rPr lang="ru-RU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овідка</a:t>
            </a:r>
            <a:endParaRPr lang="uk-UA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0333" y="1103737"/>
            <a:ext cx="9203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Arial Black" pitchFamily="34" charset="0"/>
              </a:rPr>
              <a:t>У 1626 році посилає послів до Варшави наступний гетьман — </a:t>
            </a:r>
            <a:r>
              <a:rPr lang="uk-UA" sz="1600" dirty="0">
                <a:solidFill>
                  <a:srgbClr val="FFFF00"/>
                </a:solidFill>
                <a:latin typeface="Arial Black" pitchFamily="34" charset="0"/>
              </a:rPr>
              <a:t>М. Доро­шенко, </a:t>
            </a:r>
            <a:r>
              <a:rPr lang="uk-UA" sz="1600" dirty="0">
                <a:latin typeface="Arial Black" pitchFamily="34" charset="0"/>
              </a:rPr>
              <a:t>щоб сейм затвердив ті привілеї і права, які обіцяв Сагайдачному.</a:t>
            </a:r>
          </a:p>
          <a:p>
            <a:pPr algn="ctr"/>
            <a:r>
              <a:rPr lang="uk-UA" sz="1600" dirty="0">
                <a:latin typeface="Arial Black" pitchFamily="34" charset="0"/>
              </a:rPr>
              <a:t>Та сейм наче забув про ті недавні обіцянки і зовсім відвернувся від козаків. Тоді козаки вже на власну руку починають знову походи на турків і татар.                   М. Дорошенко водив козаків до Царгорода — та в однім поході на Крим йому не пощастило, й він загинув у битві з татарами в 1628 році.</a:t>
            </a:r>
          </a:p>
        </p:txBody>
      </p:sp>
      <p:pic>
        <p:nvPicPr>
          <p:cNvPr id="17" name="Picture 2" descr="http://1.bp.blogspot.com/-Qap0WypO3VI/VLAhCigKF9I/AAAAAAAAAJo/H6OC6w3bJT0/s1600/115600418_large_119.png"/>
          <p:cNvPicPr>
            <a:picLocks noChangeAspect="1" noChangeArrowheads="1"/>
          </p:cNvPicPr>
          <p:nvPr/>
        </p:nvPicPr>
        <p:blipFill>
          <a:blip r:embed="rId8" cstate="print"/>
          <a:srcRect b="37758"/>
          <a:stretch>
            <a:fillRect/>
          </a:stretch>
        </p:blipFill>
        <p:spPr bwMode="auto">
          <a:xfrm flipH="1">
            <a:off x="8833686" y="2798778"/>
            <a:ext cx="3139786" cy="42001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9742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Дом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230" y="576201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98" y="5781063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262" y="-161098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5968" y="-100336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ОРНАМЕНТ | Тест з образотворчого мистецтва – «На Урок»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66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70460" y="-74715"/>
            <a:ext cx="4085230" cy="12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1.bp.blogspot.com/-Qap0WypO3VI/VLAhCigKF9I/AAAAAAAAAJo/H6OC6w3bJT0/s1600/115600418_large_119.png"/>
          <p:cNvPicPr>
            <a:picLocks noChangeAspect="1" noChangeArrowheads="1"/>
          </p:cNvPicPr>
          <p:nvPr/>
        </p:nvPicPr>
        <p:blipFill>
          <a:blip r:embed="rId5" cstate="print"/>
          <a:srcRect b="37758"/>
          <a:stretch>
            <a:fillRect/>
          </a:stretch>
        </p:blipFill>
        <p:spPr bwMode="auto">
          <a:xfrm flipH="1">
            <a:off x="9029414" y="2907078"/>
            <a:ext cx="3162586" cy="3950923"/>
          </a:xfrm>
          <a:prstGeom prst="rect">
            <a:avLst/>
          </a:prstGeom>
          <a:noFill/>
        </p:spPr>
      </p:pic>
      <p:sp>
        <p:nvSpPr>
          <p:cNvPr id="14" name="Круглая лента лицом вверх 13"/>
          <p:cNvSpPr>
            <a:spLocks noChangeArrowheads="1"/>
          </p:cNvSpPr>
          <p:nvPr/>
        </p:nvSpPr>
        <p:spPr bwMode="auto">
          <a:xfrm>
            <a:off x="4359961" y="55988"/>
            <a:ext cx="3171825" cy="876300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4B64E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Історична д</a:t>
            </a:r>
            <a:r>
              <a:rPr lang="ru-RU" sz="1400" b="1" dirty="0">
                <a:solidFill>
                  <a:srgbClr val="006600"/>
                </a:solidFill>
                <a:effectLst/>
                <a:latin typeface="Segoe Script"/>
                <a:ea typeface="Times New Roman"/>
                <a:cs typeface="Times New Roman"/>
              </a:rPr>
              <a:t>овідка</a:t>
            </a:r>
            <a:endParaRPr lang="uk-UA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0927" y="1584601"/>
            <a:ext cx="64617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rgbClr val="0000CC"/>
                </a:solidFill>
                <a:latin typeface="Arial Black" pitchFamily="34" charset="0"/>
              </a:rPr>
              <a:t>Михайло Дорошевич Дорошенко </a:t>
            </a:r>
            <a:r>
              <a:rPr lang="uk-UA" b="1" i="1" dirty="0">
                <a:latin typeface="Arial Black" pitchFamily="34" charset="0"/>
              </a:rPr>
              <a:t>(</a:t>
            </a:r>
            <a:r>
              <a:rPr lang="uk-UA" i="1" dirty="0">
                <a:latin typeface="Arial Black" pitchFamily="34" charset="0"/>
              </a:rPr>
              <a:t>?</a:t>
            </a:r>
            <a:r>
              <a:rPr lang="uk-UA" b="1" i="1" dirty="0">
                <a:latin typeface="Arial Black" pitchFamily="34" charset="0"/>
              </a:rPr>
              <a:t> </a:t>
            </a:r>
            <a:r>
              <a:rPr lang="uk-UA" i="1" dirty="0">
                <a:latin typeface="Arial Black" pitchFamily="34" charset="0"/>
              </a:rPr>
              <a:t>— 1628) — український військовий діяч, із 1618 року — козацький полковник, реєстровий козацький гетьман (1622–1628 із перервами).</a:t>
            </a:r>
          </a:p>
          <a:p>
            <a:pPr algn="ctr"/>
            <a:r>
              <a:rPr lang="uk-UA" i="1" dirty="0">
                <a:latin typeface="Arial Black" pitchFamily="34" charset="0"/>
              </a:rPr>
              <a:t>Вперше згаданий у джерелах 1618 року під час походу гетьмана Петра Сагайдачного на Москву під командуванням королевича Владислава. Брав участь у поході на Москву 1618 року, в Хотинській війні 1620–1621,</a:t>
            </a:r>
          </a:p>
          <a:p>
            <a:pPr algn="ctr"/>
            <a:r>
              <a:rPr lang="uk-UA" i="1" dirty="0">
                <a:latin typeface="Arial Black" pitchFamily="34" charset="0"/>
              </a:rPr>
              <a:t> у Хотинській битві 1622.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40F9386-7C66-4A6A-8FB9-2663C5C827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46" y="1194723"/>
            <a:ext cx="4169340" cy="453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71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C:\Users\Дом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-9659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913"/>
          <a:stretch/>
        </p:blipFill>
        <p:spPr bwMode="auto">
          <a:xfrm>
            <a:off x="-546897" y="160337"/>
            <a:ext cx="5572518" cy="313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913"/>
          <a:stretch/>
        </p:blipFill>
        <p:spPr bwMode="auto">
          <a:xfrm flipH="1">
            <a:off x="7242949" y="2095455"/>
            <a:ext cx="5422171" cy="20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Users\Дом\Downloads\4c4eb757c38afee8cd32d9d74dc527f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207" b="92070" l="0" r="97953">
                        <a14:foregroundMark x1="65194" y1="54932" x2="65194" y2="54932"/>
                        <a14:foregroundMark x1="62931" y1="56480" x2="62931" y2="56480"/>
                        <a14:foregroundMark x1="60560" y1="54932" x2="60560" y2="54932"/>
                        <a14:foregroundMark x1="58190" y1="54932" x2="57651" y2="57447"/>
                        <a14:foregroundMark x1="55388" y1="58607" x2="52263" y2="62476"/>
                        <a14:foregroundMark x1="50539" y1="61896" x2="49461" y2="63443"/>
                        <a14:foregroundMark x1="46228" y1="63830" x2="45690" y2="66731"/>
                        <a14:foregroundMark x1="38578" y1="71954" x2="38470" y2="74662"/>
                        <a14:foregroundMark x1="37284" y1="75822" x2="36207" y2="77950"/>
                        <a14:foregroundMark x1="28448" y1="82012" x2="27909" y2="82592"/>
                        <a14:foregroundMark x1="24353" y1="82785" x2="23168" y2="83172"/>
                        <a14:foregroundMark x1="18319" y1="81044" x2="19397" y2="78530"/>
                        <a14:foregroundMark x1="87069" y1="45841" x2="87069" y2="45841"/>
                        <a14:foregroundMark x1="82220" y1="47582" x2="81897" y2="47195"/>
                        <a14:foregroundMark x1="79634" y1="45648" x2="79095" y2="45455"/>
                        <a14:foregroundMark x1="77909" y1="44487" x2="77371" y2="44487"/>
                        <a14:foregroundMark x1="74569" y1="44294" x2="74569" y2="44294"/>
                        <a14:foregroundMark x1="95582" y1="45261" x2="95582" y2="45261"/>
                        <a14:foregroundMark x1="98168" y1="43714" x2="98168" y2="43714"/>
                        <a14:foregroundMark x1="13039" y1="33075" x2="13039" y2="33075"/>
                        <a14:foregroundMark x1="8082" y1="31335" x2="8082" y2="31335"/>
                        <a14:foregroundMark x1="38039" y1="83172" x2="37608" y2="83752"/>
                        <a14:foregroundMark x1="32543" y1="87427" x2="31573" y2="87427"/>
                        <a14:foregroundMark x1="21013" y1="85493" x2="18858" y2="86074"/>
                        <a14:foregroundMark x1="14440" y1="84526" x2="11207" y2="84913"/>
                        <a14:foregroundMark x1="8082" y1="83172" x2="7435" y2="83366"/>
                        <a14:foregroundMark x1="5819" y1="82592" x2="5711" y2="83559"/>
                        <a14:foregroundMark x1="3233" y1="81044" x2="3233" y2="81044"/>
                        <a14:foregroundMark x1="52586" y1="78337" x2="52909" y2="78143"/>
                        <a14:foregroundMark x1="50108" y1="72340" x2="50108" y2="72340"/>
                        <a14:foregroundMark x1="52694" y1="69439" x2="52694" y2="69439"/>
                        <a14:foregroundMark x1="54095" y1="66925" x2="53772" y2="67311"/>
                        <a14:foregroundMark x1="53448" y1="72534" x2="53448" y2="72534"/>
                        <a14:foregroundMark x1="52478" y1="75242" x2="52478" y2="75242"/>
                        <a14:foregroundMark x1="61099" y1="66538" x2="61099" y2="66538"/>
                        <a14:foregroundMark x1="53772" y1="66538" x2="52909" y2="67311"/>
                        <a14:foregroundMark x1="53448" y1="66344" x2="50216" y2="70213"/>
                        <a14:foregroundMark x1="41918" y1="81238" x2="41918" y2="81238"/>
                        <a14:foregroundMark x1="40302" y1="81818" x2="38147" y2="83172"/>
                        <a14:foregroundMark x1="36315" y1="82592" x2="35129" y2="84139"/>
                        <a14:foregroundMark x1="33621" y1="82785" x2="33297" y2="83172"/>
                        <a14:foregroundMark x1="33297" y1="83172" x2="33297" y2="83172"/>
                        <a14:foregroundMark x1="38362" y1="86460" x2="38362" y2="86460"/>
                        <a14:foregroundMark x1="40625" y1="88781" x2="40625" y2="90135"/>
                        <a14:foregroundMark x1="41703" y1="88781" x2="42672" y2="89749"/>
                        <a14:foregroundMark x1="34375" y1="90522" x2="31250" y2="91683"/>
                        <a14:foregroundMark x1="28987" y1="90909" x2="27694" y2="90909"/>
                        <a14:foregroundMark x1="25108" y1="90329" x2="25108" y2="90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20" b="7198"/>
          <a:stretch/>
        </p:blipFill>
        <p:spPr bwMode="auto">
          <a:xfrm>
            <a:off x="-31743" y="1644646"/>
            <a:ext cx="12309911" cy="520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https://uahistory.co/pidruchniki/avramenko-ukraine-literature-7-class-2020/avramenko-ukraine-literature-7-class-2020.files/image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6" name="AutoShape 6" descr="Жнива - «VIOLITY» Antiqu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2" name="Picture 4" descr="Ой на горі та женці жнуть (Ukrainian Cossack song) - YouTub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61" b="100000" l="13359" r="96016">
                        <a14:foregroundMark x1="41563" y1="45139" x2="41563" y2="45139"/>
                        <a14:foregroundMark x1="41094" y1="43194" x2="41563" y2="42917"/>
                        <a14:foregroundMark x1="41250" y1="41250" x2="41250" y2="41250"/>
                        <a14:foregroundMark x1="57734" y1="38056" x2="57891" y2="37222"/>
                        <a14:foregroundMark x1="58672" y1="33889" x2="58672" y2="33889"/>
                        <a14:foregroundMark x1="58828" y1="31111" x2="58828" y2="31111"/>
                        <a14:foregroundMark x1="58984" y1="28472" x2="58984" y2="28472"/>
                        <a14:foregroundMark x1="58828" y1="25972" x2="58828" y2="25972"/>
                        <a14:foregroundMark x1="59297" y1="24306" x2="59297" y2="24306"/>
                        <a14:foregroundMark x1="59453" y1="22083" x2="59453" y2="22083"/>
                        <a14:foregroundMark x1="59766" y1="21806" x2="59766" y2="21806"/>
                        <a14:foregroundMark x1="61328" y1="39861" x2="61328" y2="39861"/>
                        <a14:foregroundMark x1="62656" y1="37222" x2="62656" y2="37222"/>
                        <a14:backgroundMark x1="17266" y1="60139" x2="17266" y2="60139"/>
                        <a14:backgroundMark x1="21406" y1="63750" x2="21406" y2="63750"/>
                        <a14:backgroundMark x1="19531" y1="67917" x2="19531" y2="67917"/>
                        <a14:backgroundMark x1="16953" y1="76667" x2="16953" y2="76667"/>
                        <a14:backgroundMark x1="15859" y1="76389" x2="15859" y2="7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54" t="-24" r="4527" b="24"/>
          <a:stretch/>
        </p:blipFill>
        <p:spPr bwMode="auto">
          <a:xfrm>
            <a:off x="3807725" y="1654305"/>
            <a:ext cx="8438703" cy="520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Блок-схема: несколько документов 14"/>
          <p:cNvSpPr/>
          <p:nvPr/>
        </p:nvSpPr>
        <p:spPr>
          <a:xfrm flipH="1">
            <a:off x="5025620" y="80604"/>
            <a:ext cx="2659371" cy="862865"/>
          </a:xfrm>
          <a:prstGeom prst="flowChartMultidocument">
            <a:avLst/>
          </a:prstGeom>
          <a:solidFill>
            <a:schemeClr val="accent1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025620" y="312738"/>
            <a:ext cx="2945081" cy="4103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uk-UA" b="1" dirty="0">
                <a:solidFill>
                  <a:srgbClr val="006600"/>
                </a:solidFill>
                <a:latin typeface="Arial Black" pitchFamily="34" charset="0"/>
              </a:rPr>
              <a:t>Паспорт твору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4394579" y="2024057"/>
            <a:ext cx="4100699" cy="1210462"/>
          </a:xfrm>
          <a:prstGeom prst="wedgeRoundRectCallout">
            <a:avLst>
              <a:gd name="adj1" fmla="val -3801"/>
              <a:gd name="adj2" fmla="val -16088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Ідея: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уславлення хоробрих козаків, відваги, мужності Дорошенка, Сагайдачного, козацького війська, для яких захист батьківщини, мирних женців – перш за все.</a:t>
            </a: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 flipH="1">
            <a:off x="8652681" y="1729243"/>
            <a:ext cx="3370591" cy="831153"/>
          </a:xfrm>
          <a:prstGeom prst="wedgeRoundRectCallout">
            <a:avLst>
              <a:gd name="adj1" fmla="val 83797"/>
              <a:gd name="adj2" fmla="val -12954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Тема: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зображення походу козацького війська.</a:t>
            </a: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 flipH="1">
            <a:off x="8761423" y="160338"/>
            <a:ext cx="3261849" cy="570277"/>
          </a:xfrm>
          <a:prstGeom prst="wedgeRoundRectCallout">
            <a:avLst>
              <a:gd name="adj1" fmla="val 79221"/>
              <a:gd name="adj2" fmla="val 2466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Літературний рід:</a:t>
            </a:r>
            <a:r>
              <a:rPr lang="uk-UA" sz="1400" dirty="0">
                <a:latin typeface="Arial Black" pitchFamily="34" charset="0"/>
              </a:rPr>
              <a:t> 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лірика.</a:t>
            </a: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 flipH="1">
            <a:off x="8761423" y="908278"/>
            <a:ext cx="3261849" cy="570277"/>
          </a:xfrm>
          <a:prstGeom prst="wedgeRoundRectCallout">
            <a:avLst>
              <a:gd name="adj1" fmla="val 78384"/>
              <a:gd name="adj2" fmla="val -6148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Жанр: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козацька пісня.</a:t>
            </a:r>
          </a:p>
          <a:p>
            <a:pPr algn="ctr"/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 flipH="1">
            <a:off x="460375" y="836540"/>
            <a:ext cx="4085708" cy="893848"/>
          </a:xfrm>
          <a:prstGeom prst="wedgeRoundRectCallout">
            <a:avLst>
              <a:gd name="adj1" fmla="val -63594"/>
              <a:gd name="adj2" fmla="val -88225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Основна думка: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уславлення відваги та моральних цінностей козаків, коли особисті інтереси поступалися перед громадськими.</a:t>
            </a:r>
            <a:r>
              <a:rPr lang="uk-UA" sz="1400" dirty="0"/>
              <a:t>. </a:t>
            </a:r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177124" y="1048977"/>
            <a:ext cx="26420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«Ой </a:t>
            </a:r>
            <a:r>
              <a:rPr lang="uk-UA" sz="2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</a:t>
            </a:r>
            <a:r>
              <a:rPr lang="uk-UA" sz="2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 горі </a:t>
            </a:r>
          </a:p>
          <a:p>
            <a:pPr algn="ctr"/>
            <a:r>
              <a:rPr lang="uk-UA" sz="2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</a:t>
            </a:r>
            <a:r>
              <a:rPr lang="uk-UA" sz="2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 женці жнуть»</a:t>
            </a: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612775" y="80604"/>
            <a:ext cx="2633081" cy="570277"/>
          </a:xfrm>
          <a:prstGeom prst="wedgeRoundRectCallout">
            <a:avLst>
              <a:gd name="adj1" fmla="val 106659"/>
              <a:gd name="adj2" fmla="val -16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endParaRPr lang="uk-UA" sz="1400" b="1" dirty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Пафос: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піднесений, урочистий.</a:t>
            </a:r>
          </a:p>
          <a:p>
            <a:pPr algn="ctr"/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275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C:\Users\Дом\Download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54429" y="-9659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913"/>
          <a:stretch/>
        </p:blipFill>
        <p:spPr bwMode="auto">
          <a:xfrm>
            <a:off x="-968991" y="-245659"/>
            <a:ext cx="10174786" cy="506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913"/>
          <a:stretch/>
        </p:blipFill>
        <p:spPr bwMode="auto">
          <a:xfrm flipH="1">
            <a:off x="5596344" y="1301517"/>
            <a:ext cx="7218902" cy="361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Users\Дом\Downloads\4c4eb757c38afee8cd32d9d74dc527f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207" b="92070" l="0" r="97953">
                        <a14:foregroundMark x1="65194" y1="54932" x2="65194" y2="54932"/>
                        <a14:foregroundMark x1="62931" y1="56480" x2="62931" y2="56480"/>
                        <a14:foregroundMark x1="60560" y1="54932" x2="60560" y2="54932"/>
                        <a14:foregroundMark x1="58190" y1="54932" x2="57651" y2="57447"/>
                        <a14:foregroundMark x1="55388" y1="58607" x2="52263" y2="62476"/>
                        <a14:foregroundMark x1="50539" y1="61896" x2="49461" y2="63443"/>
                        <a14:foregroundMark x1="46228" y1="63830" x2="45690" y2="66731"/>
                        <a14:foregroundMark x1="38578" y1="71954" x2="38470" y2="74662"/>
                        <a14:foregroundMark x1="37284" y1="75822" x2="36207" y2="77950"/>
                        <a14:foregroundMark x1="28448" y1="82012" x2="27909" y2="82592"/>
                        <a14:foregroundMark x1="24353" y1="82785" x2="23168" y2="83172"/>
                        <a14:foregroundMark x1="18319" y1="81044" x2="19397" y2="78530"/>
                        <a14:foregroundMark x1="87069" y1="45841" x2="87069" y2="45841"/>
                        <a14:foregroundMark x1="82220" y1="47582" x2="81897" y2="47195"/>
                        <a14:foregroundMark x1="79634" y1="45648" x2="79095" y2="45455"/>
                        <a14:foregroundMark x1="77909" y1="44487" x2="77371" y2="44487"/>
                        <a14:foregroundMark x1="74569" y1="44294" x2="74569" y2="44294"/>
                        <a14:foregroundMark x1="95582" y1="45261" x2="95582" y2="45261"/>
                        <a14:foregroundMark x1="98168" y1="43714" x2="98168" y2="43714"/>
                        <a14:foregroundMark x1="13039" y1="33075" x2="13039" y2="33075"/>
                        <a14:foregroundMark x1="8082" y1="31335" x2="8082" y2="31335"/>
                        <a14:foregroundMark x1="38039" y1="83172" x2="37608" y2="83752"/>
                        <a14:foregroundMark x1="32543" y1="87427" x2="31573" y2="87427"/>
                        <a14:foregroundMark x1="21013" y1="85493" x2="18858" y2="86074"/>
                        <a14:foregroundMark x1="14440" y1="84526" x2="11207" y2="84913"/>
                        <a14:foregroundMark x1="8082" y1="83172" x2="7435" y2="83366"/>
                        <a14:foregroundMark x1="5819" y1="82592" x2="5711" y2="83559"/>
                        <a14:foregroundMark x1="3233" y1="81044" x2="3233" y2="81044"/>
                        <a14:foregroundMark x1="52586" y1="78337" x2="52909" y2="78143"/>
                        <a14:foregroundMark x1="50108" y1="72340" x2="50108" y2="72340"/>
                        <a14:foregroundMark x1="52694" y1="69439" x2="52694" y2="69439"/>
                        <a14:foregroundMark x1="54095" y1="66925" x2="53772" y2="67311"/>
                        <a14:foregroundMark x1="53448" y1="72534" x2="53448" y2="72534"/>
                        <a14:foregroundMark x1="52478" y1="75242" x2="52478" y2="75242"/>
                        <a14:foregroundMark x1="61099" y1="66538" x2="61099" y2="66538"/>
                        <a14:foregroundMark x1="53772" y1="66538" x2="52909" y2="67311"/>
                        <a14:foregroundMark x1="53448" y1="66344" x2="50216" y2="70213"/>
                        <a14:foregroundMark x1="41918" y1="81238" x2="41918" y2="81238"/>
                        <a14:foregroundMark x1="40302" y1="81818" x2="38147" y2="83172"/>
                        <a14:foregroundMark x1="36315" y1="82592" x2="35129" y2="84139"/>
                        <a14:foregroundMark x1="33621" y1="82785" x2="33297" y2="83172"/>
                        <a14:foregroundMark x1="33297" y1="83172" x2="33297" y2="83172"/>
                        <a14:foregroundMark x1="38362" y1="86460" x2="38362" y2="86460"/>
                        <a14:foregroundMark x1="40625" y1="88781" x2="40625" y2="90135"/>
                        <a14:foregroundMark x1="41703" y1="88781" x2="42672" y2="89749"/>
                        <a14:foregroundMark x1="34375" y1="90522" x2="31250" y2="91683"/>
                        <a14:foregroundMark x1="28987" y1="90909" x2="27694" y2="90909"/>
                        <a14:foregroundMark x1="25108" y1="90329" x2="25108" y2="90329"/>
                        <a14:foregroundMark x1="46659" y1="80851" x2="46336" y2="81044"/>
                        <a14:foregroundMark x1="46228" y1="82979" x2="46336" y2="84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20" b="11816"/>
          <a:stretch/>
        </p:blipFill>
        <p:spPr bwMode="auto">
          <a:xfrm>
            <a:off x="-33057" y="3189586"/>
            <a:ext cx="12246428" cy="366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https://uahistory.co/pidruchniki/avramenko-ukraine-literature-7-class-2020/avramenko-ukraine-literature-7-class-2020.files/image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6" name="AutoShape 6" descr="Жнива - «VIOLITY» Antiqu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 flipH="1">
            <a:off x="4415918" y="2443616"/>
            <a:ext cx="3662617" cy="942250"/>
          </a:xfrm>
          <a:prstGeom prst="wedgeRoundRectCallout">
            <a:avLst>
              <a:gd name="adj1" fmla="val -11923"/>
              <a:gd name="adj2" fmla="val -14926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sz="1400" b="1" dirty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uk-UA" sz="1400" b="1" dirty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Епітети: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«зелена гора», «</a:t>
            </a:r>
            <a:r>
              <a:rPr lang="ru-RU" sz="1400" dirty="0">
                <a:solidFill>
                  <a:schemeClr val="tx1"/>
                </a:solidFill>
                <a:latin typeface="Arial Black" pitchFamily="34" charset="0"/>
              </a:rPr>
              <a:t>веде хорошенько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»</a:t>
            </a:r>
            <a:r>
              <a:rPr lang="ru-RU" sz="1400" dirty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«долиною широкою», «кониченько вороненький»</a:t>
            </a:r>
            <a:r>
              <a:rPr lang="ru-RU" sz="1400" dirty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</a:t>
            </a:r>
            <a:r>
              <a:rPr lang="ru-RU" sz="1400" dirty="0">
                <a:solidFill>
                  <a:schemeClr val="tx1"/>
                </a:solidFill>
                <a:latin typeface="Arial Black" pitchFamily="34" charset="0"/>
              </a:rPr>
              <a:t>необачний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»</a:t>
            </a:r>
            <a:r>
              <a:rPr lang="ru-RU" sz="1400" dirty="0">
                <a:solidFill>
                  <a:schemeClr val="tx1"/>
                </a:solidFill>
                <a:latin typeface="Arial Black" pitchFamily="34" charset="0"/>
              </a:rPr>
              <a:t>.</a:t>
            </a:r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 </a:t>
            </a:r>
          </a:p>
          <a:p>
            <a:pPr algn="ctr"/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7" name="Picture 8" descr="C:\Users\Дом\Downloads\4c4eb757c38afee8cd32d9d74dc527f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207" b="92070" l="0" r="97953">
                        <a14:foregroundMark x1="65194" y1="54932" x2="65194" y2="54932"/>
                        <a14:foregroundMark x1="62931" y1="56480" x2="62931" y2="56480"/>
                        <a14:foregroundMark x1="60560" y1="54932" x2="60560" y2="54932"/>
                        <a14:foregroundMark x1="58190" y1="54932" x2="57651" y2="57447"/>
                        <a14:foregroundMark x1="55388" y1="58607" x2="52263" y2="62476"/>
                        <a14:foregroundMark x1="50539" y1="61896" x2="49461" y2="63443"/>
                        <a14:foregroundMark x1="46228" y1="63830" x2="45690" y2="66731"/>
                        <a14:foregroundMark x1="38578" y1="71954" x2="38470" y2="74662"/>
                        <a14:foregroundMark x1="37284" y1="75822" x2="36207" y2="77950"/>
                        <a14:foregroundMark x1="28448" y1="82012" x2="27909" y2="82592"/>
                        <a14:foregroundMark x1="24353" y1="82785" x2="23168" y2="83172"/>
                        <a14:foregroundMark x1="18319" y1="81044" x2="19397" y2="78530"/>
                        <a14:foregroundMark x1="87069" y1="45841" x2="87069" y2="45841"/>
                        <a14:foregroundMark x1="82220" y1="47582" x2="81897" y2="47195"/>
                        <a14:foregroundMark x1="79634" y1="45648" x2="79095" y2="45455"/>
                        <a14:foregroundMark x1="77909" y1="44487" x2="77371" y2="44487"/>
                        <a14:foregroundMark x1="74569" y1="44294" x2="74569" y2="44294"/>
                        <a14:foregroundMark x1="95582" y1="45261" x2="95582" y2="45261"/>
                        <a14:foregroundMark x1="98168" y1="43714" x2="98168" y2="43714"/>
                        <a14:foregroundMark x1="13039" y1="33075" x2="13039" y2="33075"/>
                        <a14:foregroundMark x1="8082" y1="31335" x2="8082" y2="31335"/>
                        <a14:foregroundMark x1="38039" y1="83172" x2="37608" y2="83752"/>
                        <a14:foregroundMark x1="32543" y1="87427" x2="31573" y2="87427"/>
                        <a14:foregroundMark x1="21013" y1="85493" x2="18858" y2="86074"/>
                        <a14:foregroundMark x1="14440" y1="84526" x2="11207" y2="84913"/>
                        <a14:foregroundMark x1="8082" y1="83172" x2="7435" y2="83366"/>
                        <a14:foregroundMark x1="5819" y1="82592" x2="5711" y2="83559"/>
                        <a14:foregroundMark x1="3233" y1="81044" x2="3233" y2="81044"/>
                        <a14:foregroundMark x1="52586" y1="78337" x2="52909" y2="78143"/>
                        <a14:foregroundMark x1="50108" y1="72340" x2="50108" y2="72340"/>
                        <a14:foregroundMark x1="52694" y1="69439" x2="52694" y2="69439"/>
                        <a14:foregroundMark x1="54095" y1="66925" x2="53772" y2="67311"/>
                        <a14:foregroundMark x1="53448" y1="72534" x2="53448" y2="72534"/>
                        <a14:foregroundMark x1="52478" y1="75242" x2="52478" y2="75242"/>
                        <a14:foregroundMark x1="61099" y1="66538" x2="61099" y2="66538"/>
                        <a14:foregroundMark x1="53772" y1="66538" x2="52909" y2="67311"/>
                        <a14:foregroundMark x1="53448" y1="66344" x2="50216" y2="70213"/>
                        <a14:foregroundMark x1="41918" y1="81238" x2="41918" y2="81238"/>
                        <a14:foregroundMark x1="40302" y1="81818" x2="38147" y2="83172"/>
                        <a14:foregroundMark x1="36315" y1="82592" x2="35129" y2="84139"/>
                        <a14:foregroundMark x1="33621" y1="82785" x2="33297" y2="83172"/>
                        <a14:foregroundMark x1="33297" y1="83172" x2="33297" y2="83172"/>
                        <a14:foregroundMark x1="38362" y1="86460" x2="38362" y2="86460"/>
                        <a14:foregroundMark x1="40625" y1="88781" x2="40625" y2="90135"/>
                        <a14:foregroundMark x1="41703" y1="88781" x2="42672" y2="89749"/>
                        <a14:foregroundMark x1="34375" y1="90522" x2="31250" y2="91683"/>
                        <a14:foregroundMark x1="28987" y1="90909" x2="27694" y2="90909"/>
                        <a14:foregroundMark x1="25108" y1="90329" x2="25108" y2="90329"/>
                        <a14:foregroundMark x1="46659" y1="80851" x2="46336" y2="81044"/>
                        <a14:foregroundMark x1="46228" y1="82979" x2="46336" y2="84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92" t="21520" b="11816"/>
          <a:stretch/>
        </p:blipFill>
        <p:spPr bwMode="auto">
          <a:xfrm>
            <a:off x="-38981" y="2691539"/>
            <a:ext cx="9026588" cy="419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ая прямоугольная выноска 26"/>
          <p:cNvSpPr/>
          <p:nvPr/>
        </p:nvSpPr>
        <p:spPr>
          <a:xfrm flipH="1">
            <a:off x="155575" y="148708"/>
            <a:ext cx="2511188" cy="1630778"/>
          </a:xfrm>
          <a:prstGeom prst="wedgeRoundRectCallout">
            <a:avLst>
              <a:gd name="adj1" fmla="val -129898"/>
              <a:gd name="adj2" fmla="val 1136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endParaRPr lang="uk-UA" sz="1400" b="1" i="1" dirty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uk-UA" sz="1400" b="1" i="1" dirty="0">
                <a:solidFill>
                  <a:srgbClr val="0000CC"/>
                </a:solidFill>
                <a:latin typeface="Arial Black" pitchFamily="34" charset="0"/>
              </a:rPr>
              <a:t>         Повтори: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   «Гей, долиною,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Гей, широкою»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«…Женці жнуть»,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«Гей…»,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«Під ними…»,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«…Необачний!»</a:t>
            </a:r>
          </a:p>
          <a:p>
            <a:pPr algn="ctr"/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8" name="Скругленная прямоугольная выноска 27"/>
          <p:cNvSpPr/>
          <p:nvPr/>
        </p:nvSpPr>
        <p:spPr>
          <a:xfrm>
            <a:off x="8969857" y="173985"/>
            <a:ext cx="3060747" cy="1911233"/>
          </a:xfrm>
          <a:prstGeom prst="wedgeRoundRectCallout">
            <a:avLst>
              <a:gd name="adj1" fmla="val -108702"/>
              <a:gd name="adj2" fmla="val -95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endParaRPr lang="uk-UA" sz="1400" b="1" i="1" dirty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uk-UA" sz="1400" b="1" i="1" dirty="0">
                <a:solidFill>
                  <a:schemeClr val="tx1"/>
                </a:solidFill>
                <a:latin typeface="Arial Black" pitchFamily="34" charset="0"/>
              </a:rPr>
              <a:t>         </a:t>
            </a:r>
            <a:r>
              <a:rPr lang="uk-UA" sz="1400" b="1" i="1" dirty="0">
                <a:solidFill>
                  <a:srgbClr val="0000CC"/>
                </a:solidFill>
                <a:latin typeface="Arial Black" pitchFamily="34" charset="0"/>
              </a:rPr>
              <a:t>Риторичні оклики: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«Веде своє Військо,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Веде Запорозьке хорошенько!»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«…Необачний!»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«Не журися!»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 «Під ним кониченько,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Під ним вороненький,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«Сильне дужий!»</a:t>
            </a:r>
          </a:p>
          <a:p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 flipH="1">
            <a:off x="4277618" y="160338"/>
            <a:ext cx="3261849" cy="570277"/>
          </a:xfrm>
          <a:prstGeom prst="wedgeRoundRectCallout">
            <a:avLst>
              <a:gd name="adj1" fmla="val -13247"/>
              <a:gd name="adj2" fmla="val 106035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sz="1400" b="1" dirty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Риторичне звертання: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 «Гей, хто в лісі, озовися!»</a:t>
            </a:r>
          </a:p>
          <a:p>
            <a:pPr algn="ctr"/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0" name="Лента лицом вниз 29"/>
          <p:cNvSpPr/>
          <p:nvPr/>
        </p:nvSpPr>
        <p:spPr>
          <a:xfrm>
            <a:off x="4782141" y="964097"/>
            <a:ext cx="2357522" cy="500012"/>
          </a:xfrm>
          <a:prstGeom prst="ribb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uk-UA" sz="1300" dirty="0">
                <a:solidFill>
                  <a:srgbClr val="0000CC"/>
                </a:solidFill>
                <a:latin typeface="Arial Black" pitchFamily="34" charset="0"/>
                <a:cs typeface="Times New Roman"/>
              </a:rPr>
              <a:t>Художні </a:t>
            </a:r>
          </a:p>
          <a:p>
            <a:pPr algn="ctr">
              <a:lnSpc>
                <a:spcPct val="115000"/>
              </a:lnSpc>
            </a:pPr>
            <a:r>
              <a:rPr lang="uk-UA" sz="1300" dirty="0">
                <a:solidFill>
                  <a:srgbClr val="0000CC"/>
                </a:solidFill>
                <a:latin typeface="Arial Black" pitchFamily="34" charset="0"/>
                <a:cs typeface="Times New Roman"/>
              </a:rPr>
              <a:t>засоби</a:t>
            </a:r>
            <a:r>
              <a:rPr lang="uk-UA" sz="1300" dirty="0">
                <a:solidFill>
                  <a:srgbClr val="0000CC"/>
                </a:solidFill>
                <a:latin typeface="Arial Black" pitchFamily="34" charset="0"/>
              </a:rPr>
              <a:t>:</a:t>
            </a:r>
            <a:endParaRPr lang="uk-UA" sz="1300" dirty="0">
              <a:solidFill>
                <a:srgbClr val="0000CC"/>
              </a:solidFill>
              <a:latin typeface="Arial Black" pitchFamily="34" charset="0"/>
              <a:ea typeface="Calibri"/>
              <a:cs typeface="Times New Roman"/>
            </a:endParaRPr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 flipH="1">
            <a:off x="615001" y="3179929"/>
            <a:ext cx="3662617" cy="753556"/>
          </a:xfrm>
          <a:prstGeom prst="wedgeRoundRectCallout">
            <a:avLst>
              <a:gd name="adj1" fmla="val -71915"/>
              <a:gd name="adj2" fmla="val -20903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sz="1400" b="1" dirty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uk-UA" sz="1400" b="1" dirty="0">
              <a:solidFill>
                <a:srgbClr val="0000CC"/>
              </a:solidFill>
              <a:latin typeface="Arial Black" pitchFamily="34" charset="0"/>
            </a:endParaRPr>
          </a:p>
          <a:p>
            <a:endParaRPr lang="uk-UA" sz="1400" b="1" dirty="0">
              <a:solidFill>
                <a:srgbClr val="0000CC"/>
              </a:solidFill>
              <a:latin typeface="Arial Black" pitchFamily="34" charset="0"/>
            </a:endParaRPr>
          </a:p>
          <a:p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Звертання: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«Гей, вернися, Сагайдачний»,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«Гей, хто в лісі, озовися».</a:t>
            </a:r>
          </a:p>
          <a:p>
            <a:pPr algn="ctr"/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 </a:t>
            </a:r>
          </a:p>
          <a:p>
            <a:pPr algn="ctr"/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02177" y="1470034"/>
            <a:ext cx="26420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«Ой на горі </a:t>
            </a:r>
          </a:p>
          <a:p>
            <a:pPr algn="ctr"/>
            <a:r>
              <a:rPr lang="uk-UA" sz="2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т</a:t>
            </a:r>
            <a:r>
              <a:rPr lang="uk-UA" sz="2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 женці жнуть»</a:t>
            </a: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 flipH="1">
            <a:off x="8213776" y="2392580"/>
            <a:ext cx="3304934" cy="1428793"/>
          </a:xfrm>
          <a:prstGeom prst="wedgeRoundRectCallout">
            <a:avLst>
              <a:gd name="adj1" fmla="val 83569"/>
              <a:gd name="adj2" fmla="val -11274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Антонімічні пари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: 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«Мені з жінкою не возиться; 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А тютюн да люлька 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Козаку в дорозі </a:t>
            </a:r>
          </a:p>
          <a:p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Знадобиться!»</a:t>
            </a:r>
          </a:p>
        </p:txBody>
      </p:sp>
      <p:pic>
        <p:nvPicPr>
          <p:cNvPr id="25" name="Picture 4" descr="Ой на горі та женці жнуть (Ukrainian Cossack song) - YouTub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61" b="100000" l="13359" r="96016">
                        <a14:foregroundMark x1="41563" y1="45139" x2="41563" y2="45139"/>
                        <a14:foregroundMark x1="41094" y1="43194" x2="41563" y2="42917"/>
                        <a14:foregroundMark x1="41250" y1="41250" x2="41250" y2="41250"/>
                        <a14:foregroundMark x1="57734" y1="38056" x2="57891" y2="37222"/>
                        <a14:foregroundMark x1="58672" y1="33889" x2="58672" y2="33889"/>
                        <a14:foregroundMark x1="58828" y1="31111" x2="58828" y2="31111"/>
                        <a14:foregroundMark x1="58984" y1="28472" x2="58984" y2="28472"/>
                        <a14:foregroundMark x1="58828" y1="25972" x2="58828" y2="25972"/>
                        <a14:foregroundMark x1="59297" y1="24306" x2="59297" y2="24306"/>
                        <a14:foregroundMark x1="59453" y1="22083" x2="59453" y2="22083"/>
                        <a14:foregroundMark x1="59766" y1="21806" x2="59766" y2="21806"/>
                        <a14:foregroundMark x1="61328" y1="39861" x2="61328" y2="39861"/>
                        <a14:foregroundMark x1="62656" y1="37222" x2="62656" y2="37222"/>
                        <a14:backgroundMark x1="17266" y1="60139" x2="17266" y2="60139"/>
                        <a14:backgroundMark x1="21406" y1="63750" x2="21406" y2="63750"/>
                        <a14:backgroundMark x1="19531" y1="67917" x2="19531" y2="67917"/>
                        <a14:backgroundMark x1="16953" y1="76667" x2="16953" y2="76667"/>
                        <a14:backgroundMark x1="15859" y1="76389" x2="15859" y2="7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54" t="-24" r="4527" b="24"/>
          <a:stretch/>
        </p:blipFill>
        <p:spPr bwMode="auto">
          <a:xfrm>
            <a:off x="4513026" y="2177920"/>
            <a:ext cx="7700345" cy="474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Скругленная прямоугольная выноска 25"/>
          <p:cNvSpPr/>
          <p:nvPr/>
        </p:nvSpPr>
        <p:spPr>
          <a:xfrm flipH="1">
            <a:off x="155575" y="1871047"/>
            <a:ext cx="3570264" cy="1182454"/>
          </a:xfrm>
          <a:prstGeom prst="wedgeRoundRectCallout">
            <a:avLst>
              <a:gd name="adj1" fmla="val -74297"/>
              <a:gd name="adj2" fmla="val -8719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endParaRPr lang="uk-UA" sz="1400" b="1" dirty="0">
              <a:solidFill>
                <a:srgbClr val="0000CC"/>
              </a:solidFill>
              <a:latin typeface="Arial Black" pitchFamily="34" charset="0"/>
            </a:endParaRPr>
          </a:p>
          <a:p>
            <a:r>
              <a:rPr lang="uk-UA" sz="1400" b="1" dirty="0">
                <a:solidFill>
                  <a:srgbClr val="0000CC"/>
                </a:solidFill>
                <a:latin typeface="Arial Black" pitchFamily="34" charset="0"/>
              </a:rPr>
              <a:t>Антитеза (протиставлення)</a:t>
            </a:r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: 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«Ой </a:t>
            </a:r>
            <a:r>
              <a:rPr lang="uk-UA" sz="1400" u="sng" dirty="0">
                <a:solidFill>
                  <a:schemeClr val="tx1"/>
                </a:solidFill>
                <a:latin typeface="Arial Black" pitchFamily="34" charset="0"/>
              </a:rPr>
              <a:t>на горі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 та женці жнуть, А </a:t>
            </a:r>
            <a:r>
              <a:rPr lang="uk-UA" sz="1400" u="sng" dirty="0">
                <a:solidFill>
                  <a:schemeClr val="tx1"/>
                </a:solidFill>
                <a:latin typeface="Arial Black" pitchFamily="34" charset="0"/>
              </a:rPr>
              <a:t>попід горою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,…», «… </a:t>
            </a:r>
            <a:r>
              <a:rPr lang="uk-UA" sz="1400" u="sng" dirty="0">
                <a:solidFill>
                  <a:schemeClr val="tx1"/>
                </a:solidFill>
                <a:latin typeface="Arial Black" pitchFamily="34" charset="0"/>
              </a:rPr>
              <a:t>Візьми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 свою жінку, </a:t>
            </a:r>
          </a:p>
          <a:p>
            <a:r>
              <a:rPr lang="uk-UA" sz="1400" u="sng" dirty="0">
                <a:solidFill>
                  <a:schemeClr val="tx1"/>
                </a:solidFill>
                <a:latin typeface="Arial Black" pitchFamily="34" charset="0"/>
              </a:rPr>
              <a:t>Оддай</a:t>
            </a:r>
            <a:r>
              <a:rPr lang="uk-UA" sz="1400" dirty="0">
                <a:solidFill>
                  <a:schemeClr val="tx1"/>
                </a:solidFill>
                <a:latin typeface="Arial Black" pitchFamily="34" charset="0"/>
              </a:rPr>
              <a:t> мою люльку,…»</a:t>
            </a:r>
          </a:p>
          <a:p>
            <a:endParaRPr lang="uk-UA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204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Free Vector | Gradient wallpaper in green t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95420" y="-761558"/>
            <a:ext cx="7588469" cy="5966531"/>
          </a:xfrm>
          <a:prstGeom prst="rect">
            <a:avLst/>
          </a:prstGeom>
          <a:noFill/>
        </p:spPr>
      </p:pic>
      <p:pic>
        <p:nvPicPr>
          <p:cNvPr id="39" name="Picture 2" descr="C:\Users\User\Desktop\6-2-leaves-png-fi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1" b="89881" l="10000" r="7133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7935957" y="1689580"/>
            <a:ext cx="6625926" cy="2586745"/>
          </a:xfrm>
          <a:prstGeom prst="rect">
            <a:avLst/>
          </a:prstGeom>
          <a:noFill/>
        </p:spPr>
      </p:pic>
      <p:pic>
        <p:nvPicPr>
          <p:cNvPr id="37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7" cstate="print"/>
          <a:srcRect l="1334" t="17445" r="-1334" b="6490"/>
          <a:stretch/>
        </p:blipFill>
        <p:spPr bwMode="auto">
          <a:xfrm>
            <a:off x="3211503" y="0"/>
            <a:ext cx="7163092" cy="4889521"/>
          </a:xfrm>
          <a:prstGeom prst="rect">
            <a:avLst/>
          </a:prstGeom>
          <a:noFill/>
        </p:spPr>
      </p:pic>
      <p:sp>
        <p:nvSpPr>
          <p:cNvPr id="6" name="Блок-схема: несколько документов 5"/>
          <p:cNvSpPr/>
          <p:nvPr/>
        </p:nvSpPr>
        <p:spPr>
          <a:xfrm flipH="1">
            <a:off x="4599296" y="3889043"/>
            <a:ext cx="2659371" cy="862865"/>
          </a:xfrm>
          <a:prstGeom prst="flowChartMultidocument">
            <a:avLst/>
          </a:prstGeom>
          <a:solidFill>
            <a:schemeClr val="accent1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23459" y="4197812"/>
            <a:ext cx="2945081" cy="4103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uk-UA" b="1" dirty="0">
                <a:solidFill>
                  <a:srgbClr val="006600"/>
                </a:solidFill>
                <a:latin typeface="Arial Black" pitchFamily="34" charset="0"/>
              </a:rPr>
              <a:t>Паспорт твору</a:t>
            </a:r>
          </a:p>
        </p:txBody>
      </p:sp>
      <p:sp>
        <p:nvSpPr>
          <p:cNvPr id="44" name="Скругленная прямоугольная выноска 43"/>
          <p:cNvSpPr/>
          <p:nvPr/>
        </p:nvSpPr>
        <p:spPr>
          <a:xfrm flipH="1" flipV="1">
            <a:off x="8982480" y="4856005"/>
            <a:ext cx="2902129" cy="697937"/>
          </a:xfrm>
          <a:prstGeom prst="wedgeRoundRectCallout">
            <a:avLst>
              <a:gd name="adj1" fmla="val 139326"/>
              <a:gd name="adj2" fmla="val 47761"/>
              <a:gd name="adj3" fmla="val 16667"/>
            </a:avLst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45" name="Скругленная прямоугольная выноска 44"/>
          <p:cNvSpPr/>
          <p:nvPr/>
        </p:nvSpPr>
        <p:spPr>
          <a:xfrm flipH="1" flipV="1">
            <a:off x="6308117" y="5670596"/>
            <a:ext cx="3274927" cy="944273"/>
          </a:xfrm>
          <a:prstGeom prst="wedgeRoundRectCallout">
            <a:avLst>
              <a:gd name="adj1" fmla="val 64780"/>
              <a:gd name="adj2" fmla="val 140013"/>
              <a:gd name="adj3" fmla="val 16667"/>
            </a:avLst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46" name="Скругленная прямоугольная выноска 45"/>
          <p:cNvSpPr/>
          <p:nvPr/>
        </p:nvSpPr>
        <p:spPr>
          <a:xfrm flipV="1">
            <a:off x="1749443" y="5746619"/>
            <a:ext cx="3650520" cy="944273"/>
          </a:xfrm>
          <a:prstGeom prst="wedgeRoundRectCallout">
            <a:avLst>
              <a:gd name="adj1" fmla="val 57569"/>
              <a:gd name="adj2" fmla="val 145518"/>
              <a:gd name="adj3" fmla="val 16667"/>
            </a:avLst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1822506" y="5884382"/>
            <a:ext cx="3577457" cy="96949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 fontAlgn="base"/>
            <a:r>
              <a:rPr lang="uk-UA" sz="1300" dirty="0">
                <a:solidFill>
                  <a:srgbClr val="0000CC"/>
                </a:solidFill>
                <a:latin typeface="Arial Black" pitchFamily="34" charset="0"/>
              </a:rPr>
              <a:t>Ідея: </a:t>
            </a:r>
            <a:r>
              <a:rPr lang="uk-UA" sz="1400" dirty="0">
                <a:latin typeface="Arial Black" pitchFamily="34" charset="0"/>
                <a:cs typeface="Times New Roman" panose="02020603050405020304" pitchFamily="18" charset="0"/>
              </a:rPr>
              <a:t>уславлення вірності козака своєму військовому обов’язку, патріотизму, засудження війни. </a:t>
            </a:r>
          </a:p>
          <a:p>
            <a:pPr algn="ctr" fontAlgn="base"/>
            <a:endParaRPr lang="uk-UA" sz="13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392300" y="5735959"/>
            <a:ext cx="3329002" cy="96949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300" dirty="0">
                <a:solidFill>
                  <a:srgbClr val="0000CC"/>
                </a:solidFill>
                <a:latin typeface="Arial Black" pitchFamily="34" charset="0"/>
              </a:rPr>
              <a:t>Тема: </a:t>
            </a:r>
            <a:r>
              <a:rPr lang="uk-UA" sz="1400" dirty="0">
                <a:latin typeface="Arial Black" pitchFamily="34" charset="0"/>
                <a:cs typeface="Times New Roman" panose="02020603050405020304" pitchFamily="18" charset="0"/>
              </a:rPr>
              <a:t>розповідь про сумну долю козака, який поїхав на війну та загинув на чужині. </a:t>
            </a:r>
          </a:p>
          <a:p>
            <a:pPr algn="ctr"/>
            <a:endParaRPr lang="uk-UA" sz="13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 flipH="1">
            <a:off x="9144734" y="4856005"/>
            <a:ext cx="2629957" cy="96949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uk-UA" sz="1300" dirty="0">
                <a:solidFill>
                  <a:srgbClr val="0000CC"/>
                </a:solidFill>
                <a:latin typeface="Arial Black" pitchFamily="34" charset="0"/>
              </a:rPr>
              <a:t>Жанр: </a:t>
            </a:r>
            <a:r>
              <a:rPr lang="uk-UA" sz="1400" dirty="0">
                <a:latin typeface="Arial Black" pitchFamily="34" charset="0"/>
                <a:cs typeface="Times New Roman" panose="02020603050405020304" pitchFamily="18" charset="0"/>
              </a:rPr>
              <a:t>соціально-побутова козацька пісня. </a:t>
            </a:r>
          </a:p>
          <a:p>
            <a:pPr algn="ctr"/>
            <a:endParaRPr lang="uk-UA" sz="1300" dirty="0">
              <a:latin typeface="Arial Black" pitchFamily="34" charset="0"/>
            </a:endParaRPr>
          </a:p>
        </p:txBody>
      </p:sp>
      <p:pic>
        <p:nvPicPr>
          <p:cNvPr id="52" name="Picture 2" descr="Похожее изображени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8383431" y="-33477"/>
            <a:ext cx="2645324" cy="1538851"/>
          </a:xfrm>
          <a:prstGeom prst="rect">
            <a:avLst/>
          </a:prstGeom>
          <a:noFill/>
        </p:spPr>
      </p:pic>
      <p:pic>
        <p:nvPicPr>
          <p:cNvPr id="38" name="Picture 2" descr="C:\Users\User\Desktop\6-2-leaves-png-fil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98810" y="-33477"/>
            <a:ext cx="2094555" cy="1603168"/>
          </a:xfrm>
          <a:prstGeom prst="rect">
            <a:avLst/>
          </a:prstGeom>
          <a:noFill/>
        </p:spPr>
      </p:pic>
      <p:pic>
        <p:nvPicPr>
          <p:cNvPr id="40" name="Picture 2" descr="http://www.coollady.ru/pic/0004/010/07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88542" y="3429000"/>
            <a:ext cx="5458215" cy="1152565"/>
          </a:xfrm>
          <a:prstGeom prst="rect">
            <a:avLst/>
          </a:prstGeom>
          <a:noFill/>
        </p:spPr>
      </p:pic>
      <p:pic>
        <p:nvPicPr>
          <p:cNvPr id="32" name="Picture 2" descr="C:\Users\User\Desktop\6-2-leaves-png-fil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-90767" y="-33477"/>
            <a:ext cx="2541335" cy="1674620"/>
          </a:xfrm>
          <a:prstGeom prst="rect">
            <a:avLst/>
          </a:prstGeom>
          <a:noFill/>
        </p:spPr>
      </p:pic>
      <p:pic>
        <p:nvPicPr>
          <p:cNvPr id="33" name="Picture 2" descr="C:\Users\User\Desktop\6-2-leaves-png-fi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1" b="89881" l="10000" r="7133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-2228694" y="2055152"/>
            <a:ext cx="6625926" cy="3119405"/>
          </a:xfrm>
          <a:prstGeom prst="rect">
            <a:avLst/>
          </a:prstGeom>
          <a:noFill/>
        </p:spPr>
      </p:pic>
      <p:sp>
        <p:nvSpPr>
          <p:cNvPr id="41" name="Скругленная прямоугольная выноска 40"/>
          <p:cNvSpPr/>
          <p:nvPr/>
        </p:nvSpPr>
        <p:spPr>
          <a:xfrm flipH="1" flipV="1">
            <a:off x="274453" y="4472759"/>
            <a:ext cx="3642450" cy="1116723"/>
          </a:xfrm>
          <a:prstGeom prst="wedgeRoundRectCallout">
            <a:avLst>
              <a:gd name="adj1" fmla="val -96533"/>
              <a:gd name="adj2" fmla="val 26670"/>
              <a:gd name="adj3" fmla="val 16667"/>
            </a:avLst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485991" y="4472759"/>
            <a:ext cx="3219374" cy="120032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 fontAlgn="base"/>
            <a:r>
              <a:rPr lang="uk-UA" sz="1300" dirty="0">
                <a:solidFill>
                  <a:srgbClr val="0000CC"/>
                </a:solidFill>
                <a:latin typeface="Arial Black" pitchFamily="34" charset="0"/>
              </a:rPr>
              <a:t>Основна думка: </a:t>
            </a:r>
            <a:r>
              <a:rPr lang="uk-UA" sz="1400" dirty="0">
                <a:latin typeface="Arial Black" pitchFamily="34" charset="0"/>
                <a:cs typeface="Times New Roman" panose="02020603050405020304" pitchFamily="18" charset="0"/>
              </a:rPr>
              <a:t>народ завжди пам’ятатиме тих, хто загинув заради щастя, добробуту, миру на рідній землі. </a:t>
            </a:r>
          </a:p>
          <a:p>
            <a:pPr algn="ctr" fontAlgn="base"/>
            <a:endParaRPr lang="uk-UA" sz="14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53" name="Picture 8" descr="https://img-fotki.yandex.ru/get/9164/23869276.11d/0_a6b6e_82402bd9_S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88543" y="1199828"/>
            <a:ext cx="425361" cy="33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https://img-fotki.yandex.ru/get/9164/23869276.11d/0_a6b6e_82402bd9_S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70750" y="1336020"/>
            <a:ext cx="425361" cy="33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Скругленная прямоугольная выноска 57"/>
          <p:cNvSpPr/>
          <p:nvPr/>
        </p:nvSpPr>
        <p:spPr>
          <a:xfrm flipH="1" flipV="1">
            <a:off x="8982478" y="4309298"/>
            <a:ext cx="2902129" cy="442609"/>
          </a:xfrm>
          <a:prstGeom prst="wedgeRoundRectCallout">
            <a:avLst>
              <a:gd name="adj1" fmla="val 127095"/>
              <a:gd name="adj2" fmla="val -58725"/>
              <a:gd name="adj3" fmla="val 16667"/>
            </a:avLst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59" name="Прямоугольник 58"/>
          <p:cNvSpPr/>
          <p:nvPr/>
        </p:nvSpPr>
        <p:spPr>
          <a:xfrm flipH="1">
            <a:off x="8982479" y="4402996"/>
            <a:ext cx="2929425" cy="33855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uk-UA" sz="1400" dirty="0">
                <a:solidFill>
                  <a:srgbClr val="0000CC"/>
                </a:solidFill>
                <a:latin typeface="Arial Black" pitchFamily="34" charset="0"/>
              </a:rPr>
              <a:t>Літературний рід:</a:t>
            </a:r>
            <a:r>
              <a:rPr lang="uk-UA" sz="1400" dirty="0">
                <a:latin typeface="Arial Black" pitchFamily="34" charset="0"/>
              </a:rPr>
              <a:t> лірика.</a:t>
            </a:r>
          </a:p>
        </p:txBody>
      </p:sp>
      <p:pic>
        <p:nvPicPr>
          <p:cNvPr id="27" name="Picture 2" descr="Як козаки харчувалися: кулінарні традиції Придніпров'я. Частина І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3" b="94747" l="1000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28981" y="1262022"/>
            <a:ext cx="4770370" cy="3346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3" r="30125"/>
          <a:stretch>
            <a:fillRect/>
          </a:stretch>
        </p:blipFill>
        <p:spPr bwMode="auto">
          <a:xfrm flipH="1">
            <a:off x="10069865" y="1674727"/>
            <a:ext cx="1707992" cy="369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3479750" y="101836"/>
            <a:ext cx="479915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«Стоїть явір над водою»</a:t>
            </a:r>
          </a:p>
        </p:txBody>
      </p:sp>
    </p:spTree>
    <p:extLst>
      <p:ext uri="{BB962C8B-B14F-4D97-AF65-F5344CB8AC3E}">
        <p14:creationId xmlns:p14="http://schemas.microsoft.com/office/powerpoint/2010/main" val="67227962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Free Vector | Gradient wallpaper in green t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4" cstate="print"/>
          <a:srcRect l="21961" t="12" r="326" b="817"/>
          <a:stretch/>
        </p:blipFill>
        <p:spPr bwMode="auto">
          <a:xfrm flipH="1">
            <a:off x="6632632" y="743039"/>
            <a:ext cx="5559368" cy="3790533"/>
          </a:xfrm>
          <a:prstGeom prst="rect">
            <a:avLst/>
          </a:prstGeom>
          <a:noFill/>
        </p:spPr>
      </p:pic>
      <p:sp>
        <p:nvSpPr>
          <p:cNvPr id="34" name="Скругленная прямоугольная выноска 33"/>
          <p:cNvSpPr/>
          <p:nvPr/>
        </p:nvSpPr>
        <p:spPr>
          <a:xfrm>
            <a:off x="305588" y="2568793"/>
            <a:ext cx="3925218" cy="1519661"/>
          </a:xfrm>
          <a:prstGeom prst="wedgeRoundRectCallout">
            <a:avLst>
              <a:gd name="adj1" fmla="val 77080"/>
              <a:gd name="adj2" fmla="val -736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269543" y="195587"/>
            <a:ext cx="3733401" cy="1140555"/>
          </a:xfrm>
          <a:prstGeom prst="wedgeRoundRectCallout">
            <a:avLst>
              <a:gd name="adj1" fmla="val 76230"/>
              <a:gd name="adj2" fmla="val 7851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9544" y="206744"/>
            <a:ext cx="3733401" cy="135421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anose="02020603050405020304" pitchFamily="18" charset="0"/>
              </a:rPr>
              <a:t>Епітети:</a:t>
            </a:r>
            <a:r>
              <a:rPr lang="uk-UA" sz="1600" dirty="0">
                <a:solidFill>
                  <a:srgbClr val="0000CC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Arial Black" pitchFamily="34" charset="0"/>
                <a:cs typeface="Times New Roman" panose="02020603050405020304" pitchFamily="18" charset="0"/>
              </a:rPr>
              <a:t>явір зелененький; козак молоденький; кінь вороненький; висока могила; червона калина.</a:t>
            </a:r>
            <a:endParaRPr lang="ru-RU" sz="1600" dirty="0">
              <a:latin typeface="Arial Black" pitchFamily="34" charset="0"/>
              <a:cs typeface="Times New Roman" panose="02020603050405020304" pitchFamily="18" charset="0"/>
            </a:endParaRPr>
          </a:p>
          <a:p>
            <a:pPr algn="ctr"/>
            <a:endParaRPr lang="uk-UA" sz="1600" dirty="0">
              <a:latin typeface="Arial Black" pitchFamily="34" charset="0"/>
            </a:endParaRPr>
          </a:p>
        </p:txBody>
      </p:sp>
      <p:sp>
        <p:nvSpPr>
          <p:cNvPr id="28" name="Скругленная прямоугольная выноска 27"/>
          <p:cNvSpPr/>
          <p:nvPr/>
        </p:nvSpPr>
        <p:spPr>
          <a:xfrm>
            <a:off x="288101" y="1566146"/>
            <a:ext cx="3733401" cy="895697"/>
          </a:xfrm>
          <a:prstGeom prst="wedgeRoundRectCallout">
            <a:avLst>
              <a:gd name="adj1" fmla="val 75460"/>
              <a:gd name="adj2" fmla="val -1337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uk-UA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88101" y="1545425"/>
            <a:ext cx="3733401" cy="8617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/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anose="02020603050405020304" pitchFamily="18" charset="0"/>
              </a:rPr>
              <a:t>Метафори:</a:t>
            </a:r>
            <a:r>
              <a:rPr lang="uk-UA" sz="1600" dirty="0">
                <a:solidFill>
                  <a:srgbClr val="0000CC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Arial Black" pitchFamily="34" charset="0"/>
                <a:cs typeface="Times New Roman" panose="02020603050405020304" pitchFamily="18" charset="0"/>
              </a:rPr>
              <a:t>стоїть явір; явір… в воду похилився; вода корінь миє; серденько ниє.</a:t>
            </a:r>
            <a:endParaRPr lang="ru-RU" sz="16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82912" y="2638306"/>
            <a:ext cx="4047894" cy="160043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uk-UA" sz="1600" b="1" dirty="0">
                <a:solidFill>
                  <a:srgbClr val="0000CC"/>
                </a:solidFill>
                <a:latin typeface="Arial Black" pitchFamily="34" charset="0"/>
                <a:cs typeface="Times New Roman" panose="02020603050405020304" pitchFamily="18" charset="0"/>
              </a:rPr>
              <a:t>Зменшувально-пестливі форми:</a:t>
            </a:r>
            <a:r>
              <a:rPr lang="uk-UA" sz="1600" dirty="0">
                <a:solidFill>
                  <a:srgbClr val="0000CC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Arial Black" pitchFamily="34" charset="0"/>
                <a:cs typeface="Times New Roman" panose="02020603050405020304" pitchFamily="18" charset="0"/>
              </a:rPr>
              <a:t>явороньку, зелененький, козаченьку, молоденький, серденько, вороненький, колисоньку, родоньку.</a:t>
            </a:r>
            <a:endParaRPr lang="ru-RU" sz="1600" dirty="0">
              <a:latin typeface="Arial Black" pitchFamily="34" charset="0"/>
              <a:cs typeface="Times New Roman" panose="02020603050405020304" pitchFamily="18" charset="0"/>
            </a:endParaRPr>
          </a:p>
          <a:p>
            <a:pPr algn="ctr"/>
            <a:endParaRPr lang="uk-UA" sz="1600" dirty="0">
              <a:latin typeface="Arial Black" pitchFamily="34" charset="0"/>
            </a:endParaRPr>
          </a:p>
        </p:txBody>
      </p:sp>
      <p:sp>
        <p:nvSpPr>
          <p:cNvPr id="36" name="Лента лицом вниз 35"/>
          <p:cNvSpPr/>
          <p:nvPr/>
        </p:nvSpPr>
        <p:spPr>
          <a:xfrm>
            <a:off x="4725872" y="1331431"/>
            <a:ext cx="2656883" cy="774081"/>
          </a:xfrm>
          <a:prstGeom prst="ribbon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58000">
                <a:schemeClr val="tx1">
                  <a:lumMod val="60000"/>
                  <a:lumOff val="4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uk-UA" sz="1600" dirty="0">
                <a:solidFill>
                  <a:srgbClr val="FFFF00"/>
                </a:solidFill>
                <a:latin typeface="Arial Black" pitchFamily="34" charset="0"/>
                <a:cs typeface="Times New Roman"/>
              </a:rPr>
              <a:t>Художні </a:t>
            </a:r>
          </a:p>
          <a:p>
            <a:pPr algn="ctr">
              <a:lnSpc>
                <a:spcPct val="115000"/>
              </a:lnSpc>
            </a:pPr>
            <a:r>
              <a:rPr lang="uk-UA" sz="1600" dirty="0">
                <a:solidFill>
                  <a:srgbClr val="FFFF00"/>
                </a:solidFill>
                <a:latin typeface="Arial Black" pitchFamily="34" charset="0"/>
                <a:cs typeface="Times New Roman"/>
              </a:rPr>
              <a:t>засоби</a:t>
            </a:r>
            <a:r>
              <a:rPr lang="uk-UA" sz="1600" dirty="0">
                <a:solidFill>
                  <a:srgbClr val="FFFF00"/>
                </a:solidFill>
                <a:latin typeface="Arial Black" pitchFamily="34" charset="0"/>
              </a:rPr>
              <a:t>:</a:t>
            </a:r>
            <a:endParaRPr lang="uk-UA" sz="1600" dirty="0">
              <a:solidFill>
                <a:srgbClr val="FFFF00"/>
              </a:solidFill>
              <a:latin typeface="Arial Black" pitchFamily="34" charset="0"/>
              <a:ea typeface="Calibri"/>
              <a:cs typeface="Times New Roman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7520821" y="152411"/>
            <a:ext cx="4379543" cy="1408546"/>
          </a:xfrm>
          <a:prstGeom prst="wedgeRoundRectCallout">
            <a:avLst>
              <a:gd name="adj1" fmla="val -55351"/>
              <a:gd name="adj2" fmla="val 579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uk-UA" sz="1600" b="1" dirty="0">
                <a:solidFill>
                  <a:srgbClr val="0000CC"/>
                </a:solidFill>
                <a:latin typeface="Arial Black" pitchFamily="34" charset="0"/>
              </a:rPr>
              <a:t>Паралелізм</a:t>
            </a:r>
            <a:r>
              <a:rPr lang="uk-UA" sz="1600" dirty="0">
                <a:solidFill>
                  <a:srgbClr val="0000CC"/>
                </a:solidFill>
                <a:latin typeface="Arial Black" pitchFamily="34" charset="0"/>
              </a:rPr>
              <a:t> – паралельне  зображення  образів  людей  із   явищами  природи:   </a:t>
            </a:r>
            <a:r>
              <a:rPr lang="uk-UA" sz="1600" dirty="0">
                <a:solidFill>
                  <a:schemeClr val="tx1"/>
                </a:solidFill>
                <a:latin typeface="Arial Black" pitchFamily="34" charset="0"/>
              </a:rPr>
              <a:t>козак – явір,  калиноньку  їсти – приносити  од  родоньку  вісті. 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 flipH="1">
            <a:off x="348063" y="4465286"/>
            <a:ext cx="4572000" cy="1174172"/>
          </a:xfrm>
          <a:prstGeom prst="wedgeRoundRectCallout">
            <a:avLst>
              <a:gd name="adj1" fmla="val -69112"/>
              <a:gd name="adj2" fmla="val -23576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uk-UA" sz="1600" b="1" dirty="0">
                <a:solidFill>
                  <a:srgbClr val="0000CC"/>
                </a:solidFill>
                <a:latin typeface="Arial Black" pitchFamily="34" charset="0"/>
              </a:rPr>
              <a:t>Риторичні оклики:</a:t>
            </a:r>
            <a:r>
              <a:rPr lang="uk-UA" sz="1600" dirty="0">
                <a:solidFill>
                  <a:srgbClr val="0000CC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  <a:latin typeface="Arial Black" pitchFamily="34" charset="0"/>
              </a:rPr>
              <a:t>«Не хилися, явороньку, 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  <a:latin typeface="Arial Black" pitchFamily="34" charset="0"/>
              </a:rPr>
              <a:t>Ще ти зелененький!»; 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  <a:latin typeface="Arial Black" pitchFamily="34" charset="0"/>
              </a:rPr>
              <a:t>«Не журися, козаченьку, 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  <a:latin typeface="Arial Black" pitchFamily="34" charset="0"/>
              </a:rPr>
              <a:t>Ще ти молоденький!» </a:t>
            </a:r>
          </a:p>
        </p:txBody>
      </p:sp>
      <p:pic>
        <p:nvPicPr>
          <p:cNvPr id="1026" name="Picture 2" descr="Тарас Шевченко. &amp;quot;Тече вода з-під явора&amp;quot; - Breakfas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" b="98943" l="3582" r="66471">
                        <a14:foregroundMark x1="7457" y1="27341" x2="7457" y2="27341"/>
                        <a14:foregroundMark x1="5344" y1="18127" x2="5461" y2="20242"/>
                        <a14:foregroundMark x1="4698" y1="39275" x2="4698" y2="39275"/>
                        <a14:foregroundMark x1="5755" y1="55287" x2="5050" y2="58912"/>
                        <a14:foregroundMark x1="4932" y1="63595" x2="4698" y2="67523"/>
                        <a14:foregroundMark x1="4815" y1="75831" x2="6107" y2="82326"/>
                        <a14:foregroundMark x1="39636" y1="92145" x2="39636" y2="92145"/>
                        <a14:foregroundMark x1="61715" y1="96224" x2="61715" y2="96224"/>
                        <a14:foregroundMark x1="65825" y1="94864" x2="65825" y2="94864"/>
                        <a14:foregroundMark x1="63946" y1="94260" x2="64357" y2="94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145"/>
          <a:stretch/>
        </p:blipFill>
        <p:spPr bwMode="auto">
          <a:xfrm flipH="1">
            <a:off x="5163842" y="2072574"/>
            <a:ext cx="7452024" cy="478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pinimg.com/564x/6c/0f/40/6c0f4079ef13d530516374df790a3046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6064" y1="59259" x2="26064" y2="59259"/>
                        <a14:foregroundMark x1="23759" y1="57516" x2="23759" y2="57516"/>
                        <a14:foregroundMark x1="21631" y1="55338" x2="21631" y2="55338"/>
                        <a14:foregroundMark x1="21277" y1="54248" x2="21277" y2="54248"/>
                        <a14:foregroundMark x1="27837" y1="58606" x2="27837" y2="58606"/>
                        <a14:foregroundMark x1="65780" y1="76253" x2="65780" y2="76253"/>
                        <a14:foregroundMark x1="63652" y1="73420" x2="63652" y2="73420"/>
                        <a14:foregroundMark x1="88121" y1="52505" x2="88121" y2="52505"/>
                        <a14:foregroundMark x1="44149" y1="17865" x2="44149" y2="17865"/>
                        <a14:foregroundMark x1="26418" y1="59041" x2="27305" y2="586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275" y="5052372"/>
            <a:ext cx="2040131" cy="207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479749" y="237519"/>
            <a:ext cx="47991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«Стоїть явір </a:t>
            </a:r>
          </a:p>
          <a:p>
            <a:pPr algn="ctr"/>
            <a:r>
              <a:rPr lang="uk-UA" sz="2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над водою»</a:t>
            </a:r>
          </a:p>
        </p:txBody>
      </p:sp>
    </p:spTree>
    <p:extLst>
      <p:ext uri="{BB962C8B-B14F-4D97-AF65-F5344CB8AC3E}">
        <p14:creationId xmlns:p14="http://schemas.microsoft.com/office/powerpoint/2010/main" val="389279740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ree Vector | Gradient wallpaper in green t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8967" y="1228397"/>
            <a:ext cx="113292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00CC"/>
                </a:solidFill>
                <a:latin typeface="Arial Black" pitchFamily="34" charset="0"/>
              </a:rPr>
              <a:t>► Робота в парах </a:t>
            </a:r>
            <a:r>
              <a:rPr lang="uk-UA" sz="2000" b="1" i="1" dirty="0">
                <a:latin typeface="Arial Black" pitchFamily="34" charset="0"/>
              </a:rPr>
              <a:t>(випереджаюче завдання)</a:t>
            </a:r>
          </a:p>
          <a:p>
            <a:r>
              <a:rPr lang="uk-UA" sz="2000" dirty="0">
                <a:latin typeface="Arial Black" pitchFamily="34" charset="0"/>
              </a:rPr>
              <a:t>    Підготуйте коротенькі повідомлення про керманичів-гетьманів Запорозької Січі</a:t>
            </a:r>
            <a:r>
              <a:rPr lang="ru-RU" sz="2000" dirty="0">
                <a:latin typeface="Arial Black" pitchFamily="34" charset="0"/>
              </a:rPr>
              <a:t>:</a:t>
            </a:r>
          </a:p>
          <a:p>
            <a:r>
              <a:rPr lang="uk-UA" sz="2000" dirty="0">
                <a:solidFill>
                  <a:srgbClr val="0000CC"/>
                </a:solidFill>
                <a:latin typeface="Arial Black" pitchFamily="34" charset="0"/>
              </a:rPr>
              <a:t>   І пара –   </a:t>
            </a:r>
            <a:r>
              <a:rPr lang="uk-UA" sz="2000" dirty="0">
                <a:latin typeface="Arial Black" pitchFamily="34" charset="0"/>
              </a:rPr>
              <a:t>Дмитро Байда-Вишневецький;</a:t>
            </a:r>
          </a:p>
          <a:p>
            <a:r>
              <a:rPr lang="uk-UA" sz="2000" dirty="0">
                <a:latin typeface="Arial Black" pitchFamily="34" charset="0"/>
              </a:rPr>
              <a:t>                   Богдан-Зиновій Хмельницький;</a:t>
            </a:r>
          </a:p>
          <a:p>
            <a:r>
              <a:rPr lang="uk-UA" sz="2000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  ІІ 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</a:rPr>
              <a:t>пара –  </a:t>
            </a:r>
            <a:r>
              <a:rPr lang="uk-UA" sz="2000" dirty="0">
                <a:latin typeface="Arial Black" pitchFamily="34" charset="0"/>
              </a:rPr>
              <a:t>Іван Виговський;</a:t>
            </a:r>
          </a:p>
          <a:p>
            <a:r>
              <a:rPr lang="uk-UA" sz="2000" dirty="0">
                <a:latin typeface="Arial Black" pitchFamily="34" charset="0"/>
              </a:rPr>
              <a:t>                   Павло </a:t>
            </a:r>
            <a:r>
              <a:rPr lang="uk-UA" sz="2000" dirty="0" err="1">
                <a:latin typeface="Arial Black" pitchFamily="34" charset="0"/>
              </a:rPr>
              <a:t>Моржковський</a:t>
            </a:r>
            <a:r>
              <a:rPr lang="uk-UA" sz="2000" dirty="0">
                <a:latin typeface="Arial Black" pitchFamily="34" charset="0"/>
              </a:rPr>
              <a:t> </a:t>
            </a:r>
            <a:r>
              <a:rPr lang="uk-UA" sz="2000" dirty="0" err="1">
                <a:latin typeface="Arial Black" pitchFamily="34" charset="0"/>
              </a:rPr>
              <a:t>Титеря</a:t>
            </a:r>
            <a:r>
              <a:rPr lang="uk-UA" sz="2000" dirty="0">
                <a:latin typeface="Arial Black" pitchFamily="34" charset="0"/>
              </a:rPr>
              <a:t>;</a:t>
            </a:r>
          </a:p>
          <a:p>
            <a:r>
              <a:rPr lang="uk-UA" sz="2000" b="1" dirty="0">
                <a:solidFill>
                  <a:srgbClr val="0000CC"/>
                </a:solidFill>
                <a:latin typeface="Arial Black" pitchFamily="34" charset="0"/>
              </a:rPr>
              <a:t>   ІІІ 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</a:rPr>
              <a:t>пара – </a:t>
            </a:r>
            <a:r>
              <a:rPr lang="uk-UA" sz="2000" dirty="0">
                <a:latin typeface="Arial Black" pitchFamily="34" charset="0"/>
              </a:rPr>
              <a:t>Іван Брюховецький;</a:t>
            </a:r>
          </a:p>
          <a:p>
            <a:r>
              <a:rPr lang="uk-UA" sz="2000" dirty="0">
                <a:latin typeface="Arial Black" pitchFamily="34" charset="0"/>
              </a:rPr>
              <a:t>                   Михайло Ханенко;</a:t>
            </a:r>
          </a:p>
          <a:p>
            <a:r>
              <a:rPr lang="uk-UA" sz="2000" b="1" dirty="0">
                <a:solidFill>
                  <a:srgbClr val="0000CC"/>
                </a:solidFill>
                <a:latin typeface="Arial Black" pitchFamily="34" charset="0"/>
              </a:rPr>
              <a:t>   ІV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</a:rPr>
              <a:t>пара – </a:t>
            </a:r>
            <a:r>
              <a:rPr lang="uk-UA" sz="2000" dirty="0" err="1">
                <a:latin typeface="Arial Black" pitchFamily="34" charset="0"/>
              </a:rPr>
              <a:t>Дем</a:t>
            </a:r>
            <a:r>
              <a:rPr lang="en-US" sz="2000" dirty="0">
                <a:latin typeface="Arial Black" pitchFamily="34" charset="0"/>
              </a:rPr>
              <a:t>’</a:t>
            </a:r>
            <a:r>
              <a:rPr lang="uk-UA" sz="2000" dirty="0" err="1">
                <a:latin typeface="Arial Black" pitchFamily="34" charset="0"/>
              </a:rPr>
              <a:t>ян</a:t>
            </a:r>
            <a:r>
              <a:rPr lang="uk-UA" sz="2000" dirty="0">
                <a:latin typeface="Arial Black" pitchFamily="34" charset="0"/>
              </a:rPr>
              <a:t> Многогрішний;</a:t>
            </a:r>
          </a:p>
          <a:p>
            <a:r>
              <a:rPr lang="uk-UA" sz="2000" dirty="0">
                <a:latin typeface="Arial Black" pitchFamily="34" charset="0"/>
                <a:cs typeface="Times New Roman" pitchFamily="18" charset="0"/>
              </a:rPr>
              <a:t>                   Іван Самойлович;</a:t>
            </a:r>
          </a:p>
          <a:p>
            <a:r>
              <a:rPr lang="uk-UA" sz="2000" b="1" dirty="0">
                <a:solidFill>
                  <a:srgbClr val="0000CC"/>
                </a:solidFill>
                <a:latin typeface="Arial Black" pitchFamily="34" charset="0"/>
              </a:rPr>
              <a:t>   V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</a:rPr>
              <a:t>пара –  </a:t>
            </a:r>
            <a:r>
              <a:rPr lang="uk-UA" sz="2000" dirty="0">
                <a:latin typeface="Arial Black" pitchFamily="34" charset="0"/>
              </a:rPr>
              <a:t>Іван </a:t>
            </a:r>
            <a:r>
              <a:rPr lang="uk-UA" sz="2000" dirty="0" err="1">
                <a:latin typeface="Arial Black" pitchFamily="34" charset="0"/>
              </a:rPr>
              <a:t>Мазепа-Колядинський</a:t>
            </a:r>
            <a:r>
              <a:rPr lang="uk-UA" sz="2000" dirty="0">
                <a:latin typeface="Arial Black" pitchFamily="34" charset="0"/>
              </a:rPr>
              <a:t>;</a:t>
            </a:r>
          </a:p>
          <a:p>
            <a:r>
              <a:rPr lang="uk-UA" sz="2000" dirty="0">
                <a:latin typeface="Arial Black" pitchFamily="34" charset="0"/>
                <a:cs typeface="Times New Roman" pitchFamily="18" charset="0"/>
              </a:rPr>
              <a:t>                   Пилип Орлик;</a:t>
            </a:r>
          </a:p>
          <a:p>
            <a:r>
              <a:rPr lang="uk-UA" sz="2000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   </a:t>
            </a:r>
            <a:r>
              <a:rPr lang="uk-UA" sz="2000" b="1" dirty="0">
                <a:solidFill>
                  <a:srgbClr val="0000CC"/>
                </a:solidFill>
                <a:latin typeface="Arial Black" pitchFamily="34" charset="0"/>
              </a:rPr>
              <a:t>V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І </a:t>
            </a:r>
            <a:r>
              <a:rPr lang="uk-UA" sz="2000" dirty="0">
                <a:solidFill>
                  <a:srgbClr val="0000CC"/>
                </a:solidFill>
                <a:latin typeface="Arial Black" pitchFamily="34" charset="0"/>
              </a:rPr>
              <a:t>пара – </a:t>
            </a:r>
            <a:r>
              <a:rPr lang="uk-UA" sz="2000" dirty="0">
                <a:latin typeface="Arial Black" pitchFamily="34" charset="0"/>
              </a:rPr>
              <a:t>Іван Скоропадський;</a:t>
            </a:r>
          </a:p>
          <a:p>
            <a:r>
              <a:rPr lang="uk-UA" sz="2000" dirty="0">
                <a:latin typeface="Arial Black" pitchFamily="34" charset="0"/>
                <a:cs typeface="Times New Roman" pitchFamily="18" charset="0"/>
              </a:rPr>
              <a:t>                   Кирило Розумовський.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42349" y="260649"/>
            <a:ext cx="49600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cap="none" spc="50" dirty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Домашнє завдання </a:t>
            </a:r>
            <a:endParaRPr lang="uk-UA" sz="3200" b="1" i="1" cap="none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" name="Picture 2" descr="Картинки по запросу Книга анімаці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446" y="153164"/>
            <a:ext cx="1344149" cy="840913"/>
          </a:xfrm>
          <a:prstGeom prst="rect">
            <a:avLst/>
          </a:prstGeom>
          <a:noFill/>
        </p:spPr>
      </p:pic>
      <p:pic>
        <p:nvPicPr>
          <p:cNvPr id="7" name="Picture 5" descr="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787" y="1"/>
            <a:ext cx="1920213" cy="169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62398" y="703048"/>
            <a:ext cx="584511" cy="6993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9" name="Picture 4" descr="http://forumsmile.ru/u/3/e/2/3e26daad13fc797c29829cf6024b25d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805264"/>
            <a:ext cx="12192000" cy="12858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868663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2259</TotalTime>
  <Words>1307</Words>
  <Application>Microsoft Office PowerPoint</Application>
  <PresentationFormat>Широкоэкранный</PresentationFormat>
  <Paragraphs>147</Paragraphs>
  <Slides>14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 Black</vt:lpstr>
      <vt:lpstr>Calibri</vt:lpstr>
      <vt:lpstr>Corbel</vt:lpstr>
      <vt:lpstr>Segoe Script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Пользователь</dc:creator>
  <cp:lastModifiedBy>Olga</cp:lastModifiedBy>
  <cp:revision>231</cp:revision>
  <dcterms:created xsi:type="dcterms:W3CDTF">2017-02-09T09:57:41Z</dcterms:created>
  <dcterms:modified xsi:type="dcterms:W3CDTF">2022-09-12T12:26:39Z</dcterms:modified>
</cp:coreProperties>
</file>