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5" d="100"/>
          <a:sy n="95" d="100"/>
        </p:scale>
        <p:origin x="-1090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292D7-03A5-4CA6-BC30-214C9DF9B6AA}" type="datetimeFigureOut">
              <a:rPr lang="en-US" smtClean="0"/>
              <a:pPr/>
              <a:t>3/6/2021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CDD89-411D-43E9-8CED-F58210F504A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3163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292D7-03A5-4CA6-BC30-214C9DF9B6AA}" type="datetimeFigureOut">
              <a:rPr lang="en-US" smtClean="0"/>
              <a:pPr/>
              <a:t>3/6/2021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CDD89-411D-43E9-8CED-F58210F504A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3161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292D7-03A5-4CA6-BC30-214C9DF9B6AA}" type="datetimeFigureOut">
              <a:rPr lang="en-US" smtClean="0"/>
              <a:pPr/>
              <a:t>3/6/2021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CDD89-411D-43E9-8CED-F58210F504A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6568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292D7-03A5-4CA6-BC30-214C9DF9B6AA}" type="datetimeFigureOut">
              <a:rPr lang="en-US" smtClean="0"/>
              <a:pPr/>
              <a:t>3/6/2021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CDD89-411D-43E9-8CED-F58210F504A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6001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292D7-03A5-4CA6-BC30-214C9DF9B6AA}" type="datetimeFigureOut">
              <a:rPr lang="en-US" smtClean="0"/>
              <a:pPr/>
              <a:t>3/6/2021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CDD89-411D-43E9-8CED-F58210F504A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29593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292D7-03A5-4CA6-BC30-214C9DF9B6AA}" type="datetimeFigureOut">
              <a:rPr lang="en-US" smtClean="0"/>
              <a:pPr/>
              <a:t>3/6/2021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CDD89-411D-43E9-8CED-F58210F504A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39261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292D7-03A5-4CA6-BC30-214C9DF9B6AA}" type="datetimeFigureOut">
              <a:rPr lang="en-US" smtClean="0"/>
              <a:pPr/>
              <a:t>3/6/2021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CDD89-411D-43E9-8CED-F58210F504A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2790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292D7-03A5-4CA6-BC30-214C9DF9B6AA}" type="datetimeFigureOut">
              <a:rPr lang="en-US" smtClean="0"/>
              <a:pPr/>
              <a:t>3/6/2021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>
              <a:solidFill>
                <a:srgbClr val="434342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91CDD89-411D-43E9-8CED-F58210F504A7}" type="slidenum">
              <a:rPr lang="en-US" smtClean="0">
                <a:solidFill>
                  <a:srgbClr val="434342"/>
                </a:solidFill>
              </a:rPr>
              <a:pPr/>
              <a:t>‹#›</a:t>
            </a:fld>
            <a:endParaRPr lang="en-US">
              <a:solidFill>
                <a:srgbClr val="43434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95490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292D7-03A5-4CA6-BC30-214C9DF9B6AA}" type="datetimeFigureOut">
              <a:rPr lang="en-US" smtClean="0"/>
              <a:pPr/>
              <a:t>3/6/2021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CDD89-411D-43E9-8CED-F58210F504A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75657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292D7-03A5-4CA6-BC30-214C9DF9B6AA}" type="datetimeFigureOut">
              <a:rPr lang="en-US" smtClean="0"/>
              <a:pPr/>
              <a:t>3/6/2021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CDD89-411D-43E9-8CED-F58210F504A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4310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292D7-03A5-4CA6-BC30-214C9DF9B6AA}" type="datetimeFigureOut">
              <a:rPr lang="en-US" smtClean="0"/>
              <a:pPr/>
              <a:t>3/6/2021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CDD89-411D-43E9-8CED-F58210F504A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2511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47B292D7-03A5-4CA6-BC30-214C9DF9B6AA}" type="datetimeFigureOut">
              <a:rPr lang="en-US" smtClean="0"/>
              <a:pPr/>
              <a:t>3/6/2021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291CDD89-411D-43E9-8CED-F58210F504A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37995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Картинки по запросу &quot;прапор гиф&quot;"/>
          <p:cNvPicPr>
            <a:picLocks noChangeAspect="1" noChangeArrowheads="1" noCrop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4544" y="8051"/>
            <a:ext cx="9649072" cy="6733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68560" y="8051"/>
            <a:ext cx="9948527" cy="6093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8540125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427984" y="127084"/>
            <a:ext cx="4464496" cy="107721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3200" b="1" spc="50" dirty="0">
                <a:ln w="11430"/>
                <a:gradFill>
                  <a:gsLst>
                    <a:gs pos="25000">
                      <a:srgbClr val="F96A1B">
                        <a:satMod val="155000"/>
                      </a:srgbClr>
                    </a:gs>
                    <a:gs pos="100000">
                      <a:srgbClr val="F96A1B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УКРАЇНСЬКІ </a:t>
            </a:r>
          </a:p>
          <a:p>
            <a:pPr algn="ctr"/>
            <a:r>
              <a:rPr lang="uk-UA" sz="3200" b="1" spc="50" dirty="0">
                <a:ln w="11430"/>
                <a:gradFill>
                  <a:gsLst>
                    <a:gs pos="25000">
                      <a:srgbClr val="F96A1B">
                        <a:satMod val="155000"/>
                      </a:srgbClr>
                    </a:gs>
                    <a:gs pos="100000">
                      <a:srgbClr val="F96A1B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НАРОДНІ БАЛАДИ</a:t>
            </a:r>
            <a:endParaRPr lang="en-US" sz="3200" b="1" spc="50" dirty="0">
              <a:ln w="11430"/>
              <a:gradFill>
                <a:gsLst>
                  <a:gs pos="25000">
                    <a:srgbClr val="F96A1B">
                      <a:satMod val="155000"/>
                    </a:srgbClr>
                  </a:gs>
                  <a:gs pos="100000">
                    <a:srgbClr val="F96A1B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13774" y="188640"/>
            <a:ext cx="3078106" cy="203132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az-Cyrl-AZ" b="1" i="1" dirty="0">
                <a:solidFill>
                  <a:srgbClr val="000000"/>
                </a:solidFill>
              </a:rPr>
              <a:t>Українська усна народна творчість </a:t>
            </a:r>
            <a:r>
              <a:rPr lang="az-Cyrl-AZ" b="1" dirty="0">
                <a:solidFill>
                  <a:srgbClr val="000000"/>
                </a:solidFill>
              </a:rPr>
              <a:t>—</a:t>
            </a:r>
            <a:r>
              <a:rPr lang="az-Cyrl-AZ" b="1" i="1" dirty="0">
                <a:solidFill>
                  <a:srgbClr val="000000"/>
                </a:solidFill>
              </a:rPr>
              <a:t>надзвичайно багата і цікава. Тут і мотиви суму, і радості, і щастя, і горя. Жанрова різноманітність фольклору також вражає.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076056" y="3718679"/>
            <a:ext cx="3384376" cy="313932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Народна </a:t>
            </a:r>
            <a:r>
              <a:rPr lang="ru-RU" b="1" dirty="0" err="1">
                <a:solidFill>
                  <a:srgbClr val="FF0000"/>
                </a:solidFill>
              </a:rPr>
              <a:t>балада</a:t>
            </a:r>
            <a:r>
              <a:rPr lang="ru-RU" dirty="0">
                <a:solidFill>
                  <a:srgbClr val="000000"/>
                </a:solidFill>
              </a:rPr>
              <a:t> — </a:t>
            </a:r>
            <a:r>
              <a:rPr lang="ru-RU" dirty="0" err="1">
                <a:solidFill>
                  <a:srgbClr val="000000"/>
                </a:solidFill>
              </a:rPr>
              <a:t>це</a:t>
            </a:r>
            <a:r>
              <a:rPr lang="ru-RU" dirty="0">
                <a:solidFill>
                  <a:srgbClr val="000000"/>
                </a:solidFill>
              </a:rPr>
              <a:t> </a:t>
            </a:r>
            <a:r>
              <a:rPr lang="ru-RU" dirty="0" err="1">
                <a:solidFill>
                  <a:srgbClr val="000000"/>
                </a:solidFill>
              </a:rPr>
              <a:t>віршований</a:t>
            </a:r>
            <a:r>
              <a:rPr lang="ru-RU" dirty="0">
                <a:solidFill>
                  <a:srgbClr val="000000"/>
                </a:solidFill>
              </a:rPr>
              <a:t> </a:t>
            </a:r>
            <a:r>
              <a:rPr lang="ru-RU" dirty="0" err="1">
                <a:solidFill>
                  <a:srgbClr val="000000"/>
                </a:solidFill>
              </a:rPr>
              <a:t>твір</a:t>
            </a:r>
            <a:r>
              <a:rPr lang="ru-RU" dirty="0">
                <a:solidFill>
                  <a:srgbClr val="000000"/>
                </a:solidFill>
              </a:rPr>
              <a:t> з </a:t>
            </a:r>
            <a:r>
              <a:rPr lang="ru-RU" dirty="0" err="1">
                <a:solidFill>
                  <a:srgbClr val="000000"/>
                </a:solidFill>
              </a:rPr>
              <a:t>гострим</a:t>
            </a:r>
            <a:r>
              <a:rPr lang="ru-RU" dirty="0">
                <a:solidFill>
                  <a:srgbClr val="000000"/>
                </a:solidFill>
              </a:rPr>
              <a:t> </a:t>
            </a:r>
            <a:r>
              <a:rPr lang="ru-RU" dirty="0" err="1">
                <a:solidFill>
                  <a:srgbClr val="000000"/>
                </a:solidFill>
              </a:rPr>
              <a:t>драматичним</a:t>
            </a:r>
            <a:r>
              <a:rPr lang="ru-RU" dirty="0">
                <a:solidFill>
                  <a:srgbClr val="000000"/>
                </a:solidFill>
              </a:rPr>
              <a:t> сюжетом любовного, </a:t>
            </a:r>
            <a:r>
              <a:rPr lang="ru-RU" dirty="0" err="1">
                <a:solidFill>
                  <a:srgbClr val="000000"/>
                </a:solidFill>
              </a:rPr>
              <a:t>казково</a:t>
            </a:r>
            <a:r>
              <a:rPr lang="ru-RU" dirty="0">
                <a:solidFill>
                  <a:srgbClr val="000000"/>
                </a:solidFill>
              </a:rPr>
              <a:t> фантастичного, легендарно-</a:t>
            </a:r>
            <a:r>
              <a:rPr lang="ru-RU" dirty="0" err="1">
                <a:solidFill>
                  <a:srgbClr val="000000"/>
                </a:solidFill>
              </a:rPr>
              <a:t>історичного</a:t>
            </a:r>
            <a:r>
              <a:rPr lang="ru-RU" dirty="0">
                <a:solidFill>
                  <a:srgbClr val="000000"/>
                </a:solidFill>
              </a:rPr>
              <a:t> </a:t>
            </a:r>
            <a:r>
              <a:rPr lang="ru-RU" dirty="0" err="1">
                <a:solidFill>
                  <a:srgbClr val="000000"/>
                </a:solidFill>
              </a:rPr>
              <a:t>чи</a:t>
            </a:r>
            <a:r>
              <a:rPr lang="ru-RU" dirty="0">
                <a:solidFill>
                  <a:srgbClr val="000000"/>
                </a:solidFill>
              </a:rPr>
              <a:t> </a:t>
            </a:r>
            <a:r>
              <a:rPr lang="ru-RU" dirty="0" err="1">
                <a:solidFill>
                  <a:srgbClr val="000000"/>
                </a:solidFill>
              </a:rPr>
              <a:t>героїко-патріотичного</a:t>
            </a:r>
            <a:r>
              <a:rPr lang="ru-RU" dirty="0">
                <a:solidFill>
                  <a:srgbClr val="000000"/>
                </a:solidFill>
              </a:rPr>
              <a:t> </a:t>
            </a:r>
            <a:r>
              <a:rPr lang="ru-RU" dirty="0" err="1">
                <a:solidFill>
                  <a:srgbClr val="000000"/>
                </a:solidFill>
              </a:rPr>
              <a:t>змісту</a:t>
            </a:r>
            <a:r>
              <a:rPr lang="ru-RU" dirty="0">
                <a:solidFill>
                  <a:srgbClr val="000000"/>
                </a:solidFill>
              </a:rPr>
              <a:t>, часто з </a:t>
            </a:r>
            <a:r>
              <a:rPr lang="ru-RU" dirty="0" err="1">
                <a:solidFill>
                  <a:srgbClr val="000000"/>
                </a:solidFill>
              </a:rPr>
              <a:t>елементами</a:t>
            </a:r>
            <a:r>
              <a:rPr lang="ru-RU" dirty="0">
                <a:solidFill>
                  <a:srgbClr val="000000"/>
                </a:solidFill>
              </a:rPr>
              <a:t> </a:t>
            </a:r>
            <a:r>
              <a:rPr lang="ru-RU" dirty="0">
                <a:solidFill>
                  <a:srgbClr val="000000"/>
                </a:solidFill>
              </a:rPr>
              <a:t>метаморфоз</a:t>
            </a:r>
            <a:r>
              <a:rPr lang="ru-RU" dirty="0">
                <a:solidFill>
                  <a:srgbClr val="000000"/>
                </a:solidFill>
              </a:rPr>
              <a:t>. </a:t>
            </a:r>
            <a:r>
              <a:rPr lang="ru-RU" dirty="0" err="1">
                <a:solidFill>
                  <a:srgbClr val="000000"/>
                </a:solidFill>
              </a:rPr>
              <a:t>Баладні</a:t>
            </a:r>
            <a:r>
              <a:rPr lang="ru-RU" dirty="0">
                <a:solidFill>
                  <a:srgbClr val="000000"/>
                </a:solidFill>
              </a:rPr>
              <a:t> </a:t>
            </a:r>
            <a:r>
              <a:rPr lang="ru-RU" dirty="0" err="1">
                <a:solidFill>
                  <a:srgbClr val="000000"/>
                </a:solidFill>
              </a:rPr>
              <a:t>пісні</a:t>
            </a:r>
            <a:r>
              <a:rPr lang="ru-RU" dirty="0">
                <a:solidFill>
                  <a:srgbClr val="000000"/>
                </a:solidFill>
              </a:rPr>
              <a:t> належать до </a:t>
            </a:r>
            <a:r>
              <a:rPr lang="ru-RU" dirty="0" err="1">
                <a:solidFill>
                  <a:srgbClr val="000000"/>
                </a:solidFill>
              </a:rPr>
              <a:t>цінних</a:t>
            </a:r>
            <a:r>
              <a:rPr lang="ru-RU" dirty="0">
                <a:solidFill>
                  <a:srgbClr val="000000"/>
                </a:solidFill>
              </a:rPr>
              <a:t> </a:t>
            </a:r>
            <a:r>
              <a:rPr lang="ru-RU" dirty="0" err="1">
                <a:solidFill>
                  <a:srgbClr val="000000"/>
                </a:solidFill>
              </a:rPr>
              <a:t>здобутків</a:t>
            </a:r>
            <a:r>
              <a:rPr lang="ru-RU" dirty="0">
                <a:solidFill>
                  <a:srgbClr val="000000"/>
                </a:solidFill>
              </a:rPr>
              <a:t> </a:t>
            </a:r>
            <a:r>
              <a:rPr lang="ru-RU" dirty="0" err="1">
                <a:solidFill>
                  <a:srgbClr val="000000"/>
                </a:solidFill>
              </a:rPr>
              <a:t>духовної</a:t>
            </a:r>
            <a:r>
              <a:rPr lang="ru-RU" dirty="0">
                <a:solidFill>
                  <a:srgbClr val="000000"/>
                </a:solidFill>
              </a:rPr>
              <a:t> </a:t>
            </a:r>
            <a:r>
              <a:rPr lang="ru-RU" dirty="0" err="1">
                <a:solidFill>
                  <a:srgbClr val="000000"/>
                </a:solidFill>
              </a:rPr>
              <a:t>культури</a:t>
            </a:r>
            <a:r>
              <a:rPr lang="ru-RU" dirty="0">
                <a:solidFill>
                  <a:srgbClr val="000000"/>
                </a:solidFill>
              </a:rPr>
              <a:t> </a:t>
            </a:r>
            <a:r>
              <a:rPr lang="ru-RU" dirty="0" err="1">
                <a:solidFill>
                  <a:srgbClr val="000000"/>
                </a:solidFill>
              </a:rPr>
              <a:t>нашого</a:t>
            </a:r>
            <a:r>
              <a:rPr lang="ru-RU" dirty="0">
                <a:solidFill>
                  <a:srgbClr val="000000"/>
                </a:solidFill>
              </a:rPr>
              <a:t> народу.</a:t>
            </a: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026" name="Picture 2" descr="Украинские баллад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221317"/>
            <a:ext cx="4417929" cy="243281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Українські балад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1" y="2437724"/>
            <a:ext cx="3569767" cy="424769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531859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/>
          <p:nvPr/>
        </p:nvSpPr>
        <p:spPr>
          <a:xfrm>
            <a:off x="1979712" y="163064"/>
            <a:ext cx="4464496" cy="58477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3200" b="1" spc="50" dirty="0">
                <a:ln w="11430"/>
                <a:gradFill>
                  <a:gsLst>
                    <a:gs pos="25000">
                      <a:srgbClr val="F96A1B">
                        <a:satMod val="155000"/>
                      </a:srgbClr>
                    </a:gs>
                    <a:gs pos="100000">
                      <a:srgbClr val="F96A1B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«ОЙ ЛЕТІЛА СТРІЛА»</a:t>
            </a:r>
            <a:endParaRPr lang="en-US" sz="3200" b="1" spc="50" dirty="0">
              <a:ln w="11430"/>
              <a:gradFill>
                <a:gsLst>
                  <a:gs pos="25000">
                    <a:srgbClr val="F96A1B">
                      <a:satMod val="155000"/>
                    </a:srgbClr>
                  </a:gs>
                  <a:gs pos="100000">
                    <a:srgbClr val="F96A1B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7504" y="1340768"/>
            <a:ext cx="4572000" cy="120032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ru-RU" b="1" i="1" dirty="0" err="1">
                <a:solidFill>
                  <a:srgbClr val="000000"/>
                </a:solidFill>
              </a:rPr>
              <a:t>Балада</a:t>
            </a:r>
            <a:r>
              <a:rPr lang="ru-RU" b="1" i="1" dirty="0">
                <a:solidFill>
                  <a:srgbClr val="000000"/>
                </a:solidFill>
              </a:rPr>
              <a:t> “Ой </a:t>
            </a:r>
            <a:r>
              <a:rPr lang="ru-RU" b="1" i="1" dirty="0" err="1">
                <a:solidFill>
                  <a:srgbClr val="000000"/>
                </a:solidFill>
              </a:rPr>
              <a:t>летіла</a:t>
            </a:r>
            <a:r>
              <a:rPr lang="ru-RU" b="1" i="1" dirty="0">
                <a:solidFill>
                  <a:srgbClr val="000000"/>
                </a:solidFill>
              </a:rPr>
              <a:t> </a:t>
            </a:r>
            <a:r>
              <a:rPr lang="ru-RU" b="1" i="1" dirty="0" err="1">
                <a:solidFill>
                  <a:srgbClr val="000000"/>
                </a:solidFill>
              </a:rPr>
              <a:t>стріла</a:t>
            </a:r>
            <a:r>
              <a:rPr lang="ru-RU" b="1" i="1" dirty="0">
                <a:solidFill>
                  <a:srgbClr val="000000"/>
                </a:solidFill>
              </a:rPr>
              <a:t>” </a:t>
            </a:r>
            <a:r>
              <a:rPr lang="ru-RU" b="1" dirty="0">
                <a:solidFill>
                  <a:srgbClr val="000000"/>
                </a:solidFill>
              </a:rPr>
              <a:t>—</a:t>
            </a:r>
            <a:r>
              <a:rPr lang="ru-RU" b="1" i="1" dirty="0">
                <a:solidFill>
                  <a:srgbClr val="000000"/>
                </a:solidFill>
              </a:rPr>
              <a:t> одна з </a:t>
            </a:r>
            <a:r>
              <a:rPr lang="ru-RU" b="1" i="1" dirty="0" err="1">
                <a:solidFill>
                  <a:srgbClr val="000000"/>
                </a:solidFill>
              </a:rPr>
              <a:t>перлин</a:t>
            </a:r>
            <a:r>
              <a:rPr lang="ru-RU" b="1" i="1" dirty="0">
                <a:solidFill>
                  <a:srgbClr val="000000"/>
                </a:solidFill>
              </a:rPr>
              <a:t> </a:t>
            </a:r>
            <a:r>
              <a:rPr lang="ru-RU" b="1" i="1" dirty="0" err="1">
                <a:solidFill>
                  <a:srgbClr val="000000"/>
                </a:solidFill>
              </a:rPr>
              <a:t>нашої</a:t>
            </a:r>
            <a:r>
              <a:rPr lang="ru-RU" b="1" i="1" dirty="0">
                <a:solidFill>
                  <a:srgbClr val="000000"/>
                </a:solidFill>
              </a:rPr>
              <a:t> </a:t>
            </a:r>
            <a:r>
              <a:rPr lang="ru-RU" b="1" i="1" dirty="0" err="1">
                <a:solidFill>
                  <a:srgbClr val="000000"/>
                </a:solidFill>
              </a:rPr>
              <a:t>народної</a:t>
            </a:r>
            <a:r>
              <a:rPr lang="ru-RU" b="1" i="1" dirty="0">
                <a:solidFill>
                  <a:srgbClr val="000000"/>
                </a:solidFill>
              </a:rPr>
              <a:t> </a:t>
            </a:r>
            <a:r>
              <a:rPr lang="ru-RU" b="1" i="1" dirty="0" err="1">
                <a:solidFill>
                  <a:srgbClr val="000000"/>
                </a:solidFill>
              </a:rPr>
              <a:t>пісенності</a:t>
            </a:r>
            <a:r>
              <a:rPr lang="ru-RU" b="1" i="1" dirty="0">
                <a:solidFill>
                  <a:srgbClr val="000000"/>
                </a:solidFill>
              </a:rPr>
              <a:t>. </a:t>
            </a:r>
            <a:r>
              <a:rPr lang="ru-RU" b="1" i="1" dirty="0">
                <a:solidFill>
                  <a:srgbClr val="000000"/>
                </a:solidFill>
              </a:rPr>
              <a:t>Раджу детально </a:t>
            </a:r>
            <a:r>
              <a:rPr lang="ru-RU" b="1" i="1" dirty="0" err="1">
                <a:solidFill>
                  <a:srgbClr val="000000"/>
                </a:solidFill>
              </a:rPr>
              <a:t>її</a:t>
            </a:r>
            <a:r>
              <a:rPr lang="ru-RU" b="1" i="1" dirty="0">
                <a:solidFill>
                  <a:srgbClr val="000000"/>
                </a:solidFill>
              </a:rPr>
              <a:t> </a:t>
            </a:r>
            <a:r>
              <a:rPr lang="ru-RU" b="1" i="1" dirty="0" err="1">
                <a:solidFill>
                  <a:srgbClr val="000000"/>
                </a:solidFill>
              </a:rPr>
              <a:t>проаналізувати</a:t>
            </a:r>
            <a:r>
              <a:rPr lang="ru-RU" b="1" i="1" dirty="0">
                <a:solidFill>
                  <a:srgbClr val="000000"/>
                </a:solidFill>
              </a:rPr>
              <a:t>, </a:t>
            </a:r>
            <a:r>
              <a:rPr lang="ru-RU" b="1" i="1" dirty="0" err="1">
                <a:solidFill>
                  <a:srgbClr val="000000"/>
                </a:solidFill>
              </a:rPr>
              <a:t>оскільки</a:t>
            </a:r>
            <a:r>
              <a:rPr lang="ru-RU" b="1" i="1" dirty="0">
                <a:solidFill>
                  <a:srgbClr val="000000"/>
                </a:solidFill>
              </a:rPr>
              <a:t> </a:t>
            </a:r>
            <a:r>
              <a:rPr lang="ru-RU" b="1" i="1" dirty="0" err="1">
                <a:solidFill>
                  <a:srgbClr val="000000"/>
                </a:solidFill>
              </a:rPr>
              <a:t>твір</a:t>
            </a:r>
            <a:r>
              <a:rPr lang="ru-RU" b="1" i="1" dirty="0">
                <a:solidFill>
                  <a:srgbClr val="000000"/>
                </a:solidFill>
              </a:rPr>
              <a:t> входить до </a:t>
            </a:r>
            <a:r>
              <a:rPr lang="ru-RU" b="1" i="1" dirty="0" err="1">
                <a:solidFill>
                  <a:srgbClr val="000000"/>
                </a:solidFill>
              </a:rPr>
              <a:t>програми</a:t>
            </a:r>
            <a:r>
              <a:rPr lang="ru-RU" b="1" i="1" dirty="0">
                <a:solidFill>
                  <a:srgbClr val="000000"/>
                </a:solidFill>
              </a:rPr>
              <a:t> ЗНО. 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076056" y="4034017"/>
            <a:ext cx="3798168" cy="92333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az-Cyrl-AZ" b="1" dirty="0">
                <a:solidFill>
                  <a:srgbClr val="000000"/>
                </a:solidFill>
              </a:rPr>
              <a:t>Балада «Ой летіла стріла» змальовує історію загибелі сина вдови від стріли.</a:t>
            </a:r>
            <a:endParaRPr lang="en-US" b="1" dirty="0">
              <a:solidFill>
                <a:srgbClr val="000000"/>
              </a:solidFill>
            </a:endParaRPr>
          </a:p>
        </p:txBody>
      </p:sp>
      <p:pic>
        <p:nvPicPr>
          <p:cNvPr id="1028" name="Picture 4" descr="Ой летіла стріла&quot; аналіз | IOsvita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062"/>
          <a:stretch/>
        </p:blipFill>
        <p:spPr bwMode="auto">
          <a:xfrm>
            <a:off x="4679504" y="996761"/>
            <a:ext cx="4404531" cy="193617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Аналіз балади “Ой летіла стріла” – Українська мова та література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664"/>
          <a:stretch/>
        </p:blipFill>
        <p:spPr bwMode="auto">
          <a:xfrm>
            <a:off x="131175" y="2780928"/>
            <a:ext cx="4824074" cy="217641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47544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456384" y="84461"/>
            <a:ext cx="5095058" cy="64633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0000"/>
                </a:solidFill>
              </a:rPr>
              <a:t>Тема</a:t>
            </a:r>
            <a:r>
              <a:rPr lang="ru-RU" dirty="0">
                <a:solidFill>
                  <a:srgbClr val="000000"/>
                </a:solidFill>
              </a:rPr>
              <a:t> </a:t>
            </a:r>
            <a:r>
              <a:rPr lang="ru-RU" b="1" dirty="0" err="1">
                <a:solidFill>
                  <a:srgbClr val="000000"/>
                </a:solidFill>
              </a:rPr>
              <a:t>балади</a:t>
            </a:r>
            <a:r>
              <a:rPr lang="ru-RU" dirty="0">
                <a:solidFill>
                  <a:srgbClr val="000000"/>
                </a:solidFill>
              </a:rPr>
              <a:t>: </a:t>
            </a:r>
            <a:r>
              <a:rPr lang="ru-RU" dirty="0" err="1">
                <a:solidFill>
                  <a:srgbClr val="000000"/>
                </a:solidFill>
              </a:rPr>
              <a:t>оспівування</a:t>
            </a:r>
            <a:r>
              <a:rPr lang="ru-RU" dirty="0">
                <a:solidFill>
                  <a:srgbClr val="000000"/>
                </a:solidFill>
              </a:rPr>
              <a:t> суму за </a:t>
            </a:r>
            <a:r>
              <a:rPr lang="ru-RU" dirty="0" err="1">
                <a:solidFill>
                  <a:srgbClr val="000000"/>
                </a:solidFill>
              </a:rPr>
              <a:t>вбитим</a:t>
            </a:r>
            <a:r>
              <a:rPr lang="ru-RU" dirty="0">
                <a:solidFill>
                  <a:srgbClr val="000000"/>
                </a:solidFill>
              </a:rPr>
              <a:t> </a:t>
            </a:r>
            <a:r>
              <a:rPr lang="ru-RU" dirty="0" err="1">
                <a:solidFill>
                  <a:srgbClr val="000000"/>
                </a:solidFill>
              </a:rPr>
              <a:t>стрілою</a:t>
            </a:r>
            <a:r>
              <a:rPr lang="ru-RU" dirty="0">
                <a:solidFill>
                  <a:srgbClr val="000000"/>
                </a:solidFill>
              </a:rPr>
              <a:t> </a:t>
            </a:r>
            <a:r>
              <a:rPr lang="ru-RU" dirty="0" err="1">
                <a:solidFill>
                  <a:srgbClr val="000000"/>
                </a:solidFill>
              </a:rPr>
              <a:t>вдовиним</a:t>
            </a:r>
            <a:r>
              <a:rPr lang="ru-RU" dirty="0">
                <a:solidFill>
                  <a:srgbClr val="000000"/>
                </a:solidFill>
              </a:rPr>
              <a:t> </a:t>
            </a:r>
            <a:r>
              <a:rPr lang="ru-RU" dirty="0" err="1">
                <a:solidFill>
                  <a:srgbClr val="000000"/>
                </a:solidFill>
              </a:rPr>
              <a:t>сином</a:t>
            </a:r>
            <a:r>
              <a:rPr lang="ru-RU" dirty="0">
                <a:solidFill>
                  <a:srgbClr val="000000"/>
                </a:solidFill>
              </a:rPr>
              <a:t>.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456384" y="908720"/>
            <a:ext cx="5040560" cy="147732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b="1" dirty="0" err="1">
                <a:solidFill>
                  <a:srgbClr val="000000"/>
                </a:solidFill>
              </a:rPr>
              <a:t>Ідея</a:t>
            </a:r>
            <a:r>
              <a:rPr lang="ru-RU" dirty="0">
                <a:solidFill>
                  <a:srgbClr val="000000"/>
                </a:solidFill>
              </a:rPr>
              <a:t>: </a:t>
            </a:r>
            <a:r>
              <a:rPr lang="ru-RU" dirty="0" err="1">
                <a:solidFill>
                  <a:srgbClr val="000000"/>
                </a:solidFill>
              </a:rPr>
              <a:t>уславлення</a:t>
            </a:r>
            <a:r>
              <a:rPr lang="ru-RU" dirty="0">
                <a:solidFill>
                  <a:srgbClr val="000000"/>
                </a:solidFill>
              </a:rPr>
              <a:t> </a:t>
            </a:r>
            <a:r>
              <a:rPr lang="ru-RU" dirty="0" err="1">
                <a:solidFill>
                  <a:srgbClr val="000000"/>
                </a:solidFill>
              </a:rPr>
              <a:t>вічної</a:t>
            </a:r>
            <a:r>
              <a:rPr lang="ru-RU" dirty="0">
                <a:solidFill>
                  <a:srgbClr val="000000"/>
                </a:solidFill>
              </a:rPr>
              <a:t> </a:t>
            </a:r>
            <a:r>
              <a:rPr lang="ru-RU" dirty="0" err="1">
                <a:solidFill>
                  <a:srgbClr val="000000"/>
                </a:solidFill>
              </a:rPr>
              <a:t>материнської</a:t>
            </a:r>
            <a:r>
              <a:rPr lang="ru-RU" dirty="0">
                <a:solidFill>
                  <a:srgbClr val="000000"/>
                </a:solidFill>
              </a:rPr>
              <a:t> </a:t>
            </a:r>
            <a:r>
              <a:rPr lang="ru-RU" dirty="0" err="1">
                <a:solidFill>
                  <a:srgbClr val="000000"/>
                </a:solidFill>
              </a:rPr>
              <a:t>любові</a:t>
            </a:r>
            <a:r>
              <a:rPr lang="ru-RU" dirty="0">
                <a:solidFill>
                  <a:srgbClr val="000000"/>
                </a:solidFill>
              </a:rPr>
              <a:t>, яка не </a:t>
            </a:r>
            <a:r>
              <a:rPr lang="ru-RU" dirty="0" err="1">
                <a:solidFill>
                  <a:srgbClr val="000000"/>
                </a:solidFill>
              </a:rPr>
              <a:t>згасне</a:t>
            </a:r>
            <a:r>
              <a:rPr lang="ru-RU" dirty="0">
                <a:solidFill>
                  <a:srgbClr val="000000"/>
                </a:solidFill>
              </a:rPr>
              <a:t> </a:t>
            </a:r>
            <a:r>
              <a:rPr lang="ru-RU" dirty="0" err="1">
                <a:solidFill>
                  <a:srgbClr val="000000"/>
                </a:solidFill>
              </a:rPr>
              <a:t>навіть</a:t>
            </a:r>
            <a:r>
              <a:rPr lang="ru-RU" dirty="0">
                <a:solidFill>
                  <a:srgbClr val="000000"/>
                </a:solidFill>
              </a:rPr>
              <a:t> через </a:t>
            </a:r>
            <a:r>
              <a:rPr lang="ru-RU" dirty="0" err="1">
                <a:solidFill>
                  <a:srgbClr val="000000"/>
                </a:solidFill>
              </a:rPr>
              <a:t>століття</a:t>
            </a:r>
            <a:r>
              <a:rPr lang="ru-RU" dirty="0">
                <a:solidFill>
                  <a:srgbClr val="000000"/>
                </a:solidFill>
              </a:rPr>
              <a:t>; </a:t>
            </a:r>
            <a:r>
              <a:rPr lang="ru-RU" dirty="0" err="1">
                <a:solidFill>
                  <a:srgbClr val="000000"/>
                </a:solidFill>
              </a:rPr>
              <a:t>засудження</a:t>
            </a:r>
            <a:r>
              <a:rPr lang="ru-RU" dirty="0">
                <a:solidFill>
                  <a:srgbClr val="000000"/>
                </a:solidFill>
              </a:rPr>
              <a:t> </a:t>
            </a:r>
            <a:r>
              <a:rPr lang="ru-RU" dirty="0" err="1">
                <a:solidFill>
                  <a:srgbClr val="000000"/>
                </a:solidFill>
              </a:rPr>
              <a:t>непостійності</a:t>
            </a:r>
            <a:r>
              <a:rPr lang="ru-RU" dirty="0">
                <a:solidFill>
                  <a:srgbClr val="000000"/>
                </a:solidFill>
              </a:rPr>
              <a:t> </a:t>
            </a:r>
            <a:r>
              <a:rPr lang="ru-RU" dirty="0" err="1">
                <a:solidFill>
                  <a:srgbClr val="000000"/>
                </a:solidFill>
              </a:rPr>
              <a:t>коханої</a:t>
            </a:r>
            <a:r>
              <a:rPr lang="ru-RU" dirty="0">
                <a:solidFill>
                  <a:srgbClr val="000000"/>
                </a:solidFill>
              </a:rPr>
              <a:t> </a:t>
            </a:r>
            <a:r>
              <a:rPr lang="ru-RU" dirty="0" err="1">
                <a:solidFill>
                  <a:srgbClr val="000000"/>
                </a:solidFill>
              </a:rPr>
              <a:t>загиблого</a:t>
            </a:r>
            <a:r>
              <a:rPr lang="ru-RU" dirty="0">
                <a:solidFill>
                  <a:srgbClr val="000000"/>
                </a:solidFill>
              </a:rPr>
              <a:t>, яка </a:t>
            </a:r>
            <a:r>
              <a:rPr lang="ru-RU" dirty="0" err="1">
                <a:solidFill>
                  <a:srgbClr val="000000"/>
                </a:solidFill>
              </a:rPr>
              <a:t>сумує</a:t>
            </a:r>
            <a:r>
              <a:rPr lang="ru-RU" dirty="0">
                <a:solidFill>
                  <a:srgbClr val="000000"/>
                </a:solidFill>
              </a:rPr>
              <a:t> за ним, </a:t>
            </a:r>
            <a:r>
              <a:rPr lang="ru-RU" dirty="0" err="1">
                <a:solidFill>
                  <a:srgbClr val="000000"/>
                </a:solidFill>
              </a:rPr>
              <a:t>лише</a:t>
            </a:r>
            <a:r>
              <a:rPr lang="ru-RU" dirty="0">
                <a:solidFill>
                  <a:srgbClr val="000000"/>
                </a:solidFill>
              </a:rPr>
              <a:t> коли </a:t>
            </a:r>
            <a:r>
              <a:rPr lang="ru-RU" dirty="0" err="1">
                <a:solidFill>
                  <a:srgbClr val="000000"/>
                </a:solidFill>
              </a:rPr>
              <a:t>бачить</a:t>
            </a:r>
            <a:r>
              <a:rPr lang="ru-RU" dirty="0">
                <a:solidFill>
                  <a:srgbClr val="000000"/>
                </a:solidFill>
              </a:rPr>
              <a:t>; </a:t>
            </a:r>
            <a:r>
              <a:rPr lang="ru-RU" dirty="0" err="1">
                <a:solidFill>
                  <a:srgbClr val="000000"/>
                </a:solidFill>
              </a:rPr>
              <a:t>вираження</a:t>
            </a:r>
            <a:r>
              <a:rPr lang="ru-RU" dirty="0">
                <a:solidFill>
                  <a:srgbClr val="000000"/>
                </a:solidFill>
              </a:rPr>
              <a:t> жалю за </a:t>
            </a:r>
            <a:r>
              <a:rPr lang="ru-RU" dirty="0" err="1">
                <a:solidFill>
                  <a:srgbClr val="000000"/>
                </a:solidFill>
              </a:rPr>
              <a:t>загиблим</a:t>
            </a:r>
            <a:r>
              <a:rPr lang="ru-RU" dirty="0">
                <a:solidFill>
                  <a:srgbClr val="000000"/>
                </a:solidFill>
              </a:rPr>
              <a:t>.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467254" y="2606790"/>
            <a:ext cx="2862064" cy="203132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b="1" dirty="0" err="1">
                <a:solidFill>
                  <a:srgbClr val="000000"/>
                </a:solidFill>
              </a:rPr>
              <a:t>Основна</a:t>
            </a:r>
            <a:r>
              <a:rPr lang="ru-RU" b="1" dirty="0">
                <a:solidFill>
                  <a:srgbClr val="000000"/>
                </a:solidFill>
              </a:rPr>
              <a:t> думка</a:t>
            </a:r>
            <a:r>
              <a:rPr lang="ru-RU" dirty="0">
                <a:solidFill>
                  <a:srgbClr val="000000"/>
                </a:solidFill>
              </a:rPr>
              <a:t>: </a:t>
            </a:r>
            <a:br>
              <a:rPr lang="ru-RU" dirty="0">
                <a:solidFill>
                  <a:srgbClr val="000000"/>
                </a:solidFill>
              </a:rPr>
            </a:br>
            <a:r>
              <a:rPr lang="ru-RU" i="1" dirty="0">
                <a:solidFill>
                  <a:srgbClr val="000000"/>
                </a:solidFill>
              </a:rPr>
              <a:t>Ой </a:t>
            </a:r>
            <a:r>
              <a:rPr lang="ru-RU" i="1" dirty="0" err="1">
                <a:solidFill>
                  <a:srgbClr val="000000"/>
                </a:solidFill>
              </a:rPr>
              <a:t>матінка</a:t>
            </a:r>
            <a:r>
              <a:rPr lang="ru-RU" i="1" dirty="0">
                <a:solidFill>
                  <a:srgbClr val="000000"/>
                </a:solidFill>
              </a:rPr>
              <a:t> плаче,</a:t>
            </a:r>
            <a:br>
              <a:rPr lang="ru-RU" i="1" dirty="0">
                <a:solidFill>
                  <a:srgbClr val="000000"/>
                </a:solidFill>
              </a:rPr>
            </a:br>
            <a:r>
              <a:rPr lang="ru-RU" i="1" dirty="0" err="1">
                <a:solidFill>
                  <a:srgbClr val="000000"/>
                </a:solidFill>
              </a:rPr>
              <a:t>Поки</a:t>
            </a:r>
            <a:r>
              <a:rPr lang="ru-RU" i="1" dirty="0">
                <a:solidFill>
                  <a:srgbClr val="000000"/>
                </a:solidFill>
              </a:rPr>
              <a:t> </a:t>
            </a:r>
            <a:r>
              <a:rPr lang="ru-RU" i="1" dirty="0" err="1">
                <a:solidFill>
                  <a:srgbClr val="000000"/>
                </a:solidFill>
              </a:rPr>
              <a:t>жити</a:t>
            </a:r>
            <a:r>
              <a:rPr lang="ru-RU" i="1" dirty="0">
                <a:solidFill>
                  <a:srgbClr val="000000"/>
                </a:solidFill>
              </a:rPr>
              <a:t> буде,</a:t>
            </a:r>
            <a:br>
              <a:rPr lang="ru-RU" i="1" dirty="0">
                <a:solidFill>
                  <a:srgbClr val="000000"/>
                </a:solidFill>
              </a:rPr>
            </a:br>
            <a:r>
              <a:rPr lang="ru-RU" i="1" dirty="0">
                <a:solidFill>
                  <a:srgbClr val="000000"/>
                </a:solidFill>
              </a:rPr>
              <a:t>А </a:t>
            </a:r>
            <a:r>
              <a:rPr lang="ru-RU" i="1" dirty="0" err="1">
                <a:solidFill>
                  <a:srgbClr val="000000"/>
                </a:solidFill>
              </a:rPr>
              <a:t>сестриця</a:t>
            </a:r>
            <a:r>
              <a:rPr lang="ru-RU" i="1" dirty="0">
                <a:solidFill>
                  <a:srgbClr val="000000"/>
                </a:solidFill>
              </a:rPr>
              <a:t> плаче,</a:t>
            </a:r>
            <a:br>
              <a:rPr lang="ru-RU" i="1" dirty="0">
                <a:solidFill>
                  <a:srgbClr val="000000"/>
                </a:solidFill>
              </a:rPr>
            </a:br>
            <a:r>
              <a:rPr lang="ru-RU" i="1" dirty="0" err="1">
                <a:solidFill>
                  <a:srgbClr val="000000"/>
                </a:solidFill>
              </a:rPr>
              <a:t>Поки</a:t>
            </a:r>
            <a:r>
              <a:rPr lang="ru-RU" i="1" dirty="0">
                <a:solidFill>
                  <a:srgbClr val="000000"/>
                </a:solidFill>
              </a:rPr>
              <a:t> не </a:t>
            </a:r>
            <a:r>
              <a:rPr lang="ru-RU" i="1" dirty="0" err="1">
                <a:solidFill>
                  <a:srgbClr val="000000"/>
                </a:solidFill>
              </a:rPr>
              <a:t>забуде</a:t>
            </a:r>
            <a:r>
              <a:rPr lang="ru-RU" i="1" dirty="0">
                <a:solidFill>
                  <a:srgbClr val="000000"/>
                </a:solidFill>
              </a:rPr>
              <a:t>;</a:t>
            </a:r>
            <a:br>
              <a:rPr lang="ru-RU" i="1" dirty="0">
                <a:solidFill>
                  <a:srgbClr val="000000"/>
                </a:solidFill>
              </a:rPr>
            </a:br>
            <a:r>
              <a:rPr lang="ru-RU" i="1" dirty="0">
                <a:solidFill>
                  <a:srgbClr val="000000"/>
                </a:solidFill>
              </a:rPr>
              <a:t>А миленька плаче,</a:t>
            </a:r>
            <a:br>
              <a:rPr lang="ru-RU" i="1" dirty="0">
                <a:solidFill>
                  <a:srgbClr val="000000"/>
                </a:solidFill>
              </a:rPr>
            </a:br>
            <a:r>
              <a:rPr lang="ru-RU" i="1" dirty="0" err="1">
                <a:solidFill>
                  <a:srgbClr val="000000"/>
                </a:solidFill>
              </a:rPr>
              <a:t>Поки</a:t>
            </a:r>
            <a:r>
              <a:rPr lang="ru-RU" i="1" dirty="0">
                <a:solidFill>
                  <a:srgbClr val="000000"/>
                </a:solidFill>
              </a:rPr>
              <a:t> </a:t>
            </a:r>
            <a:r>
              <a:rPr lang="ru-RU" i="1" dirty="0" err="1">
                <a:solidFill>
                  <a:srgbClr val="000000"/>
                </a:solidFill>
              </a:rPr>
              <a:t>його</a:t>
            </a:r>
            <a:r>
              <a:rPr lang="ru-RU" i="1" dirty="0">
                <a:solidFill>
                  <a:srgbClr val="000000"/>
                </a:solidFill>
              </a:rPr>
              <a:t> </a:t>
            </a:r>
            <a:r>
              <a:rPr lang="ru-RU" i="1" dirty="0" err="1">
                <a:solidFill>
                  <a:srgbClr val="000000"/>
                </a:solidFill>
              </a:rPr>
              <a:t>бачить</a:t>
            </a:r>
            <a:r>
              <a:rPr lang="ru-RU" i="1" dirty="0">
                <a:solidFill>
                  <a:srgbClr val="000000"/>
                </a:solidFill>
              </a:rPr>
              <a:t>…</a:t>
            </a: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026" name="Picture 2" descr="Ой, летіла стріла&quot; (українська народна балада) - Мала Сторінка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4461"/>
            <a:ext cx="3456384" cy="4812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Українські народні думи - Збірка. Скачать электронную книгу в ...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13" b="11266"/>
          <a:stretch/>
        </p:blipFill>
        <p:spPr bwMode="auto">
          <a:xfrm>
            <a:off x="6492308" y="2505359"/>
            <a:ext cx="2295131" cy="252232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65447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4"/>
          <p:cNvSpPr/>
          <p:nvPr/>
        </p:nvSpPr>
        <p:spPr>
          <a:xfrm>
            <a:off x="822457" y="126848"/>
            <a:ext cx="4950394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uk-UA" sz="5400" b="1" spc="50" dirty="0">
                <a:ln w="11430"/>
                <a:solidFill>
                  <a:srgbClr val="82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Композиція </a:t>
            </a:r>
          </a:p>
        </p:txBody>
      </p:sp>
      <p:sp>
        <p:nvSpPr>
          <p:cNvPr id="5" name="Стрелка вниз 2"/>
          <p:cNvSpPr/>
          <p:nvPr/>
        </p:nvSpPr>
        <p:spPr>
          <a:xfrm rot="16200000">
            <a:off x="1636085" y="2067267"/>
            <a:ext cx="484188" cy="2714625"/>
          </a:xfrm>
          <a:prstGeom prst="downArrow">
            <a:avLst/>
          </a:prstGeom>
          <a:solidFill>
            <a:srgbClr val="820000"/>
          </a:solidFill>
          <a:ln>
            <a:solidFill>
              <a:srgbClr val="82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uk-UA" dirty="0">
              <a:solidFill>
                <a:srgbClr val="FFFFFF"/>
              </a:solidFill>
            </a:endParaRPr>
          </a:p>
        </p:txBody>
      </p:sp>
      <p:sp>
        <p:nvSpPr>
          <p:cNvPr id="6" name="Стрелка вниз 6"/>
          <p:cNvSpPr/>
          <p:nvPr/>
        </p:nvSpPr>
        <p:spPr>
          <a:xfrm rot="14008927">
            <a:off x="4722185" y="1156043"/>
            <a:ext cx="484187" cy="2305050"/>
          </a:xfrm>
          <a:prstGeom prst="downArrow">
            <a:avLst/>
          </a:prstGeom>
          <a:solidFill>
            <a:srgbClr val="820000"/>
          </a:solidFill>
          <a:ln>
            <a:solidFill>
              <a:srgbClr val="82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uk-UA" dirty="0">
              <a:solidFill>
                <a:srgbClr val="FFFFFF"/>
              </a:solidFill>
            </a:endParaRPr>
          </a:p>
        </p:txBody>
      </p:sp>
      <p:sp>
        <p:nvSpPr>
          <p:cNvPr id="7" name="Прямоугольник 5"/>
          <p:cNvSpPr>
            <a:spLocks noChangeArrowheads="1"/>
          </p:cNvSpPr>
          <p:nvPr/>
        </p:nvSpPr>
        <p:spPr bwMode="auto">
          <a:xfrm>
            <a:off x="860591" y="2809424"/>
            <a:ext cx="175895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uk-UA" altLang="ru-RU" sz="24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Експозиція</a:t>
            </a:r>
            <a:endParaRPr lang="uk-UA" sz="2400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3235491" y="2776086"/>
            <a:ext cx="658813" cy="647700"/>
          </a:xfrm>
          <a:prstGeom prst="ellipse">
            <a:avLst/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uk-UA" dirty="0">
              <a:solidFill>
                <a:srgbClr val="FFFFFF"/>
              </a:solidFill>
            </a:endParaRPr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309262" y="3588106"/>
            <a:ext cx="274049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>
                <a:solidFill>
                  <a:srgbClr val="000000"/>
                </a:solidFill>
                <a:latin typeface="Franklin Gothic Medium"/>
              </a:rPr>
              <a:t>діалог</a:t>
            </a:r>
            <a:r>
              <a:rPr lang="ru-RU" sz="2400" b="1" dirty="0">
                <a:solidFill>
                  <a:srgbClr val="000000"/>
                </a:solidFill>
                <a:latin typeface="Franklin Gothic Medium"/>
              </a:rPr>
              <a:t> про причину </a:t>
            </a:r>
            <a:r>
              <a:rPr lang="ru-RU" sz="2400" b="1" dirty="0" err="1">
                <a:solidFill>
                  <a:srgbClr val="000000"/>
                </a:solidFill>
                <a:latin typeface="Franklin Gothic Medium"/>
              </a:rPr>
              <a:t>смерті</a:t>
            </a:r>
            <a:r>
              <a:rPr lang="ru-RU" sz="2400" b="1" dirty="0">
                <a:solidFill>
                  <a:srgbClr val="000000"/>
                </a:solidFill>
                <a:latin typeface="Franklin Gothic Medium"/>
              </a:rPr>
              <a:t> </a:t>
            </a:r>
            <a:r>
              <a:rPr lang="ru-RU" sz="2400" b="1" dirty="0" err="1">
                <a:solidFill>
                  <a:srgbClr val="000000"/>
                </a:solidFill>
                <a:latin typeface="Franklin Gothic Medium"/>
              </a:rPr>
              <a:t>вдовиного</a:t>
            </a:r>
            <a:r>
              <a:rPr lang="ru-RU" sz="2400" b="1" dirty="0">
                <a:solidFill>
                  <a:srgbClr val="000000"/>
                </a:solidFill>
                <a:latin typeface="Franklin Gothic Medium"/>
              </a:rPr>
              <a:t> </a:t>
            </a:r>
            <a:r>
              <a:rPr lang="ru-RU" sz="2400" b="1" dirty="0" err="1">
                <a:solidFill>
                  <a:srgbClr val="000000"/>
                </a:solidFill>
                <a:latin typeface="Franklin Gothic Medium"/>
              </a:rPr>
              <a:t>сина</a:t>
            </a:r>
            <a:endParaRPr lang="uk-UA" altLang="ru-RU" sz="2400" b="1" i="1" dirty="0">
              <a:solidFill>
                <a:srgbClr val="000000"/>
              </a:solidFill>
              <a:latin typeface="Franklin Gothic Medium"/>
              <a:cs typeface="Times New Roman" pitchFamily="18" charset="0"/>
            </a:endParaRPr>
          </a:p>
        </p:txBody>
      </p:sp>
      <p:sp>
        <p:nvSpPr>
          <p:cNvPr id="10" name="Прямоугольник 10"/>
          <p:cNvSpPr>
            <a:spLocks noChangeArrowheads="1"/>
          </p:cNvSpPr>
          <p:nvPr/>
        </p:nvSpPr>
        <p:spPr bwMode="auto">
          <a:xfrm>
            <a:off x="2356016" y="2326824"/>
            <a:ext cx="1387475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uk-UA" sz="24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Зав</a:t>
            </a:r>
            <a:r>
              <a:rPr lang="en-US" sz="24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uk-UA" sz="24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язка</a:t>
            </a:r>
            <a:endParaRPr lang="uk-UA" sz="2400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1"/>
          <p:cNvSpPr>
            <a:spLocks noChangeArrowheads="1"/>
          </p:cNvSpPr>
          <p:nvPr/>
        </p:nvSpPr>
        <p:spPr bwMode="auto">
          <a:xfrm rot="19401755">
            <a:off x="3637129" y="1874386"/>
            <a:ext cx="18669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uk-UA" sz="24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Розвиток дії</a:t>
            </a:r>
            <a:endParaRPr lang="uk-UA" sz="2400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2"/>
          <p:cNvSpPr>
            <a:spLocks noChangeArrowheads="1"/>
          </p:cNvSpPr>
          <p:nvPr/>
        </p:nvSpPr>
        <p:spPr bwMode="auto">
          <a:xfrm>
            <a:off x="3535196" y="3099936"/>
            <a:ext cx="2579703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az-Cyrl-AZ" sz="2400" b="1" dirty="0">
                <a:solidFill>
                  <a:srgbClr val="000000"/>
                </a:solidFill>
                <a:latin typeface="Franklin Gothic Medium"/>
              </a:rPr>
              <a:t>приліт трьох рябеньких зозуль</a:t>
            </a:r>
            <a:endParaRPr lang="uk-UA" altLang="ru-RU" sz="2400" b="1" i="1" dirty="0">
              <a:solidFill>
                <a:srgbClr val="000000"/>
              </a:solidFill>
              <a:latin typeface="Franklin Gothic Medium"/>
              <a:cs typeface="Times New Roman" pitchFamily="18" charset="0"/>
            </a:endParaRPr>
          </a:p>
        </p:txBody>
      </p:sp>
      <p:sp>
        <p:nvSpPr>
          <p:cNvPr id="13" name="Равнобедренный треугольник 9"/>
          <p:cNvSpPr/>
          <p:nvPr/>
        </p:nvSpPr>
        <p:spPr>
          <a:xfrm>
            <a:off x="5573879" y="385311"/>
            <a:ext cx="658812" cy="762000"/>
          </a:xfrm>
          <a:prstGeom prst="triangle">
            <a:avLst/>
          </a:prstGeom>
          <a:solidFill>
            <a:srgbClr val="82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uk-UA" dirty="0">
              <a:solidFill>
                <a:srgbClr val="FFFFFF"/>
              </a:solidFill>
            </a:endParaRPr>
          </a:p>
        </p:txBody>
      </p:sp>
      <p:sp>
        <p:nvSpPr>
          <p:cNvPr id="14" name="Прямоугольник 14"/>
          <p:cNvSpPr>
            <a:spLocks noChangeArrowheads="1"/>
          </p:cNvSpPr>
          <p:nvPr/>
        </p:nvSpPr>
        <p:spPr bwMode="auto">
          <a:xfrm>
            <a:off x="4934116" y="1040949"/>
            <a:ext cx="193833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uk-UA" alt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Кульмінація</a:t>
            </a:r>
            <a:endParaRPr lang="uk-UA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трелка вниз 15"/>
          <p:cNvSpPr/>
          <p:nvPr/>
        </p:nvSpPr>
        <p:spPr>
          <a:xfrm rot="17326273">
            <a:off x="6814510" y="1156043"/>
            <a:ext cx="484187" cy="2305050"/>
          </a:xfrm>
          <a:prstGeom prst="downArrow">
            <a:avLst/>
          </a:prstGeom>
          <a:solidFill>
            <a:srgbClr val="820000"/>
          </a:solidFill>
          <a:ln>
            <a:solidFill>
              <a:srgbClr val="82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uk-UA" dirty="0">
              <a:solidFill>
                <a:srgbClr val="FFFFFF"/>
              </a:solidFill>
            </a:endParaRPr>
          </a:p>
        </p:txBody>
      </p:sp>
      <p:sp>
        <p:nvSpPr>
          <p:cNvPr id="16" name="Прямоугольник 16"/>
          <p:cNvSpPr>
            <a:spLocks noChangeArrowheads="1"/>
          </p:cNvSpPr>
          <p:nvPr/>
        </p:nvSpPr>
        <p:spPr bwMode="auto">
          <a:xfrm rot="1176841">
            <a:off x="6291429" y="1671186"/>
            <a:ext cx="1528762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uk-UA" sz="24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Розв</a:t>
            </a:r>
            <a:r>
              <a:rPr lang="en-US" sz="24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uk-UA" sz="24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язка</a:t>
            </a:r>
            <a:endParaRPr lang="uk-UA" sz="2400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7"/>
          <p:cNvSpPr>
            <a:spLocks noChangeArrowheads="1"/>
          </p:cNvSpPr>
          <p:nvPr/>
        </p:nvSpPr>
        <p:spPr bwMode="auto">
          <a:xfrm>
            <a:off x="6364356" y="0"/>
            <a:ext cx="2693484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>
                <a:solidFill>
                  <a:srgbClr val="000000"/>
                </a:solidFill>
                <a:latin typeface="Franklin Gothic Medium"/>
              </a:rPr>
              <a:t>оплакування</a:t>
            </a:r>
            <a:r>
              <a:rPr lang="ru-RU" sz="2400" b="1" dirty="0">
                <a:solidFill>
                  <a:srgbClr val="000000"/>
                </a:solidFill>
                <a:latin typeface="Franklin Gothic Medium"/>
              </a:rPr>
              <a:t> </a:t>
            </a:r>
            <a:r>
              <a:rPr lang="ru-RU" sz="2400" b="1" dirty="0" err="1">
                <a:solidFill>
                  <a:srgbClr val="000000"/>
                </a:solidFill>
                <a:latin typeface="Franklin Gothic Medium"/>
              </a:rPr>
              <a:t>матері</a:t>
            </a:r>
            <a:r>
              <a:rPr lang="ru-RU" sz="2400" b="1" dirty="0">
                <a:solidFill>
                  <a:srgbClr val="000000"/>
                </a:solidFill>
                <a:latin typeface="Franklin Gothic Medium"/>
              </a:rPr>
              <a:t>, </a:t>
            </a:r>
            <a:r>
              <a:rPr lang="ru-RU" sz="2400" b="1" dirty="0" err="1">
                <a:solidFill>
                  <a:srgbClr val="000000"/>
                </a:solidFill>
                <a:latin typeface="Franklin Gothic Medium"/>
              </a:rPr>
              <a:t>сестри</a:t>
            </a:r>
            <a:r>
              <a:rPr lang="ru-RU" sz="2400" b="1" dirty="0">
                <a:solidFill>
                  <a:srgbClr val="000000"/>
                </a:solidFill>
                <a:latin typeface="Franklin Gothic Medium"/>
              </a:rPr>
              <a:t>, </a:t>
            </a:r>
            <a:r>
              <a:rPr lang="ru-RU" sz="2400" b="1" dirty="0" err="1">
                <a:solidFill>
                  <a:srgbClr val="000000"/>
                </a:solidFill>
                <a:latin typeface="Franklin Gothic Medium"/>
              </a:rPr>
              <a:t>миленької</a:t>
            </a:r>
            <a:r>
              <a:rPr lang="ru-RU" sz="2400" b="1" dirty="0">
                <a:solidFill>
                  <a:srgbClr val="000000"/>
                </a:solidFill>
                <a:latin typeface="Franklin Gothic Medium"/>
              </a:rPr>
              <a:t>, смерть героя</a:t>
            </a:r>
            <a:endParaRPr lang="uk-UA" altLang="ru-RU" sz="2400" b="1" i="1" dirty="0">
              <a:solidFill>
                <a:srgbClr val="000000"/>
              </a:solidFill>
              <a:latin typeface="Franklin Gothic Medium"/>
              <a:cs typeface="Times New Roman" pitchFamily="18" charset="0"/>
            </a:endParaRPr>
          </a:p>
        </p:txBody>
      </p:sp>
      <p:sp>
        <p:nvSpPr>
          <p:cNvPr id="18" name="Прямоугольник 18"/>
          <p:cNvSpPr>
            <a:spLocks noChangeArrowheads="1"/>
          </p:cNvSpPr>
          <p:nvPr/>
        </p:nvSpPr>
        <p:spPr bwMode="auto">
          <a:xfrm>
            <a:off x="6444207" y="2837999"/>
            <a:ext cx="2139571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0000"/>
                </a:solidFill>
                <a:latin typeface="Franklin Gothic Medium"/>
              </a:rPr>
              <a:t>смерть </a:t>
            </a:r>
            <a:r>
              <a:rPr lang="ru-RU" sz="2400" b="1" dirty="0" err="1">
                <a:solidFill>
                  <a:srgbClr val="000000"/>
                </a:solidFill>
                <a:latin typeface="Franklin Gothic Medium"/>
              </a:rPr>
              <a:t>рідної</a:t>
            </a:r>
            <a:r>
              <a:rPr lang="ru-RU" sz="2400" b="1" dirty="0">
                <a:solidFill>
                  <a:srgbClr val="000000"/>
                </a:solidFill>
                <a:latin typeface="Franklin Gothic Medium"/>
              </a:rPr>
              <a:t> </a:t>
            </a:r>
            <a:r>
              <a:rPr lang="ru-RU" sz="2400" b="1" dirty="0" err="1">
                <a:solidFill>
                  <a:srgbClr val="000000"/>
                </a:solidFill>
                <a:latin typeface="Franklin Gothic Medium"/>
              </a:rPr>
              <a:t>людини</a:t>
            </a:r>
            <a:r>
              <a:rPr lang="ru-RU" sz="2400" b="1" dirty="0">
                <a:solidFill>
                  <a:srgbClr val="000000"/>
                </a:solidFill>
                <a:latin typeface="Franklin Gothic Medium"/>
              </a:rPr>
              <a:t> — </a:t>
            </a:r>
            <a:r>
              <a:rPr lang="ru-RU" sz="2400" b="1" dirty="0" err="1">
                <a:solidFill>
                  <a:srgbClr val="000000"/>
                </a:solidFill>
                <a:latin typeface="Franklin Gothic Medium"/>
              </a:rPr>
              <a:t>одвічна</a:t>
            </a:r>
            <a:r>
              <a:rPr lang="ru-RU" sz="2400" b="1" dirty="0">
                <a:solidFill>
                  <a:srgbClr val="000000"/>
                </a:solidFill>
                <a:latin typeface="Franklin Gothic Medium"/>
              </a:rPr>
              <a:t> </a:t>
            </a:r>
            <a:r>
              <a:rPr lang="ru-RU" sz="2400" b="1" dirty="0" err="1">
                <a:solidFill>
                  <a:srgbClr val="000000"/>
                </a:solidFill>
                <a:latin typeface="Franklin Gothic Medium"/>
              </a:rPr>
              <a:t>пам’ять</a:t>
            </a:r>
            <a:r>
              <a:rPr lang="ru-RU" sz="2400" b="1" dirty="0">
                <a:solidFill>
                  <a:srgbClr val="000000"/>
                </a:solidFill>
                <a:latin typeface="Franklin Gothic Medium"/>
              </a:rPr>
              <a:t> про </a:t>
            </a:r>
            <a:r>
              <a:rPr lang="ru-RU" sz="2400" b="1" dirty="0" err="1">
                <a:solidFill>
                  <a:srgbClr val="000000"/>
                </a:solidFill>
                <a:latin typeface="Franklin Gothic Medium"/>
              </a:rPr>
              <a:t>неї</a:t>
            </a:r>
            <a:endParaRPr lang="uk-UA" altLang="ru-RU" sz="2400" b="1" i="1" dirty="0">
              <a:solidFill>
                <a:srgbClr val="000000"/>
              </a:solidFill>
              <a:latin typeface="Franklin Gothic Medium"/>
              <a:cs typeface="Times New Roman" pitchFamily="18" charset="0"/>
            </a:endParaRPr>
          </a:p>
        </p:txBody>
      </p:sp>
      <p:pic>
        <p:nvPicPr>
          <p:cNvPr id="19" name="Picture 21" descr="834504_120810"/>
          <p:cNvPicPr>
            <a:picLocks noGrp="1"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33184" y="187325"/>
            <a:ext cx="1862138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1200850" y="5301208"/>
            <a:ext cx="7331589" cy="120032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0000"/>
                </a:solidFill>
              </a:rPr>
              <a:t>Горе </a:t>
            </a:r>
            <a:r>
              <a:rPr lang="ru-RU" b="1" dirty="0" err="1">
                <a:solidFill>
                  <a:srgbClr val="000000"/>
                </a:solidFill>
              </a:rPr>
              <a:t>рідних</a:t>
            </a:r>
            <a:r>
              <a:rPr lang="ru-RU" b="1" dirty="0">
                <a:solidFill>
                  <a:srgbClr val="000000"/>
                </a:solidFill>
              </a:rPr>
              <a:t> — </a:t>
            </a:r>
            <a:r>
              <a:rPr lang="ru-RU" b="1" dirty="0" err="1">
                <a:solidFill>
                  <a:srgbClr val="000000"/>
                </a:solidFill>
              </a:rPr>
              <a:t>безмірне</a:t>
            </a:r>
            <a:r>
              <a:rPr lang="ru-RU" b="1" dirty="0">
                <a:solidFill>
                  <a:srgbClr val="000000"/>
                </a:solidFill>
              </a:rPr>
              <a:t>. Вони, як </a:t>
            </a:r>
            <a:r>
              <a:rPr lang="ru-RU" b="1" dirty="0" err="1">
                <a:solidFill>
                  <a:srgbClr val="000000"/>
                </a:solidFill>
              </a:rPr>
              <a:t>зозулі</a:t>
            </a:r>
            <a:r>
              <a:rPr lang="ru-RU" b="1" dirty="0">
                <a:solidFill>
                  <a:srgbClr val="000000"/>
                </a:solidFill>
              </a:rPr>
              <a:t>, </a:t>
            </a:r>
            <a:r>
              <a:rPr lang="ru-RU" b="1" dirty="0" err="1">
                <a:solidFill>
                  <a:srgbClr val="000000"/>
                </a:solidFill>
              </a:rPr>
              <a:t>прилетіли</a:t>
            </a:r>
            <a:r>
              <a:rPr lang="ru-RU" b="1" dirty="0">
                <a:solidFill>
                  <a:srgbClr val="000000"/>
                </a:solidFill>
              </a:rPr>
              <a:t> та й </a:t>
            </a:r>
            <a:r>
              <a:rPr lang="ru-RU" b="1" dirty="0" err="1">
                <a:solidFill>
                  <a:srgbClr val="000000"/>
                </a:solidFill>
              </a:rPr>
              <a:t>плачуть</a:t>
            </a:r>
            <a:r>
              <a:rPr lang="ru-RU" b="1" dirty="0">
                <a:solidFill>
                  <a:srgbClr val="000000"/>
                </a:solidFill>
              </a:rPr>
              <a:t> над </a:t>
            </a:r>
            <a:r>
              <a:rPr lang="ru-RU" b="1" dirty="0" err="1">
                <a:solidFill>
                  <a:srgbClr val="000000"/>
                </a:solidFill>
              </a:rPr>
              <a:t>убитим</a:t>
            </a:r>
            <a:r>
              <a:rPr lang="ru-RU" b="1" dirty="0">
                <a:solidFill>
                  <a:srgbClr val="000000"/>
                </a:solidFill>
              </a:rPr>
              <a:t>. Де </a:t>
            </a:r>
            <a:r>
              <a:rPr lang="ru-RU" b="1" dirty="0" err="1">
                <a:solidFill>
                  <a:srgbClr val="000000"/>
                </a:solidFill>
              </a:rPr>
              <a:t>мати</a:t>
            </a:r>
            <a:r>
              <a:rPr lang="ru-RU" b="1" dirty="0">
                <a:solidFill>
                  <a:srgbClr val="000000"/>
                </a:solidFill>
              </a:rPr>
              <a:t> плаче — там «Дунай </a:t>
            </a:r>
            <a:r>
              <a:rPr lang="ru-RU" b="1" dirty="0" err="1">
                <a:solidFill>
                  <a:srgbClr val="000000"/>
                </a:solidFill>
              </a:rPr>
              <a:t>розлився</a:t>
            </a:r>
            <a:r>
              <a:rPr lang="ru-RU" b="1" dirty="0">
                <a:solidFill>
                  <a:srgbClr val="000000"/>
                </a:solidFill>
              </a:rPr>
              <a:t>», де сестра — там «</a:t>
            </a:r>
            <a:r>
              <a:rPr lang="ru-RU" b="1" dirty="0" err="1">
                <a:solidFill>
                  <a:srgbClr val="000000"/>
                </a:solidFill>
              </a:rPr>
              <a:t>слізок</a:t>
            </a:r>
            <a:r>
              <a:rPr lang="ru-RU" b="1" dirty="0">
                <a:solidFill>
                  <a:srgbClr val="000000"/>
                </a:solidFill>
              </a:rPr>
              <a:t> </a:t>
            </a:r>
            <a:r>
              <a:rPr lang="ru-RU" b="1" dirty="0" err="1">
                <a:solidFill>
                  <a:srgbClr val="000000"/>
                </a:solidFill>
              </a:rPr>
              <a:t>криниця</a:t>
            </a:r>
            <a:r>
              <a:rPr lang="ru-RU" b="1" dirty="0">
                <a:solidFill>
                  <a:srgbClr val="000000"/>
                </a:solidFill>
              </a:rPr>
              <a:t>», а де миленька — «земля сухенька». Сестра й мила скоро </a:t>
            </a:r>
            <a:r>
              <a:rPr lang="ru-RU" b="1" dirty="0" err="1">
                <a:solidFill>
                  <a:srgbClr val="000000"/>
                </a:solidFill>
              </a:rPr>
              <a:t>забудуть</a:t>
            </a:r>
            <a:r>
              <a:rPr lang="ru-RU" b="1" dirty="0">
                <a:solidFill>
                  <a:srgbClr val="000000"/>
                </a:solidFill>
              </a:rPr>
              <a:t> про </a:t>
            </a:r>
            <a:r>
              <a:rPr lang="ru-RU" b="1" dirty="0" err="1">
                <a:solidFill>
                  <a:srgbClr val="000000"/>
                </a:solidFill>
              </a:rPr>
              <a:t>втрату</a:t>
            </a:r>
            <a:r>
              <a:rPr lang="ru-RU" b="1" dirty="0">
                <a:solidFill>
                  <a:srgbClr val="000000"/>
                </a:solidFill>
              </a:rPr>
              <a:t>, а </a:t>
            </a:r>
            <a:r>
              <a:rPr lang="ru-RU" b="1" dirty="0" err="1">
                <a:solidFill>
                  <a:srgbClr val="000000"/>
                </a:solidFill>
              </a:rPr>
              <a:t>мати</a:t>
            </a:r>
            <a:r>
              <a:rPr lang="ru-RU" b="1" dirty="0">
                <a:solidFill>
                  <a:srgbClr val="000000"/>
                </a:solidFill>
              </a:rPr>
              <a:t> </a:t>
            </a:r>
            <a:r>
              <a:rPr lang="ru-RU" b="1" dirty="0" err="1">
                <a:solidFill>
                  <a:srgbClr val="000000"/>
                </a:solidFill>
              </a:rPr>
              <a:t>страждатиме</a:t>
            </a:r>
            <a:r>
              <a:rPr lang="ru-RU" b="1" dirty="0">
                <a:solidFill>
                  <a:srgbClr val="000000"/>
                </a:solidFill>
              </a:rPr>
              <a:t> </a:t>
            </a:r>
            <a:r>
              <a:rPr lang="ru-RU" b="1" dirty="0" err="1">
                <a:solidFill>
                  <a:srgbClr val="000000"/>
                </a:solidFill>
              </a:rPr>
              <a:t>довіку</a:t>
            </a:r>
            <a:endParaRPr lang="en-US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1018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  <p:bldP spid="8" grpId="0" animBg="1"/>
      <p:bldP spid="9" grpId="0"/>
      <p:bldP spid="10" grpId="0"/>
      <p:bldP spid="11" grpId="0"/>
      <p:bldP spid="12" grpId="0"/>
      <p:bldP spid="13" grpId="0" animBg="1"/>
      <p:bldP spid="14" grpId="0"/>
      <p:bldP spid="15" grpId="0" animBg="1"/>
      <p:bldP spid="16" grpId="0"/>
      <p:bldP spid="17" grpId="0"/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Кукушка — птица. Описание кукушки с картинками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633840"/>
            <a:ext cx="3096344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Кукушка: интересные факты, фото и краткое описание - Времена года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87618" y="708306"/>
            <a:ext cx="2232248" cy="2232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картинки красивый рисунок кукушка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036436" y="740088"/>
            <a:ext cx="2860576" cy="2860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185520" y="3789040"/>
            <a:ext cx="6375689" cy="120032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az-Cyrl-AZ" b="1" dirty="0">
                <a:solidFill>
                  <a:srgbClr val="FF0000"/>
                </a:solidFill>
              </a:rPr>
              <a:t>Образ </a:t>
            </a:r>
            <a:r>
              <a:rPr lang="az-Cyrl-AZ" b="1" dirty="0">
                <a:solidFill>
                  <a:srgbClr val="FF0000"/>
                </a:solidFill>
              </a:rPr>
              <a:t>зозулі</a:t>
            </a:r>
            <a:r>
              <a:rPr lang="az-Cyrl-AZ" dirty="0">
                <a:solidFill>
                  <a:srgbClr val="000000"/>
                </a:solidFill>
              </a:rPr>
              <a:t> </a:t>
            </a:r>
            <a:r>
              <a:rPr lang="az-Cyrl-AZ" dirty="0">
                <a:solidFill>
                  <a:srgbClr val="000000"/>
                </a:solidFill>
              </a:rPr>
              <a:t> є </a:t>
            </a:r>
            <a:r>
              <a:rPr lang="az-Cyrl-AZ" dirty="0">
                <a:solidFill>
                  <a:srgbClr val="000000"/>
                </a:solidFill>
              </a:rPr>
              <a:t>символічним, оскільки тільки зозуля „уміє вічно тужити”, як і матір. </a:t>
            </a:r>
          </a:p>
          <a:p>
            <a:r>
              <a:rPr lang="az-Cyrl-AZ" dirty="0">
                <a:solidFill>
                  <a:srgbClr val="000000"/>
                </a:solidFill>
              </a:rPr>
              <a:t>В українському фольклорі зозуля є </a:t>
            </a:r>
            <a:r>
              <a:rPr lang="az-Cyrl-AZ" b="1" i="1" dirty="0">
                <a:solidFill>
                  <a:srgbClr val="FF0000"/>
                </a:solidFill>
              </a:rPr>
              <a:t>образом суму</a:t>
            </a:r>
            <a:r>
              <a:rPr lang="az-Cyrl-AZ" dirty="0">
                <a:solidFill>
                  <a:srgbClr val="000000"/>
                </a:solidFill>
              </a:rPr>
              <a:t>, туги, нещастя</a:t>
            </a:r>
            <a:r>
              <a:rPr lang="az-Cyrl-AZ" dirty="0">
                <a:solidFill>
                  <a:srgbClr val="000000"/>
                </a:solidFill>
              </a:rPr>
              <a:t>.</a:t>
            </a:r>
            <a:endParaRPr lang="az-Cyrl-AZ" dirty="0">
              <a:solidFill>
                <a:srgbClr val="000000"/>
              </a:solidFill>
            </a:endParaRPr>
          </a:p>
        </p:txBody>
      </p:sp>
      <p:sp>
        <p:nvSpPr>
          <p:cNvPr id="9" name="Прямоугольник 4"/>
          <p:cNvSpPr/>
          <p:nvPr/>
        </p:nvSpPr>
        <p:spPr>
          <a:xfrm>
            <a:off x="755576" y="39429"/>
            <a:ext cx="2183355" cy="76944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uk-UA" sz="4400" b="1" spc="50" dirty="0">
                <a:ln w="11430"/>
                <a:solidFill>
                  <a:srgbClr val="82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ОБРАЗИ</a:t>
            </a:r>
            <a:endParaRPr lang="uk-UA" sz="4400" b="1" spc="50" dirty="0">
              <a:ln w="11430"/>
              <a:solidFill>
                <a:srgbClr val="82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942646" y="3415999"/>
            <a:ext cx="15941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z-Cyrl-AZ" b="1" dirty="0">
                <a:solidFill>
                  <a:srgbClr val="000000"/>
                </a:solidFill>
                <a:latin typeface="Franklin Gothic Medium"/>
              </a:rPr>
              <a:t>М</a:t>
            </a:r>
            <a:r>
              <a:rPr lang="az-Cyrl-AZ" b="1" dirty="0">
                <a:solidFill>
                  <a:srgbClr val="000000"/>
                </a:solidFill>
                <a:latin typeface="Franklin Gothic Medium"/>
              </a:rPr>
              <a:t>ати-удовиця</a:t>
            </a:r>
            <a:endParaRPr lang="en-US" b="1" dirty="0">
              <a:solidFill>
                <a:srgbClr val="000000"/>
              </a:solidFill>
              <a:latin typeface="Franklin Gothic Medium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90318" y="3454735"/>
            <a:ext cx="9452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z-Cyrl-AZ" dirty="0">
                <a:solidFill>
                  <a:srgbClr val="000000"/>
                </a:solidFill>
              </a:rPr>
              <a:t> </a:t>
            </a:r>
            <a:r>
              <a:rPr lang="az-Cyrl-AZ" b="1" dirty="0">
                <a:solidFill>
                  <a:srgbClr val="000000"/>
                </a:solidFill>
                <a:latin typeface="Franklin Gothic Medium"/>
              </a:rPr>
              <a:t>Сестра</a:t>
            </a:r>
            <a:endParaRPr lang="en-US" b="1" dirty="0">
              <a:solidFill>
                <a:srgbClr val="000000"/>
              </a:solidFill>
              <a:latin typeface="Franklin Gothic Medium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44474" y="3430334"/>
            <a:ext cx="9171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z-Cyrl-AZ" b="1" dirty="0">
                <a:solidFill>
                  <a:srgbClr val="000000"/>
                </a:solidFill>
                <a:latin typeface="Franklin Gothic Medium"/>
              </a:rPr>
              <a:t>Кохана</a:t>
            </a:r>
            <a:endParaRPr lang="en-US" b="1" dirty="0">
              <a:solidFill>
                <a:srgbClr val="000000"/>
              </a:solidFill>
              <a:latin typeface="Franklin Gothic Medium"/>
            </a:endParaRPr>
          </a:p>
        </p:txBody>
      </p:sp>
      <p:pic>
        <p:nvPicPr>
          <p:cNvPr id="2064" name="Picture 16" descr="Деревья на прозрачном фоне растровый клипарт. Trees in the Garden #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068"/>
          <a:stretch/>
        </p:blipFill>
        <p:spPr bwMode="auto">
          <a:xfrm rot="4975096">
            <a:off x="816430" y="1358724"/>
            <a:ext cx="1597673" cy="2635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6" descr="Деревья на прозрачном фоне растровый клипарт. Trees in the Garden #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662"/>
          <a:stretch/>
        </p:blipFill>
        <p:spPr bwMode="auto">
          <a:xfrm rot="5803634">
            <a:off x="3590317" y="1462172"/>
            <a:ext cx="1597673" cy="2617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6" descr="Деревья на прозрачном фоне растровый клипарт. Trees in the Garden #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662"/>
          <a:stretch/>
        </p:blipFill>
        <p:spPr bwMode="auto">
          <a:xfrm rot="4398176">
            <a:off x="6585028" y="1338888"/>
            <a:ext cx="1597673" cy="2617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3990318" y="172175"/>
            <a:ext cx="4572000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ru-RU" b="1" dirty="0" err="1">
                <a:solidFill>
                  <a:srgbClr val="000000"/>
                </a:solidFill>
                <a:latin typeface="Franklin Gothic Medium"/>
              </a:rPr>
              <a:t>Мати-удовиця</a:t>
            </a:r>
            <a:r>
              <a:rPr lang="ru-RU" b="1" dirty="0">
                <a:solidFill>
                  <a:srgbClr val="000000"/>
                </a:solidFill>
                <a:latin typeface="Franklin Gothic Medium"/>
              </a:rPr>
              <a:t>, сестра та </a:t>
            </a:r>
            <a:r>
              <a:rPr lang="ru-RU" b="1" dirty="0" err="1">
                <a:solidFill>
                  <a:srgbClr val="000000"/>
                </a:solidFill>
                <a:latin typeface="Franklin Gothic Medium"/>
              </a:rPr>
              <a:t>кохана</a:t>
            </a:r>
            <a:r>
              <a:rPr lang="ru-RU" b="1" dirty="0">
                <a:solidFill>
                  <a:srgbClr val="000000"/>
                </a:solidFill>
                <a:latin typeface="Franklin Gothic Medium"/>
              </a:rPr>
              <a:t> </a:t>
            </a:r>
            <a:r>
              <a:rPr lang="ru-RU" b="1" dirty="0" err="1">
                <a:solidFill>
                  <a:srgbClr val="000000"/>
                </a:solidFill>
                <a:latin typeface="Franklin Gothic Medium"/>
              </a:rPr>
              <a:t>перетворюються</a:t>
            </a:r>
            <a:r>
              <a:rPr lang="ru-RU" b="1" dirty="0">
                <a:solidFill>
                  <a:srgbClr val="000000"/>
                </a:solidFill>
                <a:latin typeface="Franklin Gothic Medium"/>
              </a:rPr>
              <a:t> на "зозуль рябеньких", </a:t>
            </a:r>
            <a:r>
              <a:rPr lang="ru-RU" b="1" dirty="0" err="1">
                <a:solidFill>
                  <a:srgbClr val="000000"/>
                </a:solidFill>
                <a:latin typeface="Franklin Gothic Medium"/>
              </a:rPr>
              <a:t>що</a:t>
            </a:r>
            <a:r>
              <a:rPr lang="ru-RU" b="1" dirty="0">
                <a:solidFill>
                  <a:srgbClr val="000000"/>
                </a:solidFill>
                <a:latin typeface="Franklin Gothic Medium"/>
              </a:rPr>
              <a:t> </a:t>
            </a:r>
            <a:r>
              <a:rPr lang="ru-RU" b="1" dirty="0" err="1">
                <a:solidFill>
                  <a:srgbClr val="000000"/>
                </a:solidFill>
                <a:latin typeface="Franklin Gothic Medium"/>
              </a:rPr>
              <a:t>прилетіти</a:t>
            </a:r>
            <a:r>
              <a:rPr lang="ru-RU" b="1" dirty="0">
                <a:solidFill>
                  <a:srgbClr val="000000"/>
                </a:solidFill>
                <a:latin typeface="Franklin Gothic Medium"/>
              </a:rPr>
              <a:t> </a:t>
            </a:r>
            <a:r>
              <a:rPr lang="ru-RU" b="1" dirty="0">
                <a:solidFill>
                  <a:srgbClr val="000000"/>
                </a:solidFill>
                <a:latin typeface="Franklin Gothic Medium"/>
              </a:rPr>
              <a:t>до </a:t>
            </a:r>
            <a:r>
              <a:rPr lang="ru-RU" b="1" dirty="0" err="1">
                <a:solidFill>
                  <a:srgbClr val="000000"/>
                </a:solidFill>
                <a:latin typeface="Franklin Gothic Medium"/>
              </a:rPr>
              <a:t>дорогої</a:t>
            </a:r>
            <a:r>
              <a:rPr lang="ru-RU" b="1" dirty="0">
                <a:solidFill>
                  <a:srgbClr val="000000"/>
                </a:solidFill>
                <a:latin typeface="Franklin Gothic Medium"/>
              </a:rPr>
              <a:t> </a:t>
            </a:r>
            <a:r>
              <a:rPr lang="ru-RU" b="1" dirty="0" err="1">
                <a:solidFill>
                  <a:srgbClr val="000000"/>
                </a:solidFill>
                <a:latin typeface="Franklin Gothic Medium"/>
              </a:rPr>
              <a:t>людини</a:t>
            </a:r>
            <a:r>
              <a:rPr lang="ru-RU" b="1" dirty="0">
                <a:solidFill>
                  <a:srgbClr val="000000"/>
                </a:solidFill>
                <a:latin typeface="Franklin Gothic Medium"/>
              </a:rPr>
              <a:t>.</a:t>
            </a:r>
            <a:endParaRPr lang="en-US" b="1" dirty="0">
              <a:solidFill>
                <a:srgbClr val="000000"/>
              </a:solidFill>
              <a:latin typeface="Franklin Gothic Medium"/>
            </a:endParaRPr>
          </a:p>
        </p:txBody>
      </p:sp>
    </p:spTree>
    <p:extLst>
      <p:ext uri="{BB962C8B-B14F-4D97-AF65-F5344CB8AC3E}">
        <p14:creationId xmlns:p14="http://schemas.microsoft.com/office/powerpoint/2010/main" val="10482625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491879" y="188640"/>
            <a:ext cx="5347319" cy="175432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dirty="0" err="1">
                <a:solidFill>
                  <a:srgbClr val="000000"/>
                </a:solidFill>
              </a:rPr>
              <a:t>Зіставлення</a:t>
            </a:r>
            <a:r>
              <a:rPr lang="ru-RU" dirty="0">
                <a:solidFill>
                  <a:srgbClr val="000000"/>
                </a:solidFill>
              </a:rPr>
              <a:t> </a:t>
            </a:r>
            <a:r>
              <a:rPr lang="ru-RU" dirty="0" err="1">
                <a:solidFill>
                  <a:srgbClr val="000000"/>
                </a:solidFill>
              </a:rPr>
              <a:t>почуттів</a:t>
            </a:r>
            <a:r>
              <a:rPr lang="ru-RU" dirty="0">
                <a:solidFill>
                  <a:srgbClr val="000000"/>
                </a:solidFill>
              </a:rPr>
              <a:t> людей </a:t>
            </a:r>
            <a:r>
              <a:rPr lang="ru-RU" dirty="0" err="1">
                <a:solidFill>
                  <a:srgbClr val="000000"/>
                </a:solidFill>
              </a:rPr>
              <a:t>різних</a:t>
            </a:r>
            <a:r>
              <a:rPr lang="ru-RU" dirty="0">
                <a:solidFill>
                  <a:srgbClr val="000000"/>
                </a:solidFill>
              </a:rPr>
              <a:t> </a:t>
            </a:r>
            <a:r>
              <a:rPr lang="ru-RU" dirty="0" err="1">
                <a:solidFill>
                  <a:srgbClr val="000000"/>
                </a:solidFill>
              </a:rPr>
              <a:t>родинних</a:t>
            </a:r>
            <a:r>
              <a:rPr lang="ru-RU" dirty="0">
                <a:solidFill>
                  <a:srgbClr val="000000"/>
                </a:solidFill>
              </a:rPr>
              <a:t> </a:t>
            </a:r>
            <a:r>
              <a:rPr lang="ru-RU" dirty="0" err="1">
                <a:solidFill>
                  <a:srgbClr val="000000"/>
                </a:solidFill>
              </a:rPr>
              <a:t>зв'язків</a:t>
            </a:r>
            <a:r>
              <a:rPr lang="ru-RU" dirty="0">
                <a:solidFill>
                  <a:srgbClr val="000000"/>
                </a:solidFill>
              </a:rPr>
              <a:t> — </a:t>
            </a:r>
            <a:r>
              <a:rPr lang="ru-RU" dirty="0" err="1">
                <a:solidFill>
                  <a:srgbClr val="000000"/>
                </a:solidFill>
              </a:rPr>
              <a:t>розкритий</a:t>
            </a:r>
            <a:r>
              <a:rPr lang="ru-RU" dirty="0">
                <a:solidFill>
                  <a:srgbClr val="000000"/>
                </a:solidFill>
              </a:rPr>
              <a:t> через </a:t>
            </a:r>
            <a:r>
              <a:rPr lang="ru-RU" dirty="0" err="1">
                <a:solidFill>
                  <a:srgbClr val="000000"/>
                </a:solidFill>
              </a:rPr>
              <a:t>трагічну</a:t>
            </a:r>
            <a:r>
              <a:rPr lang="ru-RU" dirty="0">
                <a:solidFill>
                  <a:srgbClr val="000000"/>
                </a:solidFill>
              </a:rPr>
              <a:t> </a:t>
            </a:r>
            <a:r>
              <a:rPr lang="ru-RU" dirty="0" err="1">
                <a:solidFill>
                  <a:srgbClr val="000000"/>
                </a:solidFill>
              </a:rPr>
              <a:t>ситуацію</a:t>
            </a:r>
            <a:r>
              <a:rPr lang="ru-RU" dirty="0">
                <a:solidFill>
                  <a:srgbClr val="000000"/>
                </a:solidFill>
              </a:rPr>
              <a:t> - </a:t>
            </a:r>
            <a:r>
              <a:rPr lang="ru-RU" dirty="0" err="1">
                <a:solidFill>
                  <a:srgbClr val="000000"/>
                </a:solidFill>
              </a:rPr>
              <a:t>оплакування</a:t>
            </a:r>
            <a:r>
              <a:rPr lang="ru-RU" dirty="0">
                <a:solidFill>
                  <a:srgbClr val="000000"/>
                </a:solidFill>
              </a:rPr>
              <a:t> </a:t>
            </a:r>
            <a:r>
              <a:rPr lang="ru-RU" dirty="0">
                <a:solidFill>
                  <a:srgbClr val="000000"/>
                </a:solidFill>
              </a:rPr>
              <a:t>вбитого: </a:t>
            </a:r>
            <a:endParaRPr lang="ru-RU" dirty="0">
              <a:solidFill>
                <a:srgbClr val="000000"/>
              </a:solidFill>
            </a:endParaRPr>
          </a:p>
          <a:p>
            <a:r>
              <a:rPr lang="ru-RU" dirty="0">
                <a:solidFill>
                  <a:srgbClr val="000000"/>
                </a:solidFill>
              </a:rPr>
              <a:t>«</a:t>
            </a:r>
            <a:r>
              <a:rPr lang="ru-RU" dirty="0">
                <a:solidFill>
                  <a:srgbClr val="000000"/>
                </a:solidFill>
              </a:rPr>
              <a:t>Де </a:t>
            </a:r>
            <a:r>
              <a:rPr lang="ru-RU" dirty="0" err="1">
                <a:solidFill>
                  <a:srgbClr val="000000"/>
                </a:solidFill>
              </a:rPr>
              <a:t>матінка</a:t>
            </a:r>
            <a:r>
              <a:rPr lang="ru-RU" dirty="0">
                <a:solidFill>
                  <a:srgbClr val="000000"/>
                </a:solidFill>
              </a:rPr>
              <a:t> плаче, там Дунай </a:t>
            </a:r>
            <a:r>
              <a:rPr lang="ru-RU" dirty="0" err="1">
                <a:solidFill>
                  <a:srgbClr val="000000"/>
                </a:solidFill>
              </a:rPr>
              <a:t>розлився</a:t>
            </a:r>
            <a:r>
              <a:rPr lang="ru-RU" dirty="0">
                <a:solidFill>
                  <a:srgbClr val="000000"/>
                </a:solidFill>
              </a:rPr>
              <a:t>; </a:t>
            </a:r>
            <a:r>
              <a:rPr lang="ru-RU" dirty="0">
                <a:solidFill>
                  <a:srgbClr val="000000"/>
                </a:solidFill>
              </a:rPr>
              <a:t>// Де </a:t>
            </a:r>
            <a:r>
              <a:rPr lang="ru-RU" dirty="0">
                <a:solidFill>
                  <a:srgbClr val="000000"/>
                </a:solidFill>
              </a:rPr>
              <a:t>плаче </a:t>
            </a:r>
            <a:r>
              <a:rPr lang="ru-RU" dirty="0" err="1">
                <a:solidFill>
                  <a:srgbClr val="000000"/>
                </a:solidFill>
              </a:rPr>
              <a:t>сестриця</a:t>
            </a:r>
            <a:r>
              <a:rPr lang="ru-RU" dirty="0">
                <a:solidFill>
                  <a:srgbClr val="000000"/>
                </a:solidFill>
              </a:rPr>
              <a:t>, там </a:t>
            </a:r>
            <a:r>
              <a:rPr lang="ru-RU" dirty="0" err="1">
                <a:solidFill>
                  <a:srgbClr val="000000"/>
                </a:solidFill>
              </a:rPr>
              <a:t>слізок</a:t>
            </a:r>
            <a:r>
              <a:rPr lang="ru-RU" dirty="0">
                <a:solidFill>
                  <a:srgbClr val="000000"/>
                </a:solidFill>
              </a:rPr>
              <a:t> </a:t>
            </a:r>
            <a:r>
              <a:rPr lang="ru-RU" dirty="0" err="1">
                <a:solidFill>
                  <a:srgbClr val="000000"/>
                </a:solidFill>
              </a:rPr>
              <a:t>криниця</a:t>
            </a:r>
            <a:r>
              <a:rPr lang="ru-RU" dirty="0">
                <a:solidFill>
                  <a:srgbClr val="000000"/>
                </a:solidFill>
              </a:rPr>
              <a:t>;// Де плаче миленька, там земля сухенька».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491879" y="2060848"/>
            <a:ext cx="2736304" cy="286232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dirty="0">
                <a:solidFill>
                  <a:srgbClr val="000000"/>
                </a:solidFill>
              </a:rPr>
              <a:t>Початок </a:t>
            </a:r>
            <a:r>
              <a:rPr lang="ru-RU" dirty="0" err="1">
                <a:solidFill>
                  <a:srgbClr val="000000"/>
                </a:solidFill>
              </a:rPr>
              <a:t>твору</a:t>
            </a:r>
            <a:r>
              <a:rPr lang="ru-RU" dirty="0">
                <a:solidFill>
                  <a:srgbClr val="000000"/>
                </a:solidFill>
              </a:rPr>
              <a:t> </a:t>
            </a:r>
            <a:r>
              <a:rPr lang="ru-RU" dirty="0" err="1">
                <a:solidFill>
                  <a:srgbClr val="000000"/>
                </a:solidFill>
              </a:rPr>
              <a:t>нагадує</a:t>
            </a:r>
            <a:r>
              <a:rPr lang="ru-RU" dirty="0">
                <a:solidFill>
                  <a:srgbClr val="000000"/>
                </a:solidFill>
              </a:rPr>
              <a:t> </a:t>
            </a:r>
            <a:r>
              <a:rPr lang="ru-RU" dirty="0" err="1">
                <a:solidFill>
                  <a:srgbClr val="000000"/>
                </a:solidFill>
              </a:rPr>
              <a:t>народні</a:t>
            </a:r>
            <a:r>
              <a:rPr lang="ru-RU" dirty="0">
                <a:solidFill>
                  <a:srgbClr val="000000"/>
                </a:solidFill>
              </a:rPr>
              <a:t> </a:t>
            </a:r>
            <a:r>
              <a:rPr lang="ru-RU" dirty="0" err="1">
                <a:solidFill>
                  <a:srgbClr val="000000"/>
                </a:solidFill>
              </a:rPr>
              <a:t>голосіння</a:t>
            </a:r>
            <a:r>
              <a:rPr lang="ru-RU" dirty="0">
                <a:solidFill>
                  <a:srgbClr val="000000"/>
                </a:solidFill>
              </a:rPr>
              <a:t> з </a:t>
            </a:r>
            <a:r>
              <a:rPr lang="ru-RU" dirty="0" err="1">
                <a:solidFill>
                  <a:srgbClr val="000000"/>
                </a:solidFill>
              </a:rPr>
              <a:t>його</a:t>
            </a:r>
            <a:r>
              <a:rPr lang="ru-RU" dirty="0">
                <a:solidFill>
                  <a:srgbClr val="000000"/>
                </a:solidFill>
              </a:rPr>
              <a:t> риторикою, </a:t>
            </a:r>
            <a:r>
              <a:rPr lang="ru-RU" dirty="0" err="1">
                <a:solidFill>
                  <a:srgbClr val="000000"/>
                </a:solidFill>
              </a:rPr>
              <a:t>вигуками</a:t>
            </a:r>
            <a:r>
              <a:rPr lang="ru-RU" dirty="0">
                <a:solidFill>
                  <a:srgbClr val="000000"/>
                </a:solidFill>
              </a:rPr>
              <a:t>, </a:t>
            </a:r>
            <a:r>
              <a:rPr lang="ru-RU" dirty="0" err="1">
                <a:solidFill>
                  <a:srgbClr val="000000"/>
                </a:solidFill>
              </a:rPr>
              <a:t>уявним</a:t>
            </a:r>
            <a:r>
              <a:rPr lang="ru-RU" dirty="0">
                <a:solidFill>
                  <a:srgbClr val="000000"/>
                </a:solidFill>
              </a:rPr>
              <a:t> </a:t>
            </a:r>
            <a:r>
              <a:rPr lang="ru-RU" dirty="0" err="1">
                <a:solidFill>
                  <a:srgbClr val="000000"/>
                </a:solidFill>
              </a:rPr>
              <a:t>діалогом</a:t>
            </a:r>
            <a:r>
              <a:rPr lang="ru-RU" dirty="0">
                <a:solidFill>
                  <a:srgbClr val="000000"/>
                </a:solidFill>
              </a:rPr>
              <a:t>: «Ой де ж вона впала? — На </a:t>
            </a:r>
            <a:r>
              <a:rPr lang="ru-RU" dirty="0" err="1">
                <a:solidFill>
                  <a:srgbClr val="000000"/>
                </a:solidFill>
              </a:rPr>
              <a:t>вдовинім</a:t>
            </a:r>
            <a:r>
              <a:rPr lang="ru-RU" dirty="0">
                <a:solidFill>
                  <a:srgbClr val="000000"/>
                </a:solidFill>
              </a:rPr>
              <a:t> </a:t>
            </a:r>
            <a:r>
              <a:rPr lang="ru-RU" dirty="0" err="1">
                <a:solidFill>
                  <a:srgbClr val="000000"/>
                </a:solidFill>
              </a:rPr>
              <a:t>полі</a:t>
            </a:r>
            <a:r>
              <a:rPr lang="ru-RU" dirty="0">
                <a:solidFill>
                  <a:srgbClr val="000000"/>
                </a:solidFill>
              </a:rPr>
              <a:t>. //Кого ж вона вбила? — </a:t>
            </a:r>
            <a:r>
              <a:rPr lang="ru-RU" dirty="0" err="1">
                <a:solidFill>
                  <a:srgbClr val="000000"/>
                </a:solidFill>
              </a:rPr>
              <a:t>Вдовиного</a:t>
            </a:r>
            <a:r>
              <a:rPr lang="ru-RU" dirty="0">
                <a:solidFill>
                  <a:srgbClr val="000000"/>
                </a:solidFill>
              </a:rPr>
              <a:t> </a:t>
            </a:r>
            <a:r>
              <a:rPr lang="ru-RU" dirty="0" err="1">
                <a:solidFill>
                  <a:srgbClr val="000000"/>
                </a:solidFill>
              </a:rPr>
              <a:t>сина</a:t>
            </a:r>
            <a:r>
              <a:rPr lang="ru-RU" dirty="0">
                <a:solidFill>
                  <a:srgbClr val="000000"/>
                </a:solidFill>
              </a:rPr>
              <a:t>.//</a:t>
            </a:r>
            <a:r>
              <a:rPr lang="ru-RU" dirty="0" err="1">
                <a:solidFill>
                  <a:srgbClr val="000000"/>
                </a:solidFill>
              </a:rPr>
              <a:t>Немає</a:t>
            </a:r>
            <a:r>
              <a:rPr lang="ru-RU" dirty="0">
                <a:solidFill>
                  <a:srgbClr val="000000"/>
                </a:solidFill>
              </a:rPr>
              <a:t> </a:t>
            </a:r>
            <a:r>
              <a:rPr lang="ru-RU" dirty="0" err="1">
                <a:solidFill>
                  <a:srgbClr val="000000"/>
                </a:solidFill>
              </a:rPr>
              <a:t>нікого</a:t>
            </a:r>
            <a:r>
              <a:rPr lang="ru-RU" dirty="0">
                <a:solidFill>
                  <a:srgbClr val="000000"/>
                </a:solidFill>
              </a:rPr>
              <a:t> </a:t>
            </a:r>
            <a:r>
              <a:rPr lang="ru-RU" dirty="0" err="1">
                <a:solidFill>
                  <a:srgbClr val="000000"/>
                </a:solidFill>
              </a:rPr>
              <a:t>плакати</a:t>
            </a:r>
            <a:r>
              <a:rPr lang="ru-RU" dirty="0">
                <a:solidFill>
                  <a:srgbClr val="000000"/>
                </a:solidFill>
              </a:rPr>
              <a:t> по </a:t>
            </a:r>
            <a:r>
              <a:rPr lang="ru-RU" dirty="0" err="1">
                <a:solidFill>
                  <a:srgbClr val="000000"/>
                </a:solidFill>
              </a:rPr>
              <a:t>ньому</a:t>
            </a:r>
            <a:r>
              <a:rPr lang="ru-RU" dirty="0">
                <a:solidFill>
                  <a:srgbClr val="000000"/>
                </a:solidFill>
              </a:rPr>
              <a:t>». </a:t>
            </a:r>
            <a:endParaRPr lang="ru-RU" dirty="0">
              <a:solidFill>
                <a:srgbClr val="000000"/>
              </a:solidFill>
            </a:endParaRPr>
          </a:p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516217" y="2199347"/>
            <a:ext cx="2322982" cy="230832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dirty="0" err="1">
                <a:solidFill>
                  <a:srgbClr val="000000"/>
                </a:solidFill>
              </a:rPr>
              <a:t>Фінал</a:t>
            </a:r>
            <a:r>
              <a:rPr lang="ru-RU" dirty="0">
                <a:solidFill>
                  <a:srgbClr val="000000"/>
                </a:solidFill>
              </a:rPr>
              <a:t> </a:t>
            </a:r>
            <a:r>
              <a:rPr lang="ru-RU" dirty="0" err="1">
                <a:solidFill>
                  <a:srgbClr val="000000"/>
                </a:solidFill>
              </a:rPr>
              <a:t>балади</a:t>
            </a:r>
            <a:r>
              <a:rPr lang="ru-RU" dirty="0">
                <a:solidFill>
                  <a:srgbClr val="000000"/>
                </a:solidFill>
              </a:rPr>
              <a:t> </a:t>
            </a:r>
            <a:r>
              <a:rPr lang="ru-RU" dirty="0" err="1">
                <a:solidFill>
                  <a:srgbClr val="000000"/>
                </a:solidFill>
              </a:rPr>
              <a:t>несподіваний</a:t>
            </a:r>
            <a:r>
              <a:rPr lang="ru-RU" dirty="0">
                <a:solidFill>
                  <a:srgbClr val="000000"/>
                </a:solidFill>
              </a:rPr>
              <a:t>: </a:t>
            </a:r>
            <a:r>
              <a:rPr lang="ru-RU" dirty="0" err="1">
                <a:solidFill>
                  <a:srgbClr val="000000"/>
                </a:solidFill>
              </a:rPr>
              <a:t>удова</a:t>
            </a:r>
            <a:r>
              <a:rPr lang="ru-RU" dirty="0">
                <a:solidFill>
                  <a:srgbClr val="000000"/>
                </a:solidFill>
              </a:rPr>
              <a:t> «в </a:t>
            </a:r>
            <a:r>
              <a:rPr lang="ru-RU" dirty="0" err="1">
                <a:solidFill>
                  <a:srgbClr val="000000"/>
                </a:solidFill>
              </a:rPr>
              <a:t>суботу</a:t>
            </a:r>
            <a:r>
              <a:rPr lang="ru-RU" dirty="0">
                <a:solidFill>
                  <a:srgbClr val="000000"/>
                </a:solidFill>
              </a:rPr>
              <a:t> сваталась, в </a:t>
            </a:r>
            <a:r>
              <a:rPr lang="ru-RU" dirty="0" err="1">
                <a:solidFill>
                  <a:srgbClr val="000000"/>
                </a:solidFill>
              </a:rPr>
              <a:t>неділю</a:t>
            </a:r>
            <a:r>
              <a:rPr lang="ru-RU" dirty="0">
                <a:solidFill>
                  <a:srgbClr val="000000"/>
                </a:solidFill>
              </a:rPr>
              <a:t> </a:t>
            </a:r>
            <a:r>
              <a:rPr lang="ru-RU" dirty="0" err="1">
                <a:solidFill>
                  <a:srgbClr val="000000"/>
                </a:solidFill>
              </a:rPr>
              <a:t>вінчалась</a:t>
            </a:r>
            <a:r>
              <a:rPr lang="ru-RU" dirty="0">
                <a:solidFill>
                  <a:srgbClr val="000000"/>
                </a:solidFill>
              </a:rPr>
              <a:t>, // А у </a:t>
            </a:r>
            <a:r>
              <a:rPr lang="ru-RU" dirty="0" err="1">
                <a:solidFill>
                  <a:srgbClr val="000000"/>
                </a:solidFill>
              </a:rPr>
              <a:t>понеділок</a:t>
            </a:r>
            <a:r>
              <a:rPr lang="ru-RU" dirty="0">
                <a:solidFill>
                  <a:srgbClr val="000000"/>
                </a:solidFill>
              </a:rPr>
              <a:t> нагайка </a:t>
            </a:r>
            <a:r>
              <a:rPr lang="ru-RU" dirty="0" err="1">
                <a:solidFill>
                  <a:srgbClr val="000000"/>
                </a:solidFill>
              </a:rPr>
              <a:t>шуміла</a:t>
            </a:r>
            <a:r>
              <a:rPr lang="ru-RU" dirty="0">
                <a:solidFill>
                  <a:srgbClr val="000000"/>
                </a:solidFill>
              </a:rPr>
              <a:t>, // Нагайка </a:t>
            </a:r>
            <a:r>
              <a:rPr lang="ru-RU" dirty="0" err="1">
                <a:solidFill>
                  <a:srgbClr val="000000"/>
                </a:solidFill>
              </a:rPr>
              <a:t>шуміла</a:t>
            </a:r>
            <a:r>
              <a:rPr lang="ru-RU" dirty="0">
                <a:solidFill>
                  <a:srgbClr val="000000"/>
                </a:solidFill>
              </a:rPr>
              <a:t> коло </a:t>
            </a:r>
            <a:r>
              <a:rPr lang="ru-RU" dirty="0" err="1">
                <a:solidFill>
                  <a:srgbClr val="000000"/>
                </a:solidFill>
              </a:rPr>
              <a:t>її</a:t>
            </a:r>
            <a:r>
              <a:rPr lang="ru-RU" dirty="0">
                <a:solidFill>
                  <a:srgbClr val="000000"/>
                </a:solidFill>
              </a:rPr>
              <a:t> </a:t>
            </a:r>
            <a:r>
              <a:rPr lang="ru-RU" dirty="0" err="1">
                <a:solidFill>
                  <a:srgbClr val="000000"/>
                </a:solidFill>
              </a:rPr>
              <a:t>тіла</a:t>
            </a:r>
            <a:r>
              <a:rPr lang="ru-RU" dirty="0">
                <a:solidFill>
                  <a:srgbClr val="000000"/>
                </a:solidFill>
              </a:rPr>
              <a:t>»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" name="AutoShape 2" descr="Ой, летіла стріла&quot; (українська народна балада) - Мала Сторінк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pic>
        <p:nvPicPr>
          <p:cNvPr id="1028" name="Picture 4" descr="Ой, летіла стріла&quot; (українська народна балада) - Мала Сторінк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148" y="160338"/>
            <a:ext cx="3081707" cy="486367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72862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794" y="3800399"/>
            <a:ext cx="4506924" cy="792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80" r="28156" b="4725"/>
          <a:stretch/>
        </p:blipFill>
        <p:spPr bwMode="auto">
          <a:xfrm>
            <a:off x="4895528" y="116633"/>
            <a:ext cx="4248472" cy="4824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60" t="-565" r="2054" b="29703"/>
          <a:stretch/>
        </p:blipFill>
        <p:spPr bwMode="auto">
          <a:xfrm>
            <a:off x="-1016" y="0"/>
            <a:ext cx="4896544" cy="3041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Прямоугольник 4"/>
          <p:cNvSpPr/>
          <p:nvPr/>
        </p:nvSpPr>
        <p:spPr>
          <a:xfrm>
            <a:off x="2341192" y="5138905"/>
            <a:ext cx="4227439" cy="144655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uk-UA" sz="4400" b="1" spc="50" dirty="0">
                <a:ln w="11430"/>
                <a:solidFill>
                  <a:srgbClr val="82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Бажаю успіхів! </a:t>
            </a:r>
          </a:p>
          <a:p>
            <a:pPr algn="ctr">
              <a:defRPr/>
            </a:pPr>
            <a:r>
              <a:rPr lang="uk-UA" sz="4400" b="1" spc="50" dirty="0">
                <a:ln w="11430"/>
                <a:solidFill>
                  <a:srgbClr val="82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Дякую за увагу! </a:t>
            </a:r>
            <a:endParaRPr lang="uk-UA" sz="4400" b="1" spc="50" dirty="0">
              <a:ln w="11430"/>
              <a:solidFill>
                <a:srgbClr val="82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6074212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Углы">
  <a:themeElements>
    <a:clrScheme name="Углы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Углы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Углы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274</Words>
  <Application>Microsoft Office PowerPoint</Application>
  <PresentationFormat>Экран (4:3)</PresentationFormat>
  <Paragraphs>34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Углы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1</cp:revision>
  <dcterms:created xsi:type="dcterms:W3CDTF">2021-03-06T10:45:38Z</dcterms:created>
  <dcterms:modified xsi:type="dcterms:W3CDTF">2021-03-06T10:46:26Z</dcterms:modified>
</cp:coreProperties>
</file>