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28" r:id="rId1"/>
  </p:sldMasterIdLst>
  <p:sldIdLst>
    <p:sldId id="256" r:id="rId2"/>
    <p:sldId id="273" r:id="rId3"/>
    <p:sldId id="274" r:id="rId4"/>
    <p:sldId id="277" r:id="rId5"/>
    <p:sldId id="278" r:id="rId6"/>
    <p:sldId id="279" r:id="rId7"/>
    <p:sldId id="280" r:id="rId8"/>
    <p:sldId id="281" r:id="rId9"/>
    <p:sldId id="282" r:id="rId10"/>
    <p:sldId id="283" r:id="rId11"/>
    <p:sldId id="284" r:id="rId12"/>
    <p:sldId id="286" r:id="rId13"/>
    <p:sldId id="267" r:id="rId14"/>
    <p:sldId id="260" r:id="rId15"/>
    <p:sldId id="259" r:id="rId16"/>
    <p:sldId id="287" r:id="rId17"/>
    <p:sldId id="288" r:id="rId18"/>
    <p:sldId id="263" r:id="rId19"/>
    <p:sldId id="261" r:id="rId20"/>
    <p:sldId id="289" r:id="rId21"/>
    <p:sldId id="290" r:id="rId22"/>
    <p:sldId id="269" r:id="rId23"/>
    <p:sldId id="271" r:id="rId24"/>
    <p:sldId id="291" r:id="rId25"/>
    <p:sldId id="293" r:id="rId26"/>
    <p:sldId id="272" r:id="rId27"/>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0FC9905D-E255-4EDC-A417-F0C01795A150}" type="datetimeFigureOut">
              <a:rPr lang="uk-UA" smtClean="0"/>
              <a:t>13.12.2017</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084400FF-DFCD-43A9-B27E-2C198EA57708}" type="slidenum">
              <a:rPr lang="uk-UA" smtClean="0"/>
              <a:t>‹#›</a:t>
            </a:fld>
            <a:endParaRPr lang="uk-UA"/>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0FC9905D-E255-4EDC-A417-F0C01795A150}" type="datetimeFigureOut">
              <a:rPr lang="uk-UA" smtClean="0"/>
              <a:t>13.12.2017</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084400FF-DFCD-43A9-B27E-2C198EA57708}" type="slidenum">
              <a:rPr lang="uk-UA" smtClean="0"/>
              <a:t>‹#›</a:t>
            </a:fld>
            <a:endParaRPr 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95" name="Title 94"/>
          <p:cNvSpPr>
            <a:spLocks noGrp="1"/>
          </p:cNvSpPr>
          <p:nvPr>
            <p:ph type="title"/>
          </p:nvPr>
        </p:nvSpPr>
        <p:spPr>
          <a:xfrm>
            <a:off x="457200" y="4463568"/>
            <a:ext cx="8305800" cy="1143000"/>
          </a:xfrm>
        </p:spPr>
        <p:txBody>
          <a:bodyPr/>
          <a:lstStyle/>
          <a:p>
            <a:r>
              <a:rPr lang="ru-RU" smtClean="0"/>
              <a:t>Образец заголовка</a:t>
            </a:r>
            <a:endParaRPr lang="en-US"/>
          </a:p>
        </p:txBody>
      </p:sp>
      <p:sp>
        <p:nvSpPr>
          <p:cNvPr id="2" name="Date Placeholder 1"/>
          <p:cNvSpPr>
            <a:spLocks noGrp="1"/>
          </p:cNvSpPr>
          <p:nvPr>
            <p:ph type="dt" sz="half" idx="10"/>
          </p:nvPr>
        </p:nvSpPr>
        <p:spPr/>
        <p:txBody>
          <a:bodyPr/>
          <a:lstStyle/>
          <a:p>
            <a:fld id="{0FC9905D-E255-4EDC-A417-F0C01795A150}" type="datetimeFigureOut">
              <a:rPr lang="uk-UA" smtClean="0"/>
              <a:t>13.12.2017</a:t>
            </a:fld>
            <a:endParaRPr lang="uk-UA"/>
          </a:p>
        </p:txBody>
      </p:sp>
      <p:sp>
        <p:nvSpPr>
          <p:cNvPr id="91" name="Footer Placeholder 90"/>
          <p:cNvSpPr>
            <a:spLocks noGrp="1"/>
          </p:cNvSpPr>
          <p:nvPr>
            <p:ph type="ftr" sz="quarter" idx="11"/>
          </p:nvPr>
        </p:nvSpPr>
        <p:spPr/>
        <p:txBody>
          <a:bodyPr/>
          <a:lstStyle/>
          <a:p>
            <a:endParaRPr lang="uk-UA"/>
          </a:p>
        </p:txBody>
      </p:sp>
      <p:sp>
        <p:nvSpPr>
          <p:cNvPr id="92" name="Slide Number Placeholder 91"/>
          <p:cNvSpPr>
            <a:spLocks noGrp="1"/>
          </p:cNvSpPr>
          <p:nvPr>
            <p:ph type="sldNum" sz="quarter" idx="12"/>
          </p:nvPr>
        </p:nvSpPr>
        <p:spPr/>
        <p:txBody>
          <a:bodyPr/>
          <a:lstStyle/>
          <a:p>
            <a:fld id="{084400FF-DFCD-43A9-B27E-2C198EA57708}" type="slidenum">
              <a:rPr lang="uk-UA" smtClean="0"/>
              <a:t>‹#›</a:t>
            </a:fld>
            <a:endParaRPr lang="uk-U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4"/>
          <p:cNvSpPr>
            <a:spLocks noGrp="1"/>
          </p:cNvSpPr>
          <p:nvPr>
            <p:ph type="dt" sz="half" idx="10"/>
          </p:nvPr>
        </p:nvSpPr>
        <p:spPr/>
        <p:txBody>
          <a:bodyPr/>
          <a:lstStyle/>
          <a:p>
            <a:fld id="{0FC9905D-E255-4EDC-A417-F0C01795A150}" type="datetimeFigureOut">
              <a:rPr lang="uk-UA" smtClean="0"/>
              <a:t>13.12.2017</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084400FF-DFCD-43A9-B27E-2C198EA57708}" type="slidenum">
              <a:rPr lang="uk-UA" smtClean="0"/>
              <a:t>‹#›</a:t>
            </a:fld>
            <a:endParaRPr lang="uk-U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0FC9905D-E255-4EDC-A417-F0C01795A150}" type="datetimeFigureOut">
              <a:rPr lang="uk-UA" smtClean="0"/>
              <a:t>13.12.2017</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084400FF-DFCD-43A9-B27E-2C198EA57708}" type="slidenum">
              <a:rPr lang="uk-UA" smtClean="0"/>
              <a:t>‹#›</a:t>
            </a:fld>
            <a:endParaRPr 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0FC9905D-E255-4EDC-A417-F0C01795A150}" type="datetimeFigureOut">
              <a:rPr lang="uk-UA" smtClean="0"/>
              <a:t>13.12.2017</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084400FF-DFCD-43A9-B27E-2C198EA57708}" type="slidenum">
              <a:rPr lang="uk-UA" smtClean="0"/>
              <a:t>‹#›</a:t>
            </a:fld>
            <a:endParaRPr 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C9905D-E255-4EDC-A417-F0C01795A150}" type="datetimeFigureOut">
              <a:rPr lang="uk-UA" smtClean="0"/>
              <a:t>13.12.2017</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084400FF-DFCD-43A9-B27E-2C198EA57708}" type="slidenum">
              <a:rPr lang="uk-UA" smtClean="0"/>
              <a:t>‹#›</a:t>
            </a:fld>
            <a:endParaRPr 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0FC9905D-E255-4EDC-A417-F0C01795A150}" type="datetimeFigureOut">
              <a:rPr lang="uk-UA" smtClean="0"/>
              <a:t>13.12.2017</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084400FF-DFCD-43A9-B27E-2C198EA57708}" type="slidenum">
              <a:rPr lang="uk-UA" smtClean="0"/>
              <a:t>‹#›</a:t>
            </a:fld>
            <a:endParaRPr lang="uk-UA"/>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5" name="Date Placeholder 4"/>
          <p:cNvSpPr>
            <a:spLocks noGrp="1"/>
          </p:cNvSpPr>
          <p:nvPr>
            <p:ph type="dt" sz="half" idx="10"/>
          </p:nvPr>
        </p:nvSpPr>
        <p:spPr/>
        <p:txBody>
          <a:bodyPr/>
          <a:lstStyle/>
          <a:p>
            <a:fld id="{0FC9905D-E255-4EDC-A417-F0C01795A150}" type="datetimeFigureOut">
              <a:rPr lang="uk-UA" smtClean="0"/>
              <a:t>13.12.2017</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084400FF-DFCD-43A9-B27E-2C198EA57708}" type="slidenum">
              <a:rPr lang="uk-UA" smtClean="0"/>
              <a:t>‹#›</a:t>
            </a:fld>
            <a:endParaRPr lang="uk-UA"/>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0FC9905D-E255-4EDC-A417-F0C01795A150}" type="datetimeFigureOut">
              <a:rPr lang="uk-UA" smtClean="0"/>
              <a:t>13.12.2017</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084400FF-DFCD-43A9-B27E-2C198EA57708}" type="slidenum">
              <a:rPr lang="uk-UA" smtClean="0"/>
              <a:t>‹#›</a:t>
            </a:fld>
            <a:endParaRPr 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0FC9905D-E255-4EDC-A417-F0C01795A150}" type="datetimeFigureOut">
              <a:rPr lang="uk-UA" smtClean="0"/>
              <a:t>13.12.2017</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084400FF-DFCD-43A9-B27E-2C198EA57708}" type="slidenum">
              <a:rPr lang="uk-UA" smtClean="0"/>
              <a:t>‹#›</a:t>
            </a:fld>
            <a:endParaRPr 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0FC9905D-E255-4EDC-A417-F0C01795A150}" type="datetimeFigureOut">
              <a:rPr lang="uk-UA" smtClean="0"/>
              <a:t>13.12.2017</a:t>
            </a:fld>
            <a:endParaRPr lang="uk-UA"/>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uk-UA"/>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084400FF-DFCD-43A9-B27E-2C198EA57708}" type="slidenum">
              <a:rPr lang="uk-UA" smtClean="0"/>
              <a:t>‹#›</a:t>
            </a:fld>
            <a:endParaRPr lang="uk-UA"/>
          </a:p>
        </p:txBody>
      </p:sp>
    </p:spTree>
  </p:cSld>
  <p:clrMap bg1="dk1" tx1="lt1" bg2="dk2" tx2="lt2" accent1="accent1" accent2="accent2" accent3="accent3" accent4="accent4" accent5="accent5" accent6="accent6" hlink="hlink" folHlink="folHlink"/>
  <p:sldLayoutIdLst>
    <p:sldLayoutId id="2147484129" r:id="rId1"/>
    <p:sldLayoutId id="2147484130" r:id="rId2"/>
    <p:sldLayoutId id="2147484131" r:id="rId3"/>
    <p:sldLayoutId id="2147484132" r:id="rId4"/>
    <p:sldLayoutId id="2147484133" r:id="rId5"/>
    <p:sldLayoutId id="2147484134" r:id="rId6"/>
    <p:sldLayoutId id="2147484135" r:id="rId7"/>
    <p:sldLayoutId id="2147484136" r:id="rId8"/>
    <p:sldLayoutId id="2147484137" r:id="rId9"/>
    <p:sldLayoutId id="2147484138" r:id="rId10"/>
    <p:sldLayoutId id="2147484139"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gif"/><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gif"/><Relationship Id="rId4" Type="http://schemas.openxmlformats.org/officeDocument/2006/relationships/image" Target="../media/image9.gif"/></Relationships>
</file>

<file path=ppt/slides/_rels/slide6.xml.rels><?xml version="1.0" encoding="UTF-8" standalone="yes"?>
<Relationships xmlns="http://schemas.openxmlformats.org/package/2006/relationships"><Relationship Id="rId3" Type="http://schemas.openxmlformats.org/officeDocument/2006/relationships/image" Target="../media/image12.gif"/><Relationship Id="rId7" Type="http://schemas.openxmlformats.org/officeDocument/2006/relationships/image" Target="../media/image16.gif"/><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gif"/><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gif"/><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1.gif"/><Relationship Id="rId5" Type="http://schemas.openxmlformats.org/officeDocument/2006/relationships/image" Target="../media/image20.gif"/><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9.xml.rels><?xml version="1.0" encoding="UTF-8" standalone="yes"?>
<Relationships xmlns="http://schemas.openxmlformats.org/package/2006/relationships"><Relationship Id="rId8" Type="http://schemas.openxmlformats.org/officeDocument/2006/relationships/image" Target="../media/image35.gif"/><Relationship Id="rId3" Type="http://schemas.openxmlformats.org/officeDocument/2006/relationships/image" Target="../media/image30.jpeg"/><Relationship Id="rId7" Type="http://schemas.openxmlformats.org/officeDocument/2006/relationships/image" Target="../media/image34.gif"/><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33.gif"/><Relationship Id="rId5" Type="http://schemas.openxmlformats.org/officeDocument/2006/relationships/image" Target="../media/image32.gif"/><Relationship Id="rId4" Type="http://schemas.openxmlformats.org/officeDocument/2006/relationships/image" Target="../media/image3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42.gif"/><Relationship Id="rId5" Type="http://schemas.openxmlformats.org/officeDocument/2006/relationships/image" Target="../media/image41.jpeg"/><Relationship Id="rId4" Type="http://schemas.openxmlformats.org/officeDocument/2006/relationships/image" Target="../media/image40.jpeg"/></Relationships>
</file>

<file path=ppt/slides/_rels/slide1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51.gif"/><Relationship Id="rId3" Type="http://schemas.openxmlformats.org/officeDocument/2006/relationships/hyperlink" Target="http://character.webzone.ru/abc_name_zhk.htm" TargetMode="External"/><Relationship Id="rId7" Type="http://schemas.openxmlformats.org/officeDocument/2006/relationships/hyperlink" Target="http://character.webzone.ru/hisXI.htm" TargetMode="External"/><Relationship Id="rId2" Type="http://schemas.openxmlformats.org/officeDocument/2006/relationships/image" Target="../media/image48.jpeg"/><Relationship Id="rId1" Type="http://schemas.openxmlformats.org/officeDocument/2006/relationships/slideLayout" Target="../slideLayouts/slideLayout7.xml"/><Relationship Id="rId6" Type="http://schemas.openxmlformats.org/officeDocument/2006/relationships/image" Target="../media/image50.gif"/><Relationship Id="rId5" Type="http://schemas.openxmlformats.org/officeDocument/2006/relationships/hyperlink" Target="http://character.webzone.ru/abc_name.htm" TargetMode="External"/><Relationship Id="rId4" Type="http://schemas.openxmlformats.org/officeDocument/2006/relationships/image" Target="../media/image49.gif"/><Relationship Id="rId9" Type="http://schemas.openxmlformats.org/officeDocument/2006/relationships/image" Target="../media/image52.gif"/></Relationships>
</file>

<file path=ppt/slides/_rels/slide17.xml.rels><?xml version="1.0" encoding="UTF-8" standalone="yes"?>
<Relationships xmlns="http://schemas.openxmlformats.org/package/2006/relationships"><Relationship Id="rId3" Type="http://schemas.openxmlformats.org/officeDocument/2006/relationships/image" Target="../media/image54.gif"/><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8.gif"/><Relationship Id="rId2" Type="http://schemas.openxmlformats.org/officeDocument/2006/relationships/hyperlink" Target="http://fotki.yandex.ru/users/med-yuliya/view/263814/?page=5" TargetMode="External"/><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2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3284984"/>
            <a:ext cx="4788024" cy="1368152"/>
          </a:xfrm>
        </p:spPr>
        <p:txBody>
          <a:bodyPr>
            <a:noAutofit/>
          </a:bodyPr>
          <a:lstStyle/>
          <a:p>
            <a:r>
              <a:rPr lang="uk-UA" sz="5400" dirty="0" smtClean="0"/>
              <a:t>Книжкова майстерня в Київській Русі </a:t>
            </a:r>
            <a:endParaRPr lang="uk-UA" sz="5400" dirty="0"/>
          </a:p>
        </p:txBody>
      </p:sp>
    </p:spTree>
    <p:extLst>
      <p:ext uri="{BB962C8B-B14F-4D97-AF65-F5344CB8AC3E}">
        <p14:creationId xmlns:p14="http://schemas.microsoft.com/office/powerpoint/2010/main" val="59796946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Заголовок 1"/>
          <p:cNvSpPr>
            <a:spLocks noGrp="1"/>
          </p:cNvSpPr>
          <p:nvPr>
            <p:ph type="title"/>
          </p:nvPr>
        </p:nvSpPr>
        <p:spPr/>
        <p:txBody>
          <a:bodyPr/>
          <a:lstStyle/>
          <a:p>
            <a:endParaRPr lang="ru-RU" altLang="ru-RU" smtClean="0"/>
          </a:p>
        </p:txBody>
      </p:sp>
      <p:sp>
        <p:nvSpPr>
          <p:cNvPr id="4099" name="Объект 2"/>
          <p:cNvSpPr>
            <a:spLocks noGrp="1"/>
          </p:cNvSpPr>
          <p:nvPr>
            <p:ph idx="1"/>
          </p:nvPr>
        </p:nvSpPr>
        <p:spPr>
          <a:xfrm>
            <a:off x="722313" y="1420813"/>
            <a:ext cx="7772400" cy="4530725"/>
          </a:xfrm>
        </p:spPr>
        <p:txBody>
          <a:bodyPr/>
          <a:lstStyle/>
          <a:p>
            <a:endParaRPr lang="ru-RU" altLang="ru-RU" dirty="0" smtClean="0"/>
          </a:p>
        </p:txBody>
      </p:sp>
      <p:sp>
        <p:nvSpPr>
          <p:cNvPr id="4" name="Овал 3"/>
          <p:cNvSpPr/>
          <p:nvPr/>
        </p:nvSpPr>
        <p:spPr>
          <a:xfrm>
            <a:off x="2676525" y="2928938"/>
            <a:ext cx="4248150" cy="18732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uk-UA" sz="7200" dirty="0">
                <a:solidFill>
                  <a:srgbClr val="FFFF00"/>
                </a:solidFill>
                <a:latin typeface="Comic Sans MS" panose="030F0702030302020204" pitchFamily="66" charset="0"/>
              </a:rPr>
              <a:t>Книга</a:t>
            </a:r>
            <a:endParaRPr lang="ru-RU" sz="7200" dirty="0">
              <a:solidFill>
                <a:srgbClr val="FFFF00"/>
              </a:solidFill>
              <a:latin typeface="Comic Sans MS" panose="030F0702030302020204" pitchFamily="66" charset="0"/>
            </a:endParaRPr>
          </a:p>
        </p:txBody>
      </p:sp>
      <p:sp>
        <p:nvSpPr>
          <p:cNvPr id="5" name="Стрелка вправо 4"/>
          <p:cNvSpPr/>
          <p:nvPr/>
        </p:nvSpPr>
        <p:spPr>
          <a:xfrm rot="17093616">
            <a:off x="5511006" y="2128044"/>
            <a:ext cx="982663" cy="244475"/>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sp>
        <p:nvSpPr>
          <p:cNvPr id="8" name="Стрелка вправо 7"/>
          <p:cNvSpPr/>
          <p:nvPr/>
        </p:nvSpPr>
        <p:spPr>
          <a:xfrm rot="13350195">
            <a:off x="2613025" y="2336800"/>
            <a:ext cx="990600" cy="19685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solidFill>
                <a:srgbClr val="FFFF00"/>
              </a:solidFill>
            </a:endParaRPr>
          </a:p>
        </p:txBody>
      </p:sp>
      <p:sp>
        <p:nvSpPr>
          <p:cNvPr id="9" name="Стрелка вправо 8"/>
          <p:cNvSpPr/>
          <p:nvPr/>
        </p:nvSpPr>
        <p:spPr>
          <a:xfrm rot="21039731">
            <a:off x="7061200" y="3006725"/>
            <a:ext cx="1320800" cy="30797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sp>
        <p:nvSpPr>
          <p:cNvPr id="10" name="Стрелка вправо 9"/>
          <p:cNvSpPr/>
          <p:nvPr/>
        </p:nvSpPr>
        <p:spPr>
          <a:xfrm rot="9811868">
            <a:off x="1168400" y="3836988"/>
            <a:ext cx="1292225" cy="254000"/>
          </a:xfrm>
          <a:prstGeom prst="right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sp>
        <p:nvSpPr>
          <p:cNvPr id="11" name="Стрелка вниз 10"/>
          <p:cNvSpPr/>
          <p:nvPr/>
        </p:nvSpPr>
        <p:spPr>
          <a:xfrm>
            <a:off x="4608513" y="5006975"/>
            <a:ext cx="215900" cy="77311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sp>
        <p:nvSpPr>
          <p:cNvPr id="12" name="Стрелка вправо 11"/>
          <p:cNvSpPr/>
          <p:nvPr/>
        </p:nvSpPr>
        <p:spPr>
          <a:xfrm rot="7281423">
            <a:off x="2197894" y="4872831"/>
            <a:ext cx="1092200" cy="2365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sp>
        <p:nvSpPr>
          <p:cNvPr id="13" name="Стрелка вправо 12"/>
          <p:cNvSpPr/>
          <p:nvPr/>
        </p:nvSpPr>
        <p:spPr>
          <a:xfrm rot="1463196">
            <a:off x="6659563" y="4581525"/>
            <a:ext cx="1296987" cy="220663"/>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spTree>
    <p:extLst>
      <p:ext uri="{BB962C8B-B14F-4D97-AF65-F5344CB8AC3E}">
        <p14:creationId xmlns:p14="http://schemas.microsoft.com/office/powerpoint/2010/main" val="1156542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Рисунок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124075"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Заголовок 1"/>
          <p:cNvSpPr>
            <a:spLocks noGrp="1"/>
          </p:cNvSpPr>
          <p:nvPr>
            <p:ph type="title"/>
          </p:nvPr>
        </p:nvSpPr>
        <p:spPr/>
        <p:txBody>
          <a:bodyPr/>
          <a:lstStyle/>
          <a:p>
            <a:endParaRPr lang="ru-RU" altLang="ru-RU" smtClean="0"/>
          </a:p>
        </p:txBody>
      </p:sp>
      <p:sp>
        <p:nvSpPr>
          <p:cNvPr id="5124" name="Объект 2"/>
          <p:cNvSpPr>
            <a:spLocks noGrp="1"/>
          </p:cNvSpPr>
          <p:nvPr>
            <p:ph idx="1"/>
          </p:nvPr>
        </p:nvSpPr>
        <p:spPr/>
        <p:txBody>
          <a:bodyPr/>
          <a:lstStyle/>
          <a:p>
            <a:endParaRPr lang="ru-RU" altLang="ru-RU" smtClean="0"/>
          </a:p>
        </p:txBody>
      </p:sp>
      <p:sp>
        <p:nvSpPr>
          <p:cNvPr id="4" name="Стрелка вправо 3"/>
          <p:cNvSpPr/>
          <p:nvPr/>
        </p:nvSpPr>
        <p:spPr>
          <a:xfrm>
            <a:off x="250825" y="1600200"/>
            <a:ext cx="8785225" cy="45307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uk-UA" sz="2800" b="1" i="1" dirty="0">
                <a:solidFill>
                  <a:srgbClr val="FFFF00"/>
                </a:solidFill>
                <a:latin typeface="Comic Sans MS" panose="030F0702030302020204" pitchFamily="66" charset="0"/>
              </a:rPr>
              <a:t>Книга – це письмове друковане джерело інформації, що виготовлене з паперу, пергаменту або іншого матеріалу, листи якого, як правило, скріплені з одного боку.</a:t>
            </a:r>
            <a:endParaRPr lang="ru-RU" sz="2800" dirty="0">
              <a:solidFill>
                <a:srgbClr val="FFFF00"/>
              </a:solidFill>
              <a:latin typeface="Comic Sans MS" panose="030F0702030302020204" pitchFamily="66" charset="0"/>
            </a:endParaRPr>
          </a:p>
        </p:txBody>
      </p:sp>
    </p:spTree>
    <p:extLst>
      <p:ext uri="{BB962C8B-B14F-4D97-AF65-F5344CB8AC3E}">
        <p14:creationId xmlns:p14="http://schemas.microsoft.com/office/powerpoint/2010/main" val="11604536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914400" y="277813"/>
            <a:ext cx="7772400" cy="774700"/>
          </a:xfrm>
        </p:spPr>
        <p:txBody>
          <a:bodyPr>
            <a:normAutofit/>
          </a:bodyPr>
          <a:lstStyle/>
          <a:p>
            <a:pPr algn="ctr" eaLnBrk="1" hangingPunct="1"/>
            <a:r>
              <a:rPr lang="en-US" altLang="ru-RU" sz="3800" dirty="0" smtClean="0"/>
              <a:t>  </a:t>
            </a:r>
            <a:r>
              <a:rPr lang="uk-UA" altLang="ru-RU" sz="3800" dirty="0" smtClean="0"/>
              <a:t>Глиняні та воскові дощечки</a:t>
            </a:r>
            <a:endParaRPr lang="ru-RU" altLang="ru-RU" sz="3800" dirty="0" smtClean="0"/>
          </a:p>
        </p:txBody>
      </p:sp>
      <p:pic>
        <p:nvPicPr>
          <p:cNvPr id="8196" name="Picture 4" descr="95_103_06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675" y="3716338"/>
            <a:ext cx="28082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6" descr="i_0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4797425"/>
            <a:ext cx="2952750" cy="182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9" name="Picture 7" descr="stonehand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4005263"/>
            <a:ext cx="2576512" cy="259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Picture 8" descr="Sumer_teach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0275" y="1700213"/>
            <a:ext cx="2919413"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2" name="Text Box 10"/>
          <p:cNvSpPr txBox="1">
            <a:spLocks noChangeArrowheads="1"/>
          </p:cNvSpPr>
          <p:nvPr/>
        </p:nvSpPr>
        <p:spPr bwMode="auto">
          <a:xfrm>
            <a:off x="395288" y="1412875"/>
            <a:ext cx="5616575" cy="253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ru-RU" sz="2000"/>
              <a:t>	</a:t>
            </a:r>
            <a:r>
              <a:rPr lang="uk-UA" altLang="ru-RU" sz="2000"/>
              <a:t>У прадавньому Вавилоні 5000 років тому з'явилися перші книжки. Їх сторінками були глиняні плитки. На глину гострими паличками наносили літери, що мали вигляд клинців. По закінченню роботи «сторінки» обпалювали на вогні. Щоб перенести одну глиняну «книгу», її власникові доводилося наймати носіїв!</a:t>
            </a:r>
            <a:endParaRPr lang="ru-RU" altLang="ru-RU" sz="2000"/>
          </a:p>
        </p:txBody>
      </p:sp>
      <p:pic>
        <p:nvPicPr>
          <p:cNvPr id="2" name="Picture 12" descr="bafed55f25c64ae0e22df98ce6e6750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179388" y="0"/>
            <a:ext cx="1485900"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92131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circle(in)">
                                      <p:cBhvr>
                                        <p:cTn id="7" dur="2000"/>
                                        <p:tgtEl>
                                          <p:spTgt spid="8194"/>
                                        </p:tgtEl>
                                      </p:cBhvr>
                                    </p:animEffect>
                                  </p:childTnLst>
                                </p:cTn>
                              </p:par>
                            </p:childTnLst>
                          </p:cTn>
                        </p:par>
                        <p:par>
                          <p:cTn id="8" fill="hold" nodeType="afterGroup">
                            <p:stCondLst>
                              <p:cond delay="2000"/>
                            </p:stCondLst>
                            <p:childTnLst>
                              <p:par>
                                <p:cTn id="9" presetID="7" presetClass="entr" presetSubtype="4" fill="hold" grpId="0" nodeType="afterEffect">
                                  <p:stCondLst>
                                    <p:cond delay="0"/>
                                  </p:stCondLst>
                                  <p:childTnLst>
                                    <p:set>
                                      <p:cBhvr>
                                        <p:cTn id="10" dur="1" fill="hold">
                                          <p:stCondLst>
                                            <p:cond delay="0"/>
                                          </p:stCondLst>
                                        </p:cTn>
                                        <p:tgtEl>
                                          <p:spTgt spid="8202"/>
                                        </p:tgtEl>
                                        <p:attrNameLst>
                                          <p:attrName>style.visibility</p:attrName>
                                        </p:attrNameLst>
                                      </p:cBhvr>
                                      <p:to>
                                        <p:strVal val="visible"/>
                                      </p:to>
                                    </p:set>
                                    <p:anim calcmode="lin" valueType="num">
                                      <p:cBhvr additive="base">
                                        <p:cTn id="11" dur="7000" fill="hold"/>
                                        <p:tgtEl>
                                          <p:spTgt spid="8202"/>
                                        </p:tgtEl>
                                        <p:attrNameLst>
                                          <p:attrName>ppt_x</p:attrName>
                                        </p:attrNameLst>
                                      </p:cBhvr>
                                      <p:tavLst>
                                        <p:tav tm="0">
                                          <p:val>
                                            <p:strVal val="#ppt_x"/>
                                          </p:val>
                                        </p:tav>
                                        <p:tav tm="100000">
                                          <p:val>
                                            <p:strVal val="#ppt_x"/>
                                          </p:val>
                                        </p:tav>
                                      </p:tavLst>
                                    </p:anim>
                                    <p:anim calcmode="lin" valueType="num">
                                      <p:cBhvr additive="base">
                                        <p:cTn id="12" dur="7000" fill="hold"/>
                                        <p:tgtEl>
                                          <p:spTgt spid="8202"/>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9000"/>
                            </p:stCondLst>
                            <p:childTnLst>
                              <p:par>
                                <p:cTn id="14" presetID="3" presetClass="entr" presetSubtype="10" fill="hold" nodeType="afterEffect">
                                  <p:stCondLst>
                                    <p:cond delay="0"/>
                                  </p:stCondLst>
                                  <p:childTnLst>
                                    <p:set>
                                      <p:cBhvr>
                                        <p:cTn id="15" dur="1" fill="hold">
                                          <p:stCondLst>
                                            <p:cond delay="0"/>
                                          </p:stCondLst>
                                        </p:cTn>
                                        <p:tgtEl>
                                          <p:spTgt spid="8199"/>
                                        </p:tgtEl>
                                        <p:attrNameLst>
                                          <p:attrName>style.visibility</p:attrName>
                                        </p:attrNameLst>
                                      </p:cBhvr>
                                      <p:to>
                                        <p:strVal val="visible"/>
                                      </p:to>
                                    </p:set>
                                    <p:animEffect transition="in" filter="blinds(horizontal)">
                                      <p:cBhvr>
                                        <p:cTn id="16" dur="2000"/>
                                        <p:tgtEl>
                                          <p:spTgt spid="8199"/>
                                        </p:tgtEl>
                                      </p:cBhvr>
                                    </p:animEffect>
                                  </p:childTnLst>
                                </p:cTn>
                              </p:par>
                            </p:childTnLst>
                          </p:cTn>
                        </p:par>
                        <p:par>
                          <p:cTn id="17" fill="hold" nodeType="afterGroup">
                            <p:stCondLst>
                              <p:cond delay="11000"/>
                            </p:stCondLst>
                            <p:childTnLst>
                              <p:par>
                                <p:cTn id="18" presetID="21" presetClass="entr" presetSubtype="1" fill="hold" nodeType="afterEffect">
                                  <p:stCondLst>
                                    <p:cond delay="0"/>
                                  </p:stCondLst>
                                  <p:childTnLst>
                                    <p:set>
                                      <p:cBhvr>
                                        <p:cTn id="19" dur="1" fill="hold">
                                          <p:stCondLst>
                                            <p:cond delay="0"/>
                                          </p:stCondLst>
                                        </p:cTn>
                                        <p:tgtEl>
                                          <p:spTgt spid="8198"/>
                                        </p:tgtEl>
                                        <p:attrNameLst>
                                          <p:attrName>style.visibility</p:attrName>
                                        </p:attrNameLst>
                                      </p:cBhvr>
                                      <p:to>
                                        <p:strVal val="visible"/>
                                      </p:to>
                                    </p:set>
                                    <p:animEffect transition="in" filter="wheel(1)">
                                      <p:cBhvr>
                                        <p:cTn id="20" dur="3000"/>
                                        <p:tgtEl>
                                          <p:spTgt spid="8198"/>
                                        </p:tgtEl>
                                      </p:cBhvr>
                                    </p:animEffect>
                                  </p:childTnLst>
                                </p:cTn>
                              </p:par>
                            </p:childTnLst>
                          </p:cTn>
                        </p:par>
                        <p:par>
                          <p:cTn id="21" fill="hold" nodeType="afterGroup">
                            <p:stCondLst>
                              <p:cond delay="14000"/>
                            </p:stCondLst>
                            <p:childTnLst>
                              <p:par>
                                <p:cTn id="22" presetID="55" presetClass="entr" presetSubtype="0" fill="hold" nodeType="afterEffect">
                                  <p:stCondLst>
                                    <p:cond delay="0"/>
                                  </p:stCondLst>
                                  <p:childTnLst>
                                    <p:set>
                                      <p:cBhvr>
                                        <p:cTn id="23" dur="1" fill="hold">
                                          <p:stCondLst>
                                            <p:cond delay="0"/>
                                          </p:stCondLst>
                                        </p:cTn>
                                        <p:tgtEl>
                                          <p:spTgt spid="8200"/>
                                        </p:tgtEl>
                                        <p:attrNameLst>
                                          <p:attrName>style.visibility</p:attrName>
                                        </p:attrNameLst>
                                      </p:cBhvr>
                                      <p:to>
                                        <p:strVal val="visible"/>
                                      </p:to>
                                    </p:set>
                                    <p:anim calcmode="lin" valueType="num">
                                      <p:cBhvr>
                                        <p:cTn id="24" dur="2000" fill="hold"/>
                                        <p:tgtEl>
                                          <p:spTgt spid="8200"/>
                                        </p:tgtEl>
                                        <p:attrNameLst>
                                          <p:attrName>ppt_w</p:attrName>
                                        </p:attrNameLst>
                                      </p:cBhvr>
                                      <p:tavLst>
                                        <p:tav tm="0">
                                          <p:val>
                                            <p:strVal val="#ppt_w*0.70"/>
                                          </p:val>
                                        </p:tav>
                                        <p:tav tm="100000">
                                          <p:val>
                                            <p:strVal val="#ppt_w"/>
                                          </p:val>
                                        </p:tav>
                                      </p:tavLst>
                                    </p:anim>
                                    <p:anim calcmode="lin" valueType="num">
                                      <p:cBhvr>
                                        <p:cTn id="25" dur="2000" fill="hold"/>
                                        <p:tgtEl>
                                          <p:spTgt spid="8200"/>
                                        </p:tgtEl>
                                        <p:attrNameLst>
                                          <p:attrName>ppt_h</p:attrName>
                                        </p:attrNameLst>
                                      </p:cBhvr>
                                      <p:tavLst>
                                        <p:tav tm="0">
                                          <p:val>
                                            <p:strVal val="#ppt_h"/>
                                          </p:val>
                                        </p:tav>
                                        <p:tav tm="100000">
                                          <p:val>
                                            <p:strVal val="#ppt_h"/>
                                          </p:val>
                                        </p:tav>
                                      </p:tavLst>
                                    </p:anim>
                                    <p:animEffect transition="in" filter="fade">
                                      <p:cBhvr>
                                        <p:cTn id="26" dur="2000"/>
                                        <p:tgtEl>
                                          <p:spTgt spid="8200"/>
                                        </p:tgtEl>
                                      </p:cBhvr>
                                    </p:animEffect>
                                  </p:childTnLst>
                                </p:cTn>
                              </p:par>
                            </p:childTnLst>
                          </p:cTn>
                        </p:par>
                        <p:par>
                          <p:cTn id="27" fill="hold" nodeType="afterGroup">
                            <p:stCondLst>
                              <p:cond delay="16000"/>
                            </p:stCondLst>
                            <p:childTnLst>
                              <p:par>
                                <p:cTn id="28" presetID="23" presetClass="entr" presetSubtype="16" fill="hold" nodeType="afterEffect">
                                  <p:stCondLst>
                                    <p:cond delay="0"/>
                                  </p:stCondLst>
                                  <p:childTnLst>
                                    <p:set>
                                      <p:cBhvr>
                                        <p:cTn id="29" dur="1" fill="hold">
                                          <p:stCondLst>
                                            <p:cond delay="0"/>
                                          </p:stCondLst>
                                        </p:cTn>
                                        <p:tgtEl>
                                          <p:spTgt spid="8196"/>
                                        </p:tgtEl>
                                        <p:attrNameLst>
                                          <p:attrName>style.visibility</p:attrName>
                                        </p:attrNameLst>
                                      </p:cBhvr>
                                      <p:to>
                                        <p:strVal val="visible"/>
                                      </p:to>
                                    </p:set>
                                    <p:anim calcmode="lin" valueType="num">
                                      <p:cBhvr>
                                        <p:cTn id="30" dur="2000" fill="hold"/>
                                        <p:tgtEl>
                                          <p:spTgt spid="8196"/>
                                        </p:tgtEl>
                                        <p:attrNameLst>
                                          <p:attrName>ppt_w</p:attrName>
                                        </p:attrNameLst>
                                      </p:cBhvr>
                                      <p:tavLst>
                                        <p:tav tm="0">
                                          <p:val>
                                            <p:fltVal val="0"/>
                                          </p:val>
                                        </p:tav>
                                        <p:tav tm="100000">
                                          <p:val>
                                            <p:strVal val="#ppt_w"/>
                                          </p:val>
                                        </p:tav>
                                      </p:tavLst>
                                    </p:anim>
                                    <p:anim calcmode="lin" valueType="num">
                                      <p:cBhvr>
                                        <p:cTn id="31" dur="2000" fill="hold"/>
                                        <p:tgtEl>
                                          <p:spTgt spid="819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20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835150" y="260350"/>
            <a:ext cx="6394450" cy="1008063"/>
          </a:xfrm>
        </p:spPr>
        <p:txBody>
          <a:bodyPr/>
          <a:lstStyle/>
          <a:p>
            <a:pPr algn="ctr" eaLnBrk="1" hangingPunct="1"/>
            <a:r>
              <a:rPr lang="uk-UA" altLang="ru-RU" sz="3800" smtClean="0"/>
              <a:t>Перший тваринний “папір”</a:t>
            </a:r>
            <a:endParaRPr lang="ru-RU" altLang="ru-RU" sz="3800" smtClean="0"/>
          </a:p>
        </p:txBody>
      </p:sp>
      <p:pic>
        <p:nvPicPr>
          <p:cNvPr id="12299" name="Picture 11" descr="175-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588" y="3284538"/>
            <a:ext cx="2230437"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3" name="Picture 15" descr="1233674673_pic_id49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475" y="3357563"/>
            <a:ext cx="2995613" cy="325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5" name="Text Box 17"/>
          <p:cNvSpPr txBox="1">
            <a:spLocks noChangeArrowheads="1"/>
          </p:cNvSpPr>
          <p:nvPr/>
        </p:nvSpPr>
        <p:spPr bwMode="auto">
          <a:xfrm>
            <a:off x="468313" y="1412875"/>
            <a:ext cx="8353425"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uk-UA" altLang="ru-RU" sz="2000"/>
              <a:t>У ІІ ст. до нашої ери люди навчилися робити зручні і досить легкі книги з першого тваринного “паперу” — пергаменту (за</a:t>
            </a:r>
            <a:r>
              <a:rPr lang="uk-UA" altLang="ru-RU" sz="1800"/>
              <a:t> </a:t>
            </a:r>
            <a:r>
              <a:rPr lang="uk-UA" altLang="ru-RU" sz="2000"/>
              <a:t>назвою міста Пергам у Малій Азії). Шкури тварин мочили, старанно вишкрібали з обох боків, вибілювали у вапні, натягали на спеціальні рами і сушили. Коли шкури висихали, їх знімали, і акуратно обрізували.</a:t>
            </a:r>
            <a:endParaRPr lang="ru-RU" altLang="ru-RU" sz="2000"/>
          </a:p>
        </p:txBody>
      </p:sp>
      <p:sp>
        <p:nvSpPr>
          <p:cNvPr id="12306" name="Text Box 18"/>
          <p:cNvSpPr txBox="1">
            <a:spLocks noChangeArrowheads="1"/>
          </p:cNvSpPr>
          <p:nvPr/>
        </p:nvSpPr>
        <p:spPr bwMode="auto">
          <a:xfrm>
            <a:off x="827088" y="6308725"/>
            <a:ext cx="24479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50000"/>
              </a:spcBef>
              <a:buClrTx/>
              <a:buSzTx/>
              <a:buFontTx/>
              <a:buNone/>
            </a:pPr>
            <a:r>
              <a:rPr lang="uk-UA" altLang="ru-RU" sz="2000"/>
              <a:t>Вичинка шкур</a:t>
            </a:r>
            <a:endParaRPr lang="ru-RU" altLang="ru-RU" sz="2000"/>
          </a:p>
        </p:txBody>
      </p:sp>
      <p:sp>
        <p:nvSpPr>
          <p:cNvPr id="12307" name="Text Box 19"/>
          <p:cNvSpPr txBox="1">
            <a:spLocks noChangeArrowheads="1"/>
          </p:cNvSpPr>
          <p:nvPr/>
        </p:nvSpPr>
        <p:spPr bwMode="auto">
          <a:xfrm>
            <a:off x="7164388" y="5589588"/>
            <a:ext cx="16573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50000"/>
              </a:spcBef>
              <a:buClrTx/>
              <a:buSzTx/>
              <a:buFontTx/>
              <a:buNone/>
            </a:pPr>
            <a:r>
              <a:rPr lang="uk-UA" altLang="ru-RU" sz="2000"/>
              <a:t>Книга з пергаменту</a:t>
            </a:r>
            <a:endParaRPr lang="ru-RU" altLang="ru-RU" sz="2000"/>
          </a:p>
        </p:txBody>
      </p:sp>
      <p:pic>
        <p:nvPicPr>
          <p:cNvPr id="9224" name="Picture 20" descr="0e65c437f32d36e5ed2189e0a615b6ed"/>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68313" y="188913"/>
            <a:ext cx="1362075"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5" name="Picture 21" descr="83f7b2f7354b43946f600eec83852ff2"/>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468313" y="3500438"/>
            <a:ext cx="2663825"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46799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diamond(in)">
                                      <p:cBhvr>
                                        <p:cTn id="7" dur="3000"/>
                                        <p:tgtEl>
                                          <p:spTgt spid="12290"/>
                                        </p:tgtEl>
                                      </p:cBhvr>
                                    </p:animEffect>
                                  </p:childTnLst>
                                </p:cTn>
                              </p:par>
                            </p:childTnLst>
                          </p:cTn>
                        </p:par>
                        <p:par>
                          <p:cTn id="8" fill="hold" nodeType="afterGroup">
                            <p:stCondLst>
                              <p:cond delay="3000"/>
                            </p:stCondLst>
                            <p:childTnLst>
                              <p:par>
                                <p:cTn id="9" presetID="7" presetClass="entr" presetSubtype="4" fill="hold" grpId="0" nodeType="afterEffect">
                                  <p:stCondLst>
                                    <p:cond delay="0"/>
                                  </p:stCondLst>
                                  <p:childTnLst>
                                    <p:set>
                                      <p:cBhvr>
                                        <p:cTn id="10" dur="1" fill="hold">
                                          <p:stCondLst>
                                            <p:cond delay="0"/>
                                          </p:stCondLst>
                                        </p:cTn>
                                        <p:tgtEl>
                                          <p:spTgt spid="12305"/>
                                        </p:tgtEl>
                                        <p:attrNameLst>
                                          <p:attrName>style.visibility</p:attrName>
                                        </p:attrNameLst>
                                      </p:cBhvr>
                                      <p:to>
                                        <p:strVal val="visible"/>
                                      </p:to>
                                    </p:set>
                                    <p:anim calcmode="lin" valueType="num">
                                      <p:cBhvr additive="base">
                                        <p:cTn id="11" dur="7000" fill="hold"/>
                                        <p:tgtEl>
                                          <p:spTgt spid="12305"/>
                                        </p:tgtEl>
                                        <p:attrNameLst>
                                          <p:attrName>ppt_x</p:attrName>
                                        </p:attrNameLst>
                                      </p:cBhvr>
                                      <p:tavLst>
                                        <p:tav tm="0">
                                          <p:val>
                                            <p:strVal val="#ppt_x"/>
                                          </p:val>
                                        </p:tav>
                                        <p:tav tm="100000">
                                          <p:val>
                                            <p:strVal val="#ppt_x"/>
                                          </p:val>
                                        </p:tav>
                                      </p:tavLst>
                                    </p:anim>
                                    <p:anim calcmode="lin" valueType="num">
                                      <p:cBhvr additive="base">
                                        <p:cTn id="12" dur="7000" fill="hold"/>
                                        <p:tgtEl>
                                          <p:spTgt spid="12305"/>
                                        </p:tgtEl>
                                        <p:attrNameLst>
                                          <p:attrName>ppt_y</p:attrName>
                                        </p:attrNameLst>
                                      </p:cBhvr>
                                      <p:tavLst>
                                        <p:tav tm="0">
                                          <p:val>
                                            <p:strVal val="1+#ppt_h/2"/>
                                          </p:val>
                                        </p:tav>
                                        <p:tav tm="100000">
                                          <p:val>
                                            <p:strVal val="#ppt_y"/>
                                          </p:val>
                                        </p:tav>
                                      </p:tavLst>
                                    </p:anim>
                                  </p:childTnLst>
                                </p:cTn>
                              </p:par>
                              <p:par>
                                <p:cTn id="13" presetID="55" presetClass="entr" presetSubtype="0" fill="hold" grpId="0" nodeType="withEffect">
                                  <p:stCondLst>
                                    <p:cond delay="0"/>
                                  </p:stCondLst>
                                  <p:childTnLst>
                                    <p:set>
                                      <p:cBhvr>
                                        <p:cTn id="14" dur="1" fill="hold">
                                          <p:stCondLst>
                                            <p:cond delay="0"/>
                                          </p:stCondLst>
                                        </p:cTn>
                                        <p:tgtEl>
                                          <p:spTgt spid="12306"/>
                                        </p:tgtEl>
                                        <p:attrNameLst>
                                          <p:attrName>style.visibility</p:attrName>
                                        </p:attrNameLst>
                                      </p:cBhvr>
                                      <p:to>
                                        <p:strVal val="visible"/>
                                      </p:to>
                                    </p:set>
                                    <p:anim calcmode="lin" valueType="num">
                                      <p:cBhvr>
                                        <p:cTn id="15" dur="2000" fill="hold"/>
                                        <p:tgtEl>
                                          <p:spTgt spid="12306"/>
                                        </p:tgtEl>
                                        <p:attrNameLst>
                                          <p:attrName>ppt_w</p:attrName>
                                        </p:attrNameLst>
                                      </p:cBhvr>
                                      <p:tavLst>
                                        <p:tav tm="0">
                                          <p:val>
                                            <p:strVal val="#ppt_w*0.70"/>
                                          </p:val>
                                        </p:tav>
                                        <p:tav tm="100000">
                                          <p:val>
                                            <p:strVal val="#ppt_w"/>
                                          </p:val>
                                        </p:tav>
                                      </p:tavLst>
                                    </p:anim>
                                    <p:anim calcmode="lin" valueType="num">
                                      <p:cBhvr>
                                        <p:cTn id="16" dur="2000" fill="hold"/>
                                        <p:tgtEl>
                                          <p:spTgt spid="12306"/>
                                        </p:tgtEl>
                                        <p:attrNameLst>
                                          <p:attrName>ppt_h</p:attrName>
                                        </p:attrNameLst>
                                      </p:cBhvr>
                                      <p:tavLst>
                                        <p:tav tm="0">
                                          <p:val>
                                            <p:strVal val="#ppt_h"/>
                                          </p:val>
                                        </p:tav>
                                        <p:tav tm="100000">
                                          <p:val>
                                            <p:strVal val="#ppt_h"/>
                                          </p:val>
                                        </p:tav>
                                      </p:tavLst>
                                    </p:anim>
                                    <p:animEffect transition="in" filter="fade">
                                      <p:cBhvr>
                                        <p:cTn id="17" dur="2000"/>
                                        <p:tgtEl>
                                          <p:spTgt spid="12306"/>
                                        </p:tgtEl>
                                      </p:cBhvr>
                                    </p:animEffect>
                                  </p:childTnLst>
                                </p:cTn>
                              </p:par>
                            </p:childTnLst>
                          </p:cTn>
                        </p:par>
                        <p:par>
                          <p:cTn id="18" fill="hold" nodeType="afterGroup">
                            <p:stCondLst>
                              <p:cond delay="10000"/>
                            </p:stCondLst>
                            <p:childTnLst>
                              <p:par>
                                <p:cTn id="19" presetID="50" presetClass="entr" presetSubtype="0" decel="100000" fill="hold" nodeType="afterEffect">
                                  <p:stCondLst>
                                    <p:cond delay="0"/>
                                  </p:stCondLst>
                                  <p:childTnLst>
                                    <p:set>
                                      <p:cBhvr>
                                        <p:cTn id="20" dur="1" fill="hold">
                                          <p:stCondLst>
                                            <p:cond delay="0"/>
                                          </p:stCondLst>
                                        </p:cTn>
                                        <p:tgtEl>
                                          <p:spTgt spid="12303"/>
                                        </p:tgtEl>
                                        <p:attrNameLst>
                                          <p:attrName>style.visibility</p:attrName>
                                        </p:attrNameLst>
                                      </p:cBhvr>
                                      <p:to>
                                        <p:strVal val="visible"/>
                                      </p:to>
                                    </p:set>
                                    <p:anim calcmode="lin" valueType="num">
                                      <p:cBhvr>
                                        <p:cTn id="21" dur="2000" fill="hold"/>
                                        <p:tgtEl>
                                          <p:spTgt spid="12303"/>
                                        </p:tgtEl>
                                        <p:attrNameLst>
                                          <p:attrName>ppt_w</p:attrName>
                                        </p:attrNameLst>
                                      </p:cBhvr>
                                      <p:tavLst>
                                        <p:tav tm="0">
                                          <p:val>
                                            <p:strVal val="#ppt_w+.3"/>
                                          </p:val>
                                        </p:tav>
                                        <p:tav tm="100000">
                                          <p:val>
                                            <p:strVal val="#ppt_w"/>
                                          </p:val>
                                        </p:tav>
                                      </p:tavLst>
                                    </p:anim>
                                    <p:anim calcmode="lin" valueType="num">
                                      <p:cBhvr>
                                        <p:cTn id="22" dur="2000" fill="hold"/>
                                        <p:tgtEl>
                                          <p:spTgt spid="12303"/>
                                        </p:tgtEl>
                                        <p:attrNameLst>
                                          <p:attrName>ppt_h</p:attrName>
                                        </p:attrNameLst>
                                      </p:cBhvr>
                                      <p:tavLst>
                                        <p:tav tm="0">
                                          <p:val>
                                            <p:strVal val="#ppt_h"/>
                                          </p:val>
                                        </p:tav>
                                        <p:tav tm="100000">
                                          <p:val>
                                            <p:strVal val="#ppt_h"/>
                                          </p:val>
                                        </p:tav>
                                      </p:tavLst>
                                    </p:anim>
                                    <p:animEffect transition="in" filter="fade">
                                      <p:cBhvr>
                                        <p:cTn id="23" dur="2000"/>
                                        <p:tgtEl>
                                          <p:spTgt spid="12303"/>
                                        </p:tgtEl>
                                      </p:cBhvr>
                                    </p:animEffect>
                                  </p:childTnLst>
                                </p:cTn>
                              </p:par>
                            </p:childTnLst>
                          </p:cTn>
                        </p:par>
                        <p:par>
                          <p:cTn id="24" fill="hold" nodeType="afterGroup">
                            <p:stCondLst>
                              <p:cond delay="12000"/>
                            </p:stCondLst>
                            <p:childTnLst>
                              <p:par>
                                <p:cTn id="25" presetID="54" presetClass="entr" presetSubtype="0" accel="100000" fill="hold" nodeType="afterEffect">
                                  <p:stCondLst>
                                    <p:cond delay="0"/>
                                  </p:stCondLst>
                                  <p:childTnLst>
                                    <p:set>
                                      <p:cBhvr>
                                        <p:cTn id="26" dur="1" fill="hold">
                                          <p:stCondLst>
                                            <p:cond delay="0"/>
                                          </p:stCondLst>
                                        </p:cTn>
                                        <p:tgtEl>
                                          <p:spTgt spid="12299"/>
                                        </p:tgtEl>
                                        <p:attrNameLst>
                                          <p:attrName>style.visibility</p:attrName>
                                        </p:attrNameLst>
                                      </p:cBhvr>
                                      <p:to>
                                        <p:strVal val="visible"/>
                                      </p:to>
                                    </p:set>
                                    <p:anim calcmode="lin" valueType="num">
                                      <p:cBhvr>
                                        <p:cTn id="27" dur="2000" fill="hold"/>
                                        <p:tgtEl>
                                          <p:spTgt spid="12299"/>
                                        </p:tgtEl>
                                        <p:attrNameLst>
                                          <p:attrName>ppt_w</p:attrName>
                                        </p:attrNameLst>
                                      </p:cBhvr>
                                      <p:tavLst>
                                        <p:tav tm="0">
                                          <p:val>
                                            <p:strVal val="#ppt_w*0.05"/>
                                          </p:val>
                                        </p:tav>
                                        <p:tav tm="100000">
                                          <p:val>
                                            <p:strVal val="#ppt_w"/>
                                          </p:val>
                                        </p:tav>
                                      </p:tavLst>
                                    </p:anim>
                                    <p:anim calcmode="lin" valueType="num">
                                      <p:cBhvr>
                                        <p:cTn id="28" dur="2000" fill="hold"/>
                                        <p:tgtEl>
                                          <p:spTgt spid="12299"/>
                                        </p:tgtEl>
                                        <p:attrNameLst>
                                          <p:attrName>ppt_h</p:attrName>
                                        </p:attrNameLst>
                                      </p:cBhvr>
                                      <p:tavLst>
                                        <p:tav tm="0">
                                          <p:val>
                                            <p:strVal val="#ppt_h"/>
                                          </p:val>
                                        </p:tav>
                                        <p:tav tm="100000">
                                          <p:val>
                                            <p:strVal val="#ppt_h"/>
                                          </p:val>
                                        </p:tav>
                                      </p:tavLst>
                                    </p:anim>
                                    <p:anim calcmode="lin" valueType="num">
                                      <p:cBhvr>
                                        <p:cTn id="29" dur="2000" fill="hold"/>
                                        <p:tgtEl>
                                          <p:spTgt spid="12299"/>
                                        </p:tgtEl>
                                        <p:attrNameLst>
                                          <p:attrName>ppt_x</p:attrName>
                                        </p:attrNameLst>
                                      </p:cBhvr>
                                      <p:tavLst>
                                        <p:tav tm="0">
                                          <p:val>
                                            <p:strVal val="#ppt_x-.2"/>
                                          </p:val>
                                        </p:tav>
                                        <p:tav tm="100000">
                                          <p:val>
                                            <p:strVal val="#ppt_x"/>
                                          </p:val>
                                        </p:tav>
                                      </p:tavLst>
                                    </p:anim>
                                    <p:anim calcmode="lin" valueType="num">
                                      <p:cBhvr>
                                        <p:cTn id="30" dur="2000" fill="hold"/>
                                        <p:tgtEl>
                                          <p:spTgt spid="12299"/>
                                        </p:tgtEl>
                                        <p:attrNameLst>
                                          <p:attrName>ppt_y</p:attrName>
                                        </p:attrNameLst>
                                      </p:cBhvr>
                                      <p:tavLst>
                                        <p:tav tm="0">
                                          <p:val>
                                            <p:strVal val="#ppt_y"/>
                                          </p:val>
                                        </p:tav>
                                        <p:tav tm="100000">
                                          <p:val>
                                            <p:strVal val="#ppt_y"/>
                                          </p:val>
                                        </p:tav>
                                      </p:tavLst>
                                    </p:anim>
                                    <p:animEffect transition="in" filter="fade">
                                      <p:cBhvr>
                                        <p:cTn id="31" dur="2000"/>
                                        <p:tgtEl>
                                          <p:spTgt spid="12299"/>
                                        </p:tgtEl>
                                      </p:cBhvr>
                                    </p:animEffect>
                                  </p:childTnLst>
                                </p:cTn>
                              </p:par>
                              <p:par>
                                <p:cTn id="32" presetID="54" presetClass="entr" presetSubtype="0" accel="100000" fill="hold" grpId="0" nodeType="withEffect">
                                  <p:stCondLst>
                                    <p:cond delay="0"/>
                                  </p:stCondLst>
                                  <p:childTnLst>
                                    <p:set>
                                      <p:cBhvr>
                                        <p:cTn id="33" dur="1" fill="hold">
                                          <p:stCondLst>
                                            <p:cond delay="0"/>
                                          </p:stCondLst>
                                        </p:cTn>
                                        <p:tgtEl>
                                          <p:spTgt spid="12307"/>
                                        </p:tgtEl>
                                        <p:attrNameLst>
                                          <p:attrName>style.visibility</p:attrName>
                                        </p:attrNameLst>
                                      </p:cBhvr>
                                      <p:to>
                                        <p:strVal val="visible"/>
                                      </p:to>
                                    </p:set>
                                    <p:anim calcmode="lin" valueType="num">
                                      <p:cBhvr>
                                        <p:cTn id="34" dur="2000" fill="hold"/>
                                        <p:tgtEl>
                                          <p:spTgt spid="12307"/>
                                        </p:tgtEl>
                                        <p:attrNameLst>
                                          <p:attrName>ppt_w</p:attrName>
                                        </p:attrNameLst>
                                      </p:cBhvr>
                                      <p:tavLst>
                                        <p:tav tm="0">
                                          <p:val>
                                            <p:strVal val="#ppt_w*0.05"/>
                                          </p:val>
                                        </p:tav>
                                        <p:tav tm="100000">
                                          <p:val>
                                            <p:strVal val="#ppt_w"/>
                                          </p:val>
                                        </p:tav>
                                      </p:tavLst>
                                    </p:anim>
                                    <p:anim calcmode="lin" valueType="num">
                                      <p:cBhvr>
                                        <p:cTn id="35" dur="2000" fill="hold"/>
                                        <p:tgtEl>
                                          <p:spTgt spid="12307"/>
                                        </p:tgtEl>
                                        <p:attrNameLst>
                                          <p:attrName>ppt_h</p:attrName>
                                        </p:attrNameLst>
                                      </p:cBhvr>
                                      <p:tavLst>
                                        <p:tav tm="0">
                                          <p:val>
                                            <p:strVal val="#ppt_h"/>
                                          </p:val>
                                        </p:tav>
                                        <p:tav tm="100000">
                                          <p:val>
                                            <p:strVal val="#ppt_h"/>
                                          </p:val>
                                        </p:tav>
                                      </p:tavLst>
                                    </p:anim>
                                    <p:anim calcmode="lin" valueType="num">
                                      <p:cBhvr>
                                        <p:cTn id="36" dur="2000" fill="hold"/>
                                        <p:tgtEl>
                                          <p:spTgt spid="12307"/>
                                        </p:tgtEl>
                                        <p:attrNameLst>
                                          <p:attrName>ppt_x</p:attrName>
                                        </p:attrNameLst>
                                      </p:cBhvr>
                                      <p:tavLst>
                                        <p:tav tm="0">
                                          <p:val>
                                            <p:strVal val="#ppt_x-.2"/>
                                          </p:val>
                                        </p:tav>
                                        <p:tav tm="100000">
                                          <p:val>
                                            <p:strVal val="#ppt_x"/>
                                          </p:val>
                                        </p:tav>
                                      </p:tavLst>
                                    </p:anim>
                                    <p:anim calcmode="lin" valueType="num">
                                      <p:cBhvr>
                                        <p:cTn id="37" dur="2000" fill="hold"/>
                                        <p:tgtEl>
                                          <p:spTgt spid="12307"/>
                                        </p:tgtEl>
                                        <p:attrNameLst>
                                          <p:attrName>ppt_y</p:attrName>
                                        </p:attrNameLst>
                                      </p:cBhvr>
                                      <p:tavLst>
                                        <p:tav tm="0">
                                          <p:val>
                                            <p:strVal val="#ppt_y"/>
                                          </p:val>
                                        </p:tav>
                                        <p:tav tm="100000">
                                          <p:val>
                                            <p:strVal val="#ppt_y"/>
                                          </p:val>
                                        </p:tav>
                                      </p:tavLst>
                                    </p:anim>
                                    <p:animEffect transition="in" filter="fade">
                                      <p:cBhvr>
                                        <p:cTn id="38" dur="2000"/>
                                        <p:tgtEl>
                                          <p:spTgt spid="123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305" grpId="0"/>
      <p:bldP spid="12306" grpId="0"/>
      <p:bldP spid="1230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4213" y="188913"/>
            <a:ext cx="6877050" cy="1143000"/>
          </a:xfrm>
        </p:spPr>
        <p:txBody>
          <a:bodyPr>
            <a:normAutofit fontScale="90000"/>
          </a:bodyPr>
          <a:lstStyle/>
          <a:p>
            <a:pPr algn="ctr" eaLnBrk="1" hangingPunct="1"/>
            <a:r>
              <a:rPr lang="uk-UA" altLang="ru-RU" sz="3800" smtClean="0"/>
              <a:t>Папірус – прадідусь </a:t>
            </a:r>
            <a:br>
              <a:rPr lang="uk-UA" altLang="ru-RU" sz="3800" smtClean="0"/>
            </a:br>
            <a:r>
              <a:rPr lang="uk-UA" altLang="ru-RU" sz="3800" smtClean="0"/>
              <a:t>сучасного паперу.</a:t>
            </a:r>
            <a:endParaRPr lang="ru-RU" altLang="ru-RU" sz="3800" smtClean="0"/>
          </a:p>
        </p:txBody>
      </p:sp>
      <p:pic>
        <p:nvPicPr>
          <p:cNvPr id="9222" name="Picture 6" descr="papirus1_bi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3500438"/>
            <a:ext cx="2555875" cy="295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4" name="Picture 8" descr="7"/>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0" y="1484313"/>
            <a:ext cx="1755775"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9" name="Picture 13" descr="egipet-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8263" y="1628775"/>
            <a:ext cx="3744912" cy="192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2" name="Text Box 16"/>
          <p:cNvSpPr txBox="1">
            <a:spLocks noChangeArrowheads="1"/>
          </p:cNvSpPr>
          <p:nvPr/>
        </p:nvSpPr>
        <p:spPr bwMode="auto">
          <a:xfrm>
            <a:off x="1476375" y="1484313"/>
            <a:ext cx="3529013"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50000"/>
              </a:spcBef>
              <a:buClrTx/>
              <a:buSzTx/>
              <a:buFontTx/>
              <a:buNone/>
            </a:pPr>
            <a:r>
              <a:rPr lang="uk-UA" altLang="ru-RU" sz="2000"/>
              <a:t>У ранньому середньовіччі єгиптяни навчилися виробляти аркуші для письма з болотяної тростини папірусу, що сягала заввишки 5 метрів.</a:t>
            </a:r>
            <a:endParaRPr lang="ru-RU" altLang="ru-RU" sz="2000"/>
          </a:p>
        </p:txBody>
      </p:sp>
      <p:sp>
        <p:nvSpPr>
          <p:cNvPr id="9235" name="Text Box 19"/>
          <p:cNvSpPr txBox="1">
            <a:spLocks noChangeArrowheads="1"/>
          </p:cNvSpPr>
          <p:nvPr/>
        </p:nvSpPr>
        <p:spPr bwMode="auto">
          <a:xfrm>
            <a:off x="1908175" y="6461125"/>
            <a:ext cx="11509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50000"/>
              </a:spcBef>
              <a:buClrTx/>
              <a:buSzTx/>
              <a:buFontTx/>
              <a:buNone/>
            </a:pPr>
            <a:r>
              <a:rPr lang="uk-UA" altLang="ru-RU" sz="2000"/>
              <a:t>Папірус</a:t>
            </a:r>
            <a:endParaRPr lang="ru-RU" altLang="ru-RU" sz="2000"/>
          </a:p>
        </p:txBody>
      </p:sp>
      <p:pic>
        <p:nvPicPr>
          <p:cNvPr id="9236" name="Picture 20" descr="ph037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8125" y="4868863"/>
            <a:ext cx="2339975"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8" name="Text Box 22"/>
          <p:cNvSpPr txBox="1">
            <a:spLocks noChangeArrowheads="1"/>
          </p:cNvSpPr>
          <p:nvPr/>
        </p:nvSpPr>
        <p:spPr bwMode="auto">
          <a:xfrm>
            <a:off x="3924300" y="3573463"/>
            <a:ext cx="52197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uk-UA" altLang="ru-RU" sz="2000"/>
              <a:t>Це була надзвичайно складна робота. Отриманий аркуш також називали папірусом. Він мав ніжний світло-бежевий колір і красиву сітчасту поверхню. </a:t>
            </a:r>
            <a:endParaRPr lang="ru-RU" altLang="ru-RU" sz="2000"/>
          </a:p>
        </p:txBody>
      </p:sp>
      <p:sp>
        <p:nvSpPr>
          <p:cNvPr id="9239" name="Text Box 23"/>
          <p:cNvSpPr txBox="1">
            <a:spLocks noChangeArrowheads="1"/>
          </p:cNvSpPr>
          <p:nvPr/>
        </p:nvSpPr>
        <p:spPr bwMode="auto">
          <a:xfrm>
            <a:off x="4356100" y="5876925"/>
            <a:ext cx="259238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50000"/>
              </a:spcBef>
              <a:buClrTx/>
              <a:buSzTx/>
              <a:buFontTx/>
              <a:buNone/>
            </a:pPr>
            <a:r>
              <a:rPr lang="uk-UA" altLang="ru-RU" sz="2000"/>
              <a:t>Сторінка єгипетської книги</a:t>
            </a:r>
            <a:endParaRPr lang="ru-RU" altLang="ru-RU" sz="2000"/>
          </a:p>
        </p:txBody>
      </p:sp>
      <p:pic>
        <p:nvPicPr>
          <p:cNvPr id="10251" name="Picture 24" descr="85c14a383b6e0d558b1c53774e433fb2"/>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323850" y="476250"/>
            <a:ext cx="16954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2" name="Picture 25" descr="90db90db5c851b80a13c8d0c02c42b9f"/>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7164388" y="0"/>
            <a:ext cx="96837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42792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7" presetClass="entr" presetSubtype="4" fill="hold" grpId="0" nodeType="afterEffect">
                                  <p:stCondLst>
                                    <p:cond delay="0"/>
                                  </p:stCondLst>
                                  <p:childTnLst>
                                    <p:set>
                                      <p:cBhvr>
                                        <p:cTn id="6" dur="1" fill="hold">
                                          <p:stCondLst>
                                            <p:cond delay="0"/>
                                          </p:stCondLst>
                                        </p:cTn>
                                        <p:tgtEl>
                                          <p:spTgt spid="9232"/>
                                        </p:tgtEl>
                                        <p:attrNameLst>
                                          <p:attrName>style.visibility</p:attrName>
                                        </p:attrNameLst>
                                      </p:cBhvr>
                                      <p:to>
                                        <p:strVal val="visible"/>
                                      </p:to>
                                    </p:set>
                                    <p:anim calcmode="lin" valueType="num">
                                      <p:cBhvr additive="base">
                                        <p:cTn id="7" dur="6000" fill="hold"/>
                                        <p:tgtEl>
                                          <p:spTgt spid="9232"/>
                                        </p:tgtEl>
                                        <p:attrNameLst>
                                          <p:attrName>ppt_x</p:attrName>
                                        </p:attrNameLst>
                                      </p:cBhvr>
                                      <p:tavLst>
                                        <p:tav tm="0">
                                          <p:val>
                                            <p:strVal val="#ppt_x"/>
                                          </p:val>
                                        </p:tav>
                                        <p:tav tm="100000">
                                          <p:val>
                                            <p:strVal val="#ppt_x"/>
                                          </p:val>
                                        </p:tav>
                                      </p:tavLst>
                                    </p:anim>
                                    <p:anim calcmode="lin" valueType="num">
                                      <p:cBhvr additive="base">
                                        <p:cTn id="8" dur="6000" fill="hold"/>
                                        <p:tgtEl>
                                          <p:spTgt spid="9232"/>
                                        </p:tgtEl>
                                        <p:attrNameLst>
                                          <p:attrName>ppt_y</p:attrName>
                                        </p:attrNameLst>
                                      </p:cBhvr>
                                      <p:tavLst>
                                        <p:tav tm="0">
                                          <p:val>
                                            <p:strVal val="1+#ppt_h/2"/>
                                          </p:val>
                                        </p:tav>
                                        <p:tav tm="100000">
                                          <p:val>
                                            <p:strVal val="#ppt_y"/>
                                          </p:val>
                                        </p:tav>
                                      </p:tavLst>
                                    </p:anim>
                                  </p:childTnLst>
                                </p:cTn>
                              </p:par>
                              <p:par>
                                <p:cTn id="9" presetID="7" presetClass="entr" presetSubtype="8" fill="hold" nodeType="withEffect">
                                  <p:stCondLst>
                                    <p:cond delay="0"/>
                                  </p:stCondLst>
                                  <p:childTnLst>
                                    <p:set>
                                      <p:cBhvr>
                                        <p:cTn id="10" dur="1" fill="hold">
                                          <p:stCondLst>
                                            <p:cond delay="0"/>
                                          </p:stCondLst>
                                        </p:cTn>
                                        <p:tgtEl>
                                          <p:spTgt spid="9224"/>
                                        </p:tgtEl>
                                        <p:attrNameLst>
                                          <p:attrName>style.visibility</p:attrName>
                                        </p:attrNameLst>
                                      </p:cBhvr>
                                      <p:to>
                                        <p:strVal val="visible"/>
                                      </p:to>
                                    </p:set>
                                    <p:anim calcmode="lin" valueType="num">
                                      <p:cBhvr additive="base">
                                        <p:cTn id="11" dur="6000" fill="hold"/>
                                        <p:tgtEl>
                                          <p:spTgt spid="9224"/>
                                        </p:tgtEl>
                                        <p:attrNameLst>
                                          <p:attrName>ppt_x</p:attrName>
                                        </p:attrNameLst>
                                      </p:cBhvr>
                                      <p:tavLst>
                                        <p:tav tm="0">
                                          <p:val>
                                            <p:strVal val="0-#ppt_w/2"/>
                                          </p:val>
                                        </p:tav>
                                        <p:tav tm="100000">
                                          <p:val>
                                            <p:strVal val="#ppt_x"/>
                                          </p:val>
                                        </p:tav>
                                      </p:tavLst>
                                    </p:anim>
                                    <p:anim calcmode="lin" valueType="num">
                                      <p:cBhvr additive="base">
                                        <p:cTn id="12" dur="6000" fill="hold"/>
                                        <p:tgtEl>
                                          <p:spTgt spid="9224"/>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6000"/>
                            </p:stCondLst>
                            <p:childTnLst>
                              <p:par>
                                <p:cTn id="14" presetID="8" presetClass="entr" presetSubtype="16" fill="hold" grpId="0" nodeType="afterEffect">
                                  <p:stCondLst>
                                    <p:cond delay="0"/>
                                  </p:stCondLst>
                                  <p:childTnLst>
                                    <p:set>
                                      <p:cBhvr>
                                        <p:cTn id="15" dur="1" fill="hold">
                                          <p:stCondLst>
                                            <p:cond delay="0"/>
                                          </p:stCondLst>
                                        </p:cTn>
                                        <p:tgtEl>
                                          <p:spTgt spid="9218"/>
                                        </p:tgtEl>
                                        <p:attrNameLst>
                                          <p:attrName>style.visibility</p:attrName>
                                        </p:attrNameLst>
                                      </p:cBhvr>
                                      <p:to>
                                        <p:strVal val="visible"/>
                                      </p:to>
                                    </p:set>
                                    <p:animEffect transition="in" filter="diamond(in)">
                                      <p:cBhvr>
                                        <p:cTn id="16" dur="2000"/>
                                        <p:tgtEl>
                                          <p:spTgt spid="9218"/>
                                        </p:tgtEl>
                                      </p:cBhvr>
                                    </p:animEffect>
                                  </p:childTnLst>
                                </p:cTn>
                              </p:par>
                            </p:childTnLst>
                          </p:cTn>
                        </p:par>
                        <p:par>
                          <p:cTn id="17" fill="hold" nodeType="afterGroup">
                            <p:stCondLst>
                              <p:cond delay="8000"/>
                            </p:stCondLst>
                            <p:childTnLst>
                              <p:par>
                                <p:cTn id="18" presetID="23" presetClass="entr" presetSubtype="16" fill="hold" grpId="0" nodeType="afterEffect">
                                  <p:stCondLst>
                                    <p:cond delay="0"/>
                                  </p:stCondLst>
                                  <p:childTnLst>
                                    <p:set>
                                      <p:cBhvr>
                                        <p:cTn id="19" dur="1" fill="hold">
                                          <p:stCondLst>
                                            <p:cond delay="0"/>
                                          </p:stCondLst>
                                        </p:cTn>
                                        <p:tgtEl>
                                          <p:spTgt spid="9235"/>
                                        </p:tgtEl>
                                        <p:attrNameLst>
                                          <p:attrName>style.visibility</p:attrName>
                                        </p:attrNameLst>
                                      </p:cBhvr>
                                      <p:to>
                                        <p:strVal val="visible"/>
                                      </p:to>
                                    </p:set>
                                    <p:anim calcmode="lin" valueType="num">
                                      <p:cBhvr>
                                        <p:cTn id="20" dur="2000" fill="hold"/>
                                        <p:tgtEl>
                                          <p:spTgt spid="9235"/>
                                        </p:tgtEl>
                                        <p:attrNameLst>
                                          <p:attrName>ppt_w</p:attrName>
                                        </p:attrNameLst>
                                      </p:cBhvr>
                                      <p:tavLst>
                                        <p:tav tm="0">
                                          <p:val>
                                            <p:fltVal val="0"/>
                                          </p:val>
                                        </p:tav>
                                        <p:tav tm="100000">
                                          <p:val>
                                            <p:strVal val="#ppt_w"/>
                                          </p:val>
                                        </p:tav>
                                      </p:tavLst>
                                    </p:anim>
                                    <p:anim calcmode="lin" valueType="num">
                                      <p:cBhvr>
                                        <p:cTn id="21" dur="2000" fill="hold"/>
                                        <p:tgtEl>
                                          <p:spTgt spid="9235"/>
                                        </p:tgtEl>
                                        <p:attrNameLst>
                                          <p:attrName>ppt_h</p:attrName>
                                        </p:attrNameLst>
                                      </p:cBhvr>
                                      <p:tavLst>
                                        <p:tav tm="0">
                                          <p:val>
                                            <p:fltVal val="0"/>
                                          </p:val>
                                        </p:tav>
                                        <p:tav tm="100000">
                                          <p:val>
                                            <p:strVal val="#ppt_h"/>
                                          </p:val>
                                        </p:tav>
                                      </p:tavLst>
                                    </p:anim>
                                  </p:childTnLst>
                                </p:cTn>
                              </p:par>
                              <p:par>
                                <p:cTn id="22" presetID="23" presetClass="entr" presetSubtype="16" fill="hold" nodeType="withEffect">
                                  <p:stCondLst>
                                    <p:cond delay="0"/>
                                  </p:stCondLst>
                                  <p:childTnLst>
                                    <p:set>
                                      <p:cBhvr>
                                        <p:cTn id="23" dur="1" fill="hold">
                                          <p:stCondLst>
                                            <p:cond delay="0"/>
                                          </p:stCondLst>
                                        </p:cTn>
                                        <p:tgtEl>
                                          <p:spTgt spid="9222"/>
                                        </p:tgtEl>
                                        <p:attrNameLst>
                                          <p:attrName>style.visibility</p:attrName>
                                        </p:attrNameLst>
                                      </p:cBhvr>
                                      <p:to>
                                        <p:strVal val="visible"/>
                                      </p:to>
                                    </p:set>
                                    <p:anim calcmode="lin" valueType="num">
                                      <p:cBhvr>
                                        <p:cTn id="24" dur="2000" fill="hold"/>
                                        <p:tgtEl>
                                          <p:spTgt spid="9222"/>
                                        </p:tgtEl>
                                        <p:attrNameLst>
                                          <p:attrName>ppt_w</p:attrName>
                                        </p:attrNameLst>
                                      </p:cBhvr>
                                      <p:tavLst>
                                        <p:tav tm="0">
                                          <p:val>
                                            <p:fltVal val="0"/>
                                          </p:val>
                                        </p:tav>
                                        <p:tav tm="100000">
                                          <p:val>
                                            <p:strVal val="#ppt_w"/>
                                          </p:val>
                                        </p:tav>
                                      </p:tavLst>
                                    </p:anim>
                                    <p:anim calcmode="lin" valueType="num">
                                      <p:cBhvr>
                                        <p:cTn id="25" dur="2000" fill="hold"/>
                                        <p:tgtEl>
                                          <p:spTgt spid="9222"/>
                                        </p:tgtEl>
                                        <p:attrNameLst>
                                          <p:attrName>ppt_h</p:attrName>
                                        </p:attrNameLst>
                                      </p:cBhvr>
                                      <p:tavLst>
                                        <p:tav tm="0">
                                          <p:val>
                                            <p:fltVal val="0"/>
                                          </p:val>
                                        </p:tav>
                                        <p:tav tm="100000">
                                          <p:val>
                                            <p:strVal val="#ppt_h"/>
                                          </p:val>
                                        </p:tav>
                                      </p:tavLst>
                                    </p:anim>
                                  </p:childTnLst>
                                </p:cTn>
                              </p:par>
                            </p:childTnLst>
                          </p:cTn>
                        </p:par>
                        <p:par>
                          <p:cTn id="26" fill="hold" nodeType="afterGroup">
                            <p:stCondLst>
                              <p:cond delay="10000"/>
                            </p:stCondLst>
                            <p:childTnLst>
                              <p:par>
                                <p:cTn id="27" presetID="7" presetClass="entr" presetSubtype="4" fill="hold" grpId="0" nodeType="afterEffect">
                                  <p:stCondLst>
                                    <p:cond delay="0"/>
                                  </p:stCondLst>
                                  <p:childTnLst>
                                    <p:set>
                                      <p:cBhvr>
                                        <p:cTn id="28" dur="1" fill="hold">
                                          <p:stCondLst>
                                            <p:cond delay="0"/>
                                          </p:stCondLst>
                                        </p:cTn>
                                        <p:tgtEl>
                                          <p:spTgt spid="9238"/>
                                        </p:tgtEl>
                                        <p:attrNameLst>
                                          <p:attrName>style.visibility</p:attrName>
                                        </p:attrNameLst>
                                      </p:cBhvr>
                                      <p:to>
                                        <p:strVal val="visible"/>
                                      </p:to>
                                    </p:set>
                                    <p:anim calcmode="lin" valueType="num">
                                      <p:cBhvr additive="base">
                                        <p:cTn id="29" dur="5000" fill="hold"/>
                                        <p:tgtEl>
                                          <p:spTgt spid="9238"/>
                                        </p:tgtEl>
                                        <p:attrNameLst>
                                          <p:attrName>ppt_x</p:attrName>
                                        </p:attrNameLst>
                                      </p:cBhvr>
                                      <p:tavLst>
                                        <p:tav tm="0">
                                          <p:val>
                                            <p:strVal val="#ppt_x"/>
                                          </p:val>
                                        </p:tav>
                                        <p:tav tm="100000">
                                          <p:val>
                                            <p:strVal val="#ppt_x"/>
                                          </p:val>
                                        </p:tav>
                                      </p:tavLst>
                                    </p:anim>
                                    <p:anim calcmode="lin" valueType="num">
                                      <p:cBhvr additive="base">
                                        <p:cTn id="30" dur="5000" fill="hold"/>
                                        <p:tgtEl>
                                          <p:spTgt spid="9238"/>
                                        </p:tgtEl>
                                        <p:attrNameLst>
                                          <p:attrName>ppt_y</p:attrName>
                                        </p:attrNameLst>
                                      </p:cBhvr>
                                      <p:tavLst>
                                        <p:tav tm="0">
                                          <p:val>
                                            <p:strVal val="1+#ppt_h/2"/>
                                          </p:val>
                                        </p:tav>
                                        <p:tav tm="100000">
                                          <p:val>
                                            <p:strVal val="#ppt_y"/>
                                          </p:val>
                                        </p:tav>
                                      </p:tavLst>
                                    </p:anim>
                                  </p:childTnLst>
                                </p:cTn>
                              </p:par>
                            </p:childTnLst>
                          </p:cTn>
                        </p:par>
                        <p:par>
                          <p:cTn id="31" fill="hold" nodeType="afterGroup">
                            <p:stCondLst>
                              <p:cond delay="15000"/>
                            </p:stCondLst>
                            <p:childTnLst>
                              <p:par>
                                <p:cTn id="32" presetID="12" presetClass="entr" presetSubtype="4" fill="hold" nodeType="afterEffect">
                                  <p:stCondLst>
                                    <p:cond delay="0"/>
                                  </p:stCondLst>
                                  <p:childTnLst>
                                    <p:set>
                                      <p:cBhvr>
                                        <p:cTn id="33" dur="1" fill="hold">
                                          <p:stCondLst>
                                            <p:cond delay="0"/>
                                          </p:stCondLst>
                                        </p:cTn>
                                        <p:tgtEl>
                                          <p:spTgt spid="9229"/>
                                        </p:tgtEl>
                                        <p:attrNameLst>
                                          <p:attrName>style.visibility</p:attrName>
                                        </p:attrNameLst>
                                      </p:cBhvr>
                                      <p:to>
                                        <p:strVal val="visible"/>
                                      </p:to>
                                    </p:set>
                                    <p:animEffect transition="in" filter="slide(fromBottom)">
                                      <p:cBhvr>
                                        <p:cTn id="34" dur="2000"/>
                                        <p:tgtEl>
                                          <p:spTgt spid="9229"/>
                                        </p:tgtEl>
                                      </p:cBhvr>
                                    </p:animEffect>
                                  </p:childTnLst>
                                </p:cTn>
                              </p:par>
                            </p:childTnLst>
                          </p:cTn>
                        </p:par>
                        <p:par>
                          <p:cTn id="35" fill="hold" nodeType="afterGroup">
                            <p:stCondLst>
                              <p:cond delay="17000"/>
                            </p:stCondLst>
                            <p:childTnLst>
                              <p:par>
                                <p:cTn id="36" presetID="12" presetClass="entr" presetSubtype="1" fill="hold" nodeType="afterEffect">
                                  <p:stCondLst>
                                    <p:cond delay="0"/>
                                  </p:stCondLst>
                                  <p:childTnLst>
                                    <p:set>
                                      <p:cBhvr>
                                        <p:cTn id="37" dur="1" fill="hold">
                                          <p:stCondLst>
                                            <p:cond delay="0"/>
                                          </p:stCondLst>
                                        </p:cTn>
                                        <p:tgtEl>
                                          <p:spTgt spid="9236"/>
                                        </p:tgtEl>
                                        <p:attrNameLst>
                                          <p:attrName>style.visibility</p:attrName>
                                        </p:attrNameLst>
                                      </p:cBhvr>
                                      <p:to>
                                        <p:strVal val="visible"/>
                                      </p:to>
                                    </p:set>
                                    <p:animEffect transition="in" filter="slide(fromTop)">
                                      <p:cBhvr>
                                        <p:cTn id="38" dur="2000"/>
                                        <p:tgtEl>
                                          <p:spTgt spid="9236"/>
                                        </p:tgtEl>
                                      </p:cBhvr>
                                    </p:animEffect>
                                  </p:childTnLst>
                                </p:cTn>
                              </p:par>
                              <p:par>
                                <p:cTn id="39" presetID="12" presetClass="entr" presetSubtype="2" fill="hold" grpId="0" nodeType="withEffect">
                                  <p:stCondLst>
                                    <p:cond delay="0"/>
                                  </p:stCondLst>
                                  <p:childTnLst>
                                    <p:set>
                                      <p:cBhvr>
                                        <p:cTn id="40" dur="1" fill="hold">
                                          <p:stCondLst>
                                            <p:cond delay="0"/>
                                          </p:stCondLst>
                                        </p:cTn>
                                        <p:tgtEl>
                                          <p:spTgt spid="9239"/>
                                        </p:tgtEl>
                                        <p:attrNameLst>
                                          <p:attrName>style.visibility</p:attrName>
                                        </p:attrNameLst>
                                      </p:cBhvr>
                                      <p:to>
                                        <p:strVal val="visible"/>
                                      </p:to>
                                    </p:set>
                                    <p:animEffect transition="in" filter="slide(fromRight)">
                                      <p:cBhvr>
                                        <p:cTn id="41" dur="2000"/>
                                        <p:tgtEl>
                                          <p:spTgt spid="92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32" grpId="0"/>
      <p:bldP spid="9235" grpId="0"/>
      <p:bldP spid="9238" grpId="0"/>
      <p:bldP spid="923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555875" y="260350"/>
            <a:ext cx="4751388" cy="1143000"/>
          </a:xfrm>
        </p:spPr>
        <p:txBody>
          <a:bodyPr/>
          <a:lstStyle/>
          <a:p>
            <a:pPr algn="ctr" eaLnBrk="1" hangingPunct="1"/>
            <a:r>
              <a:rPr lang="uk-UA" altLang="ru-RU" smtClean="0"/>
              <a:t>Єгипетські “книги”</a:t>
            </a:r>
            <a:endParaRPr lang="ru-RU" altLang="ru-RU" smtClean="0"/>
          </a:p>
        </p:txBody>
      </p:sp>
      <p:pic>
        <p:nvPicPr>
          <p:cNvPr id="10244" name="Picture 4" descr="Svitok_b"/>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323850" y="3141663"/>
            <a:ext cx="4608513" cy="3482975"/>
          </a:xfrm>
          <a:noFill/>
        </p:spPr>
      </p:pic>
      <p:pic>
        <p:nvPicPr>
          <p:cNvPr id="10245" name="Picture 5" descr="41648_69cd231124758a96b47cdec9a4859599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6688" y="4149725"/>
            <a:ext cx="231775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Picture 7" descr="svit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325" y="1700213"/>
            <a:ext cx="2592388" cy="194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8" name="Text Box 8"/>
          <p:cNvSpPr txBox="1">
            <a:spLocks noChangeArrowheads="1"/>
          </p:cNvSpPr>
          <p:nvPr/>
        </p:nvSpPr>
        <p:spPr bwMode="auto">
          <a:xfrm>
            <a:off x="900113" y="1773238"/>
            <a:ext cx="511175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uk-UA" altLang="ru-RU" sz="2000"/>
              <a:t>Написану на папірусі книгу не складали, а згортали у сувій. Найдовший серед знайдених сувоїв папірусу має понад 40 метрів довжини.</a:t>
            </a:r>
            <a:endParaRPr lang="ru-RU" altLang="ru-RU" sz="2000"/>
          </a:p>
        </p:txBody>
      </p:sp>
      <p:sp>
        <p:nvSpPr>
          <p:cNvPr id="10250" name="Text Box 10"/>
          <p:cNvSpPr txBox="1">
            <a:spLocks noChangeArrowheads="1"/>
          </p:cNvSpPr>
          <p:nvPr/>
        </p:nvSpPr>
        <p:spPr bwMode="auto">
          <a:xfrm>
            <a:off x="7092950" y="3716338"/>
            <a:ext cx="8651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50000"/>
              </a:spcBef>
              <a:buClrTx/>
              <a:buSzTx/>
              <a:buFontTx/>
              <a:buNone/>
            </a:pPr>
            <a:r>
              <a:rPr lang="uk-UA" altLang="ru-RU" sz="2000"/>
              <a:t>Сувій</a:t>
            </a:r>
            <a:endParaRPr lang="ru-RU" altLang="ru-RU" sz="2000"/>
          </a:p>
        </p:txBody>
      </p:sp>
      <p:pic>
        <p:nvPicPr>
          <p:cNvPr id="11272" name="Picture 11" descr="4aa7508c6634bfb231d129bdf6a41172"/>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4501356" y="4363244"/>
            <a:ext cx="2447925" cy="187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3" name="Picture 12" descr="cff5782154e5dbe401186a92d294a895"/>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468313" y="188913"/>
            <a:ext cx="1576387" cy="162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4" name="Picture 13" descr="e1f51e8a720d69d36d2c52a237da2765"/>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7661275" y="260350"/>
            <a:ext cx="1482725" cy="151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44828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diamond(in)">
                                      <p:cBhvr>
                                        <p:cTn id="7" dur="2000"/>
                                        <p:tgtEl>
                                          <p:spTgt spid="10242"/>
                                        </p:tgtEl>
                                      </p:cBhvr>
                                    </p:animEffect>
                                  </p:childTnLst>
                                </p:cTn>
                              </p:par>
                            </p:childTnLst>
                          </p:cTn>
                        </p:par>
                        <p:par>
                          <p:cTn id="8" fill="hold" nodeType="afterGroup">
                            <p:stCondLst>
                              <p:cond delay="2000"/>
                            </p:stCondLst>
                            <p:childTnLst>
                              <p:par>
                                <p:cTn id="9" presetID="7" presetClass="entr" presetSubtype="4" fill="hold" grpId="0" nodeType="afterEffect">
                                  <p:stCondLst>
                                    <p:cond delay="0"/>
                                  </p:stCondLst>
                                  <p:childTnLst>
                                    <p:set>
                                      <p:cBhvr>
                                        <p:cTn id="10" dur="1" fill="hold">
                                          <p:stCondLst>
                                            <p:cond delay="0"/>
                                          </p:stCondLst>
                                        </p:cTn>
                                        <p:tgtEl>
                                          <p:spTgt spid="10248"/>
                                        </p:tgtEl>
                                        <p:attrNameLst>
                                          <p:attrName>style.visibility</p:attrName>
                                        </p:attrNameLst>
                                      </p:cBhvr>
                                      <p:to>
                                        <p:strVal val="visible"/>
                                      </p:to>
                                    </p:set>
                                    <p:anim calcmode="lin" valueType="num">
                                      <p:cBhvr additive="base">
                                        <p:cTn id="11" dur="7000" fill="hold"/>
                                        <p:tgtEl>
                                          <p:spTgt spid="10248"/>
                                        </p:tgtEl>
                                        <p:attrNameLst>
                                          <p:attrName>ppt_x</p:attrName>
                                        </p:attrNameLst>
                                      </p:cBhvr>
                                      <p:tavLst>
                                        <p:tav tm="0">
                                          <p:val>
                                            <p:strVal val="#ppt_x"/>
                                          </p:val>
                                        </p:tav>
                                        <p:tav tm="100000">
                                          <p:val>
                                            <p:strVal val="#ppt_x"/>
                                          </p:val>
                                        </p:tav>
                                      </p:tavLst>
                                    </p:anim>
                                    <p:anim calcmode="lin" valueType="num">
                                      <p:cBhvr additive="base">
                                        <p:cTn id="12" dur="7000" fill="hold"/>
                                        <p:tgtEl>
                                          <p:spTgt spid="10248"/>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9000"/>
                            </p:stCondLst>
                            <p:childTnLst>
                              <p:par>
                                <p:cTn id="14" presetID="12" presetClass="entr" presetSubtype="1" fill="hold" nodeType="afterEffect">
                                  <p:stCondLst>
                                    <p:cond delay="0"/>
                                  </p:stCondLst>
                                  <p:childTnLst>
                                    <p:set>
                                      <p:cBhvr>
                                        <p:cTn id="15" dur="1" fill="hold">
                                          <p:stCondLst>
                                            <p:cond delay="0"/>
                                          </p:stCondLst>
                                        </p:cTn>
                                        <p:tgtEl>
                                          <p:spTgt spid="10244"/>
                                        </p:tgtEl>
                                        <p:attrNameLst>
                                          <p:attrName>style.visibility</p:attrName>
                                        </p:attrNameLst>
                                      </p:cBhvr>
                                      <p:to>
                                        <p:strVal val="visible"/>
                                      </p:to>
                                    </p:set>
                                    <p:animEffect transition="in" filter="slide(fromTop)">
                                      <p:cBhvr>
                                        <p:cTn id="16" dur="2000"/>
                                        <p:tgtEl>
                                          <p:spTgt spid="10244"/>
                                        </p:tgtEl>
                                      </p:cBhvr>
                                    </p:animEffect>
                                  </p:childTnLst>
                                </p:cTn>
                              </p:par>
                            </p:childTnLst>
                          </p:cTn>
                        </p:par>
                        <p:par>
                          <p:cTn id="17" fill="hold" nodeType="afterGroup">
                            <p:stCondLst>
                              <p:cond delay="11000"/>
                            </p:stCondLst>
                            <p:childTnLst>
                              <p:par>
                                <p:cTn id="18" presetID="12" presetClass="entr" presetSubtype="8" fill="hold" nodeType="afterEffect">
                                  <p:stCondLst>
                                    <p:cond delay="0"/>
                                  </p:stCondLst>
                                  <p:childTnLst>
                                    <p:set>
                                      <p:cBhvr>
                                        <p:cTn id="19" dur="1" fill="hold">
                                          <p:stCondLst>
                                            <p:cond delay="0"/>
                                          </p:stCondLst>
                                        </p:cTn>
                                        <p:tgtEl>
                                          <p:spTgt spid="10247"/>
                                        </p:tgtEl>
                                        <p:attrNameLst>
                                          <p:attrName>style.visibility</p:attrName>
                                        </p:attrNameLst>
                                      </p:cBhvr>
                                      <p:to>
                                        <p:strVal val="visible"/>
                                      </p:to>
                                    </p:set>
                                    <p:animEffect transition="in" filter="slide(fromLeft)">
                                      <p:cBhvr>
                                        <p:cTn id="20" dur="2000"/>
                                        <p:tgtEl>
                                          <p:spTgt spid="10247"/>
                                        </p:tgtEl>
                                      </p:cBhvr>
                                    </p:animEffect>
                                  </p:childTnLst>
                                </p:cTn>
                              </p:par>
                              <p:par>
                                <p:cTn id="21" presetID="12" presetClass="entr" presetSubtype="1" fill="hold" grpId="0" nodeType="withEffect">
                                  <p:stCondLst>
                                    <p:cond delay="0"/>
                                  </p:stCondLst>
                                  <p:childTnLst>
                                    <p:set>
                                      <p:cBhvr>
                                        <p:cTn id="22" dur="1" fill="hold">
                                          <p:stCondLst>
                                            <p:cond delay="0"/>
                                          </p:stCondLst>
                                        </p:cTn>
                                        <p:tgtEl>
                                          <p:spTgt spid="10250"/>
                                        </p:tgtEl>
                                        <p:attrNameLst>
                                          <p:attrName>style.visibility</p:attrName>
                                        </p:attrNameLst>
                                      </p:cBhvr>
                                      <p:to>
                                        <p:strVal val="visible"/>
                                      </p:to>
                                    </p:set>
                                    <p:animEffect transition="in" filter="slide(fromTop)">
                                      <p:cBhvr>
                                        <p:cTn id="23" dur="2000"/>
                                        <p:tgtEl>
                                          <p:spTgt spid="10250"/>
                                        </p:tgtEl>
                                      </p:cBhvr>
                                    </p:animEffect>
                                  </p:childTnLst>
                                </p:cTn>
                              </p:par>
                            </p:childTnLst>
                          </p:cTn>
                        </p:par>
                        <p:par>
                          <p:cTn id="24" fill="hold" nodeType="afterGroup">
                            <p:stCondLst>
                              <p:cond delay="13000"/>
                            </p:stCondLst>
                            <p:childTnLst>
                              <p:par>
                                <p:cTn id="25" presetID="50" presetClass="entr" presetSubtype="0" decel="100000" fill="hold" nodeType="afterEffect">
                                  <p:stCondLst>
                                    <p:cond delay="0"/>
                                  </p:stCondLst>
                                  <p:childTnLst>
                                    <p:set>
                                      <p:cBhvr>
                                        <p:cTn id="26" dur="1" fill="hold">
                                          <p:stCondLst>
                                            <p:cond delay="0"/>
                                          </p:stCondLst>
                                        </p:cTn>
                                        <p:tgtEl>
                                          <p:spTgt spid="10245"/>
                                        </p:tgtEl>
                                        <p:attrNameLst>
                                          <p:attrName>style.visibility</p:attrName>
                                        </p:attrNameLst>
                                      </p:cBhvr>
                                      <p:to>
                                        <p:strVal val="visible"/>
                                      </p:to>
                                    </p:set>
                                    <p:anim calcmode="lin" valueType="num">
                                      <p:cBhvr>
                                        <p:cTn id="27" dur="2000" fill="hold"/>
                                        <p:tgtEl>
                                          <p:spTgt spid="10245"/>
                                        </p:tgtEl>
                                        <p:attrNameLst>
                                          <p:attrName>ppt_w</p:attrName>
                                        </p:attrNameLst>
                                      </p:cBhvr>
                                      <p:tavLst>
                                        <p:tav tm="0">
                                          <p:val>
                                            <p:strVal val="#ppt_w+.3"/>
                                          </p:val>
                                        </p:tav>
                                        <p:tav tm="100000">
                                          <p:val>
                                            <p:strVal val="#ppt_w"/>
                                          </p:val>
                                        </p:tav>
                                      </p:tavLst>
                                    </p:anim>
                                    <p:anim calcmode="lin" valueType="num">
                                      <p:cBhvr>
                                        <p:cTn id="28" dur="2000" fill="hold"/>
                                        <p:tgtEl>
                                          <p:spTgt spid="10245"/>
                                        </p:tgtEl>
                                        <p:attrNameLst>
                                          <p:attrName>ppt_h</p:attrName>
                                        </p:attrNameLst>
                                      </p:cBhvr>
                                      <p:tavLst>
                                        <p:tav tm="0">
                                          <p:val>
                                            <p:strVal val="#ppt_h"/>
                                          </p:val>
                                        </p:tav>
                                        <p:tav tm="100000">
                                          <p:val>
                                            <p:strVal val="#ppt_h"/>
                                          </p:val>
                                        </p:tav>
                                      </p:tavLst>
                                    </p:anim>
                                    <p:animEffect transition="in" filter="fade">
                                      <p:cBhvr>
                                        <p:cTn id="29" dur="2000"/>
                                        <p:tgtEl>
                                          <p:spTgt spid="10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8" grpId="0"/>
      <p:bldP spid="1025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771775" y="188913"/>
            <a:ext cx="4032250" cy="1008062"/>
          </a:xfrm>
        </p:spPr>
        <p:txBody>
          <a:bodyPr>
            <a:normAutofit fontScale="90000"/>
          </a:bodyPr>
          <a:lstStyle/>
          <a:p>
            <a:pPr algn="ctr" eaLnBrk="1" hangingPunct="1"/>
            <a:r>
              <a:rPr lang="uk-UA" altLang="ru-RU" sz="3800" smtClean="0"/>
              <a:t>  Берестяні грамоти</a:t>
            </a:r>
            <a:endParaRPr lang="ru-RU" altLang="ru-RU" sz="3800" smtClean="0"/>
          </a:p>
        </p:txBody>
      </p:sp>
      <p:pic>
        <p:nvPicPr>
          <p:cNvPr id="11268" name="Picture 4" descr="0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888" y="1773238"/>
            <a:ext cx="2557462" cy="259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5" descr="pi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4025" y="5157788"/>
            <a:ext cx="2016125" cy="151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6" descr="gramota_onfima_54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750" y="4724400"/>
            <a:ext cx="2519363" cy="194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2" name="Text Box 8"/>
          <p:cNvSpPr txBox="1">
            <a:spLocks noChangeArrowheads="1"/>
          </p:cNvSpPr>
          <p:nvPr/>
        </p:nvSpPr>
        <p:spPr bwMode="auto">
          <a:xfrm>
            <a:off x="5651500" y="4365625"/>
            <a:ext cx="34925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50000"/>
              </a:spcBef>
              <a:buClrTx/>
              <a:buSzTx/>
              <a:buFontTx/>
              <a:buNone/>
            </a:pPr>
            <a:r>
              <a:rPr lang="uk-UA" altLang="ru-RU" sz="2000"/>
              <a:t>Матеріали та інструменти для роботи з березовою корою</a:t>
            </a:r>
            <a:endParaRPr lang="ru-RU" altLang="ru-RU" sz="2000"/>
          </a:p>
        </p:txBody>
      </p:sp>
      <p:sp>
        <p:nvSpPr>
          <p:cNvPr id="11273" name="Text Box 9"/>
          <p:cNvSpPr txBox="1">
            <a:spLocks noChangeArrowheads="1"/>
          </p:cNvSpPr>
          <p:nvPr/>
        </p:nvSpPr>
        <p:spPr bwMode="auto">
          <a:xfrm>
            <a:off x="900113" y="3860800"/>
            <a:ext cx="21240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50000"/>
              </a:spcBef>
              <a:buClrTx/>
              <a:buSzTx/>
              <a:buFontTx/>
              <a:buNone/>
            </a:pPr>
            <a:r>
              <a:rPr lang="uk-UA" altLang="ru-RU" sz="2000"/>
              <a:t>Березова кора – береста</a:t>
            </a:r>
            <a:endParaRPr lang="ru-RU" altLang="ru-RU" sz="2000"/>
          </a:p>
        </p:txBody>
      </p:sp>
      <p:sp>
        <p:nvSpPr>
          <p:cNvPr id="11274" name="Text Box 10"/>
          <p:cNvSpPr txBox="1">
            <a:spLocks noChangeArrowheads="1"/>
          </p:cNvSpPr>
          <p:nvPr/>
        </p:nvSpPr>
        <p:spPr bwMode="auto">
          <a:xfrm>
            <a:off x="3276600" y="5516563"/>
            <a:ext cx="23764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50000"/>
              </a:spcBef>
              <a:buClrTx/>
              <a:buSzTx/>
              <a:buFontTx/>
              <a:buNone/>
            </a:pPr>
            <a:r>
              <a:rPr lang="uk-UA" altLang="ru-RU" sz="2000"/>
              <a:t>Берестяні грамоти</a:t>
            </a:r>
            <a:endParaRPr lang="ru-RU" altLang="ru-RU" sz="2000"/>
          </a:p>
        </p:txBody>
      </p:sp>
      <p:pic>
        <p:nvPicPr>
          <p:cNvPr id="11275" name="Picture 11" descr="brzoza_paierowa_betula_papyrifer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0448" y="188913"/>
            <a:ext cx="2592387"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6" name="Picture 12" descr="fa55dcab-78a2-4056-968c-c7ed7bd9b14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8038" y="1557338"/>
            <a:ext cx="2251075"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9" name="Picture 13" descr="s000074_6258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77050" y="260350"/>
            <a:ext cx="1800225"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37578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diamond(in)">
                                      <p:cBhvr>
                                        <p:cTn id="7" dur="2000"/>
                                        <p:tgtEl>
                                          <p:spTgt spid="11266"/>
                                        </p:tgtEl>
                                      </p:cBhvr>
                                    </p:animEffect>
                                  </p:childTnLst>
                                </p:cTn>
                              </p:par>
                            </p:childTnLst>
                          </p:cTn>
                        </p:par>
                        <p:par>
                          <p:cTn id="8" fill="hold" nodeType="afterGroup">
                            <p:stCondLst>
                              <p:cond delay="2000"/>
                            </p:stCondLst>
                            <p:childTnLst>
                              <p:par>
                                <p:cTn id="9" presetID="50" presetClass="entr" presetSubtype="0" decel="100000" fill="hold" nodeType="afterEffect">
                                  <p:stCondLst>
                                    <p:cond delay="0"/>
                                  </p:stCondLst>
                                  <p:childTnLst>
                                    <p:set>
                                      <p:cBhvr>
                                        <p:cTn id="10" dur="1" fill="hold">
                                          <p:stCondLst>
                                            <p:cond delay="0"/>
                                          </p:stCondLst>
                                        </p:cTn>
                                        <p:tgtEl>
                                          <p:spTgt spid="11275"/>
                                        </p:tgtEl>
                                        <p:attrNameLst>
                                          <p:attrName>style.visibility</p:attrName>
                                        </p:attrNameLst>
                                      </p:cBhvr>
                                      <p:to>
                                        <p:strVal val="visible"/>
                                      </p:to>
                                    </p:set>
                                    <p:anim calcmode="lin" valueType="num">
                                      <p:cBhvr>
                                        <p:cTn id="11" dur="2000" fill="hold"/>
                                        <p:tgtEl>
                                          <p:spTgt spid="11275"/>
                                        </p:tgtEl>
                                        <p:attrNameLst>
                                          <p:attrName>ppt_w</p:attrName>
                                        </p:attrNameLst>
                                      </p:cBhvr>
                                      <p:tavLst>
                                        <p:tav tm="0">
                                          <p:val>
                                            <p:strVal val="#ppt_w+.3"/>
                                          </p:val>
                                        </p:tav>
                                        <p:tav tm="100000">
                                          <p:val>
                                            <p:strVal val="#ppt_w"/>
                                          </p:val>
                                        </p:tav>
                                      </p:tavLst>
                                    </p:anim>
                                    <p:anim calcmode="lin" valueType="num">
                                      <p:cBhvr>
                                        <p:cTn id="12" dur="2000" fill="hold"/>
                                        <p:tgtEl>
                                          <p:spTgt spid="11275"/>
                                        </p:tgtEl>
                                        <p:attrNameLst>
                                          <p:attrName>ppt_h</p:attrName>
                                        </p:attrNameLst>
                                      </p:cBhvr>
                                      <p:tavLst>
                                        <p:tav tm="0">
                                          <p:val>
                                            <p:strVal val="#ppt_h"/>
                                          </p:val>
                                        </p:tav>
                                        <p:tav tm="100000">
                                          <p:val>
                                            <p:strVal val="#ppt_h"/>
                                          </p:val>
                                        </p:tav>
                                      </p:tavLst>
                                    </p:anim>
                                    <p:animEffect transition="in" filter="fade">
                                      <p:cBhvr>
                                        <p:cTn id="13" dur="2000"/>
                                        <p:tgtEl>
                                          <p:spTgt spid="11275"/>
                                        </p:tgtEl>
                                      </p:cBhvr>
                                    </p:animEffect>
                                  </p:childTnLst>
                                </p:cTn>
                              </p:par>
                              <p:par>
                                <p:cTn id="14" presetID="50" presetClass="entr" presetSubtype="0" decel="100000" fill="hold" grpId="0" nodeType="withEffect">
                                  <p:stCondLst>
                                    <p:cond delay="0"/>
                                  </p:stCondLst>
                                  <p:childTnLst>
                                    <p:set>
                                      <p:cBhvr>
                                        <p:cTn id="15" dur="1" fill="hold">
                                          <p:stCondLst>
                                            <p:cond delay="0"/>
                                          </p:stCondLst>
                                        </p:cTn>
                                        <p:tgtEl>
                                          <p:spTgt spid="11273"/>
                                        </p:tgtEl>
                                        <p:attrNameLst>
                                          <p:attrName>style.visibility</p:attrName>
                                        </p:attrNameLst>
                                      </p:cBhvr>
                                      <p:to>
                                        <p:strVal val="visible"/>
                                      </p:to>
                                    </p:set>
                                    <p:anim calcmode="lin" valueType="num">
                                      <p:cBhvr>
                                        <p:cTn id="16" dur="2000" fill="hold"/>
                                        <p:tgtEl>
                                          <p:spTgt spid="11273"/>
                                        </p:tgtEl>
                                        <p:attrNameLst>
                                          <p:attrName>ppt_w</p:attrName>
                                        </p:attrNameLst>
                                      </p:cBhvr>
                                      <p:tavLst>
                                        <p:tav tm="0">
                                          <p:val>
                                            <p:strVal val="#ppt_w+.3"/>
                                          </p:val>
                                        </p:tav>
                                        <p:tav tm="100000">
                                          <p:val>
                                            <p:strVal val="#ppt_w"/>
                                          </p:val>
                                        </p:tav>
                                      </p:tavLst>
                                    </p:anim>
                                    <p:anim calcmode="lin" valueType="num">
                                      <p:cBhvr>
                                        <p:cTn id="17" dur="2000" fill="hold"/>
                                        <p:tgtEl>
                                          <p:spTgt spid="11273"/>
                                        </p:tgtEl>
                                        <p:attrNameLst>
                                          <p:attrName>ppt_h</p:attrName>
                                        </p:attrNameLst>
                                      </p:cBhvr>
                                      <p:tavLst>
                                        <p:tav tm="0">
                                          <p:val>
                                            <p:strVal val="#ppt_h"/>
                                          </p:val>
                                        </p:tav>
                                        <p:tav tm="100000">
                                          <p:val>
                                            <p:strVal val="#ppt_h"/>
                                          </p:val>
                                        </p:tav>
                                      </p:tavLst>
                                    </p:anim>
                                    <p:animEffect transition="in" filter="fade">
                                      <p:cBhvr>
                                        <p:cTn id="18" dur="2000"/>
                                        <p:tgtEl>
                                          <p:spTgt spid="11273"/>
                                        </p:tgtEl>
                                      </p:cBhvr>
                                    </p:animEffect>
                                  </p:childTnLst>
                                </p:cTn>
                              </p:par>
                            </p:childTnLst>
                          </p:cTn>
                        </p:par>
                        <p:par>
                          <p:cTn id="19" fill="hold" nodeType="afterGroup">
                            <p:stCondLst>
                              <p:cond delay="4000"/>
                            </p:stCondLst>
                            <p:childTnLst>
                              <p:par>
                                <p:cTn id="20" presetID="21" presetClass="entr" presetSubtype="1" fill="hold" nodeType="afterEffect">
                                  <p:stCondLst>
                                    <p:cond delay="0"/>
                                  </p:stCondLst>
                                  <p:childTnLst>
                                    <p:set>
                                      <p:cBhvr>
                                        <p:cTn id="21" dur="1" fill="hold">
                                          <p:stCondLst>
                                            <p:cond delay="0"/>
                                          </p:stCondLst>
                                        </p:cTn>
                                        <p:tgtEl>
                                          <p:spTgt spid="11268"/>
                                        </p:tgtEl>
                                        <p:attrNameLst>
                                          <p:attrName>style.visibility</p:attrName>
                                        </p:attrNameLst>
                                      </p:cBhvr>
                                      <p:to>
                                        <p:strVal val="visible"/>
                                      </p:to>
                                    </p:set>
                                    <p:animEffect transition="in" filter="wheel(1)">
                                      <p:cBhvr>
                                        <p:cTn id="22" dur="2000"/>
                                        <p:tgtEl>
                                          <p:spTgt spid="11268"/>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11272"/>
                                        </p:tgtEl>
                                        <p:attrNameLst>
                                          <p:attrName>style.visibility</p:attrName>
                                        </p:attrNameLst>
                                      </p:cBhvr>
                                      <p:to>
                                        <p:strVal val="visible"/>
                                      </p:to>
                                    </p:set>
                                    <p:animEffect transition="in" filter="wheel(1)">
                                      <p:cBhvr>
                                        <p:cTn id="25" dur="2000"/>
                                        <p:tgtEl>
                                          <p:spTgt spid="11272"/>
                                        </p:tgtEl>
                                      </p:cBhvr>
                                    </p:animEffect>
                                  </p:childTnLst>
                                </p:cTn>
                              </p:par>
                            </p:childTnLst>
                          </p:cTn>
                        </p:par>
                        <p:par>
                          <p:cTn id="26" fill="hold" nodeType="afterGroup">
                            <p:stCondLst>
                              <p:cond delay="6000"/>
                            </p:stCondLst>
                            <p:childTnLst>
                              <p:par>
                                <p:cTn id="27" presetID="3" presetClass="entr" presetSubtype="5" fill="hold" nodeType="afterEffect">
                                  <p:stCondLst>
                                    <p:cond delay="0"/>
                                  </p:stCondLst>
                                  <p:childTnLst>
                                    <p:set>
                                      <p:cBhvr>
                                        <p:cTn id="28" dur="1" fill="hold">
                                          <p:stCondLst>
                                            <p:cond delay="0"/>
                                          </p:stCondLst>
                                        </p:cTn>
                                        <p:tgtEl>
                                          <p:spTgt spid="11269"/>
                                        </p:tgtEl>
                                        <p:attrNameLst>
                                          <p:attrName>style.visibility</p:attrName>
                                        </p:attrNameLst>
                                      </p:cBhvr>
                                      <p:to>
                                        <p:strVal val="visible"/>
                                      </p:to>
                                    </p:set>
                                    <p:animEffect transition="in" filter="blinds(vertical)">
                                      <p:cBhvr>
                                        <p:cTn id="29" dur="2000"/>
                                        <p:tgtEl>
                                          <p:spTgt spid="11269"/>
                                        </p:tgtEl>
                                      </p:cBhvr>
                                    </p:animEffect>
                                  </p:childTnLst>
                                </p:cTn>
                              </p:par>
                            </p:childTnLst>
                          </p:cTn>
                        </p:par>
                        <p:par>
                          <p:cTn id="30" fill="hold" nodeType="afterGroup">
                            <p:stCondLst>
                              <p:cond delay="8000"/>
                            </p:stCondLst>
                            <p:childTnLst>
                              <p:par>
                                <p:cTn id="31" presetID="54" presetClass="entr" presetSubtype="0" accel="100000" fill="hold" nodeType="afterEffect">
                                  <p:stCondLst>
                                    <p:cond delay="0"/>
                                  </p:stCondLst>
                                  <p:childTnLst>
                                    <p:set>
                                      <p:cBhvr>
                                        <p:cTn id="32" dur="1" fill="hold">
                                          <p:stCondLst>
                                            <p:cond delay="0"/>
                                          </p:stCondLst>
                                        </p:cTn>
                                        <p:tgtEl>
                                          <p:spTgt spid="11270"/>
                                        </p:tgtEl>
                                        <p:attrNameLst>
                                          <p:attrName>style.visibility</p:attrName>
                                        </p:attrNameLst>
                                      </p:cBhvr>
                                      <p:to>
                                        <p:strVal val="visible"/>
                                      </p:to>
                                    </p:set>
                                    <p:anim calcmode="lin" valueType="num">
                                      <p:cBhvr>
                                        <p:cTn id="33" dur="2000" fill="hold"/>
                                        <p:tgtEl>
                                          <p:spTgt spid="11270"/>
                                        </p:tgtEl>
                                        <p:attrNameLst>
                                          <p:attrName>ppt_w</p:attrName>
                                        </p:attrNameLst>
                                      </p:cBhvr>
                                      <p:tavLst>
                                        <p:tav tm="0">
                                          <p:val>
                                            <p:strVal val="#ppt_w*0.05"/>
                                          </p:val>
                                        </p:tav>
                                        <p:tav tm="100000">
                                          <p:val>
                                            <p:strVal val="#ppt_w"/>
                                          </p:val>
                                        </p:tav>
                                      </p:tavLst>
                                    </p:anim>
                                    <p:anim calcmode="lin" valueType="num">
                                      <p:cBhvr>
                                        <p:cTn id="34" dur="2000" fill="hold"/>
                                        <p:tgtEl>
                                          <p:spTgt spid="11270"/>
                                        </p:tgtEl>
                                        <p:attrNameLst>
                                          <p:attrName>ppt_h</p:attrName>
                                        </p:attrNameLst>
                                      </p:cBhvr>
                                      <p:tavLst>
                                        <p:tav tm="0">
                                          <p:val>
                                            <p:strVal val="#ppt_h"/>
                                          </p:val>
                                        </p:tav>
                                        <p:tav tm="100000">
                                          <p:val>
                                            <p:strVal val="#ppt_h"/>
                                          </p:val>
                                        </p:tav>
                                      </p:tavLst>
                                    </p:anim>
                                    <p:anim calcmode="lin" valueType="num">
                                      <p:cBhvr>
                                        <p:cTn id="35" dur="2000" fill="hold"/>
                                        <p:tgtEl>
                                          <p:spTgt spid="11270"/>
                                        </p:tgtEl>
                                        <p:attrNameLst>
                                          <p:attrName>ppt_x</p:attrName>
                                        </p:attrNameLst>
                                      </p:cBhvr>
                                      <p:tavLst>
                                        <p:tav tm="0">
                                          <p:val>
                                            <p:strVal val="#ppt_x-.2"/>
                                          </p:val>
                                        </p:tav>
                                        <p:tav tm="100000">
                                          <p:val>
                                            <p:strVal val="#ppt_x"/>
                                          </p:val>
                                        </p:tav>
                                      </p:tavLst>
                                    </p:anim>
                                    <p:anim calcmode="lin" valueType="num">
                                      <p:cBhvr>
                                        <p:cTn id="36" dur="2000" fill="hold"/>
                                        <p:tgtEl>
                                          <p:spTgt spid="11270"/>
                                        </p:tgtEl>
                                        <p:attrNameLst>
                                          <p:attrName>ppt_y</p:attrName>
                                        </p:attrNameLst>
                                      </p:cBhvr>
                                      <p:tavLst>
                                        <p:tav tm="0">
                                          <p:val>
                                            <p:strVal val="#ppt_y"/>
                                          </p:val>
                                        </p:tav>
                                        <p:tav tm="100000">
                                          <p:val>
                                            <p:strVal val="#ppt_y"/>
                                          </p:val>
                                        </p:tav>
                                      </p:tavLst>
                                    </p:anim>
                                    <p:animEffect transition="in" filter="fade">
                                      <p:cBhvr>
                                        <p:cTn id="37" dur="2000"/>
                                        <p:tgtEl>
                                          <p:spTgt spid="11270"/>
                                        </p:tgtEl>
                                      </p:cBhvr>
                                    </p:animEffect>
                                  </p:childTnLst>
                                </p:cTn>
                              </p:par>
                            </p:childTnLst>
                          </p:cTn>
                        </p:par>
                        <p:par>
                          <p:cTn id="38" fill="hold" nodeType="afterGroup">
                            <p:stCondLst>
                              <p:cond delay="10000"/>
                            </p:stCondLst>
                            <p:childTnLst>
                              <p:par>
                                <p:cTn id="39" presetID="51" presetClass="entr" presetSubtype="0" fill="hold" nodeType="afterEffect">
                                  <p:stCondLst>
                                    <p:cond delay="0"/>
                                  </p:stCondLst>
                                  <p:childTnLst>
                                    <p:set>
                                      <p:cBhvr>
                                        <p:cTn id="40" dur="1" fill="hold">
                                          <p:stCondLst>
                                            <p:cond delay="0"/>
                                          </p:stCondLst>
                                        </p:cTn>
                                        <p:tgtEl>
                                          <p:spTgt spid="11276"/>
                                        </p:tgtEl>
                                        <p:attrNameLst>
                                          <p:attrName>style.visibility</p:attrName>
                                        </p:attrNameLst>
                                      </p:cBhvr>
                                      <p:to>
                                        <p:strVal val="visible"/>
                                      </p:to>
                                    </p:set>
                                    <p:animEffect transition="in" filter="fade">
                                      <p:cBhvr>
                                        <p:cTn id="41" dur="1155" decel="100000"/>
                                        <p:tgtEl>
                                          <p:spTgt spid="11276"/>
                                        </p:tgtEl>
                                      </p:cBhvr>
                                    </p:animEffect>
                                    <p:animScale>
                                      <p:cBhvr>
                                        <p:cTn id="42" dur="1155" decel="100000"/>
                                        <p:tgtEl>
                                          <p:spTgt spid="11276"/>
                                        </p:tgtEl>
                                      </p:cBhvr>
                                      <p:from x="10000" y="10000"/>
                                      <p:to x="200000" y="450000"/>
                                    </p:animScale>
                                    <p:animScale>
                                      <p:cBhvr>
                                        <p:cTn id="43" dur="1845" accel="100000" fill="hold">
                                          <p:stCondLst>
                                            <p:cond delay="1155"/>
                                          </p:stCondLst>
                                        </p:cTn>
                                        <p:tgtEl>
                                          <p:spTgt spid="11276"/>
                                        </p:tgtEl>
                                      </p:cBhvr>
                                      <p:from x="200000" y="450000"/>
                                      <p:to x="100000" y="100000"/>
                                    </p:animScale>
                                    <p:set>
                                      <p:cBhvr>
                                        <p:cTn id="44" dur="1155" fill="hold"/>
                                        <p:tgtEl>
                                          <p:spTgt spid="11276"/>
                                        </p:tgtEl>
                                        <p:attrNameLst>
                                          <p:attrName>ppt_x</p:attrName>
                                        </p:attrNameLst>
                                      </p:cBhvr>
                                      <p:to>
                                        <p:strVal val="(0.5)"/>
                                      </p:to>
                                    </p:set>
                                    <p:anim from="(0.5)" to="(#ppt_x)" calcmode="lin" valueType="num">
                                      <p:cBhvr>
                                        <p:cTn id="45" dur="1845" accel="100000" fill="hold">
                                          <p:stCondLst>
                                            <p:cond delay="1155"/>
                                          </p:stCondLst>
                                        </p:cTn>
                                        <p:tgtEl>
                                          <p:spTgt spid="11276"/>
                                        </p:tgtEl>
                                        <p:attrNameLst>
                                          <p:attrName>ppt_x</p:attrName>
                                        </p:attrNameLst>
                                      </p:cBhvr>
                                    </p:anim>
                                    <p:set>
                                      <p:cBhvr>
                                        <p:cTn id="46" dur="1155" fill="hold"/>
                                        <p:tgtEl>
                                          <p:spTgt spid="11276"/>
                                        </p:tgtEl>
                                        <p:attrNameLst>
                                          <p:attrName>ppt_y</p:attrName>
                                        </p:attrNameLst>
                                      </p:cBhvr>
                                      <p:to>
                                        <p:strVal val="(#ppt_y+0.4)"/>
                                      </p:to>
                                    </p:set>
                                    <p:anim from="(#ppt_y+0.4)" to="(#ppt_y)" calcmode="lin" valueType="num">
                                      <p:cBhvr>
                                        <p:cTn id="47" dur="1845" accel="100000" fill="hold">
                                          <p:stCondLst>
                                            <p:cond delay="1155"/>
                                          </p:stCondLst>
                                        </p:cTn>
                                        <p:tgtEl>
                                          <p:spTgt spid="11276"/>
                                        </p:tgtEl>
                                        <p:attrNameLst>
                                          <p:attrName>ppt_y</p:attrName>
                                        </p:attrNameLst>
                                      </p:cBhvr>
                                    </p:anim>
                                  </p:childTnLst>
                                </p:cTn>
                              </p:par>
                              <p:par>
                                <p:cTn id="48" presetID="51" presetClass="entr" presetSubtype="0" fill="hold" grpId="0" nodeType="withEffect">
                                  <p:stCondLst>
                                    <p:cond delay="0"/>
                                  </p:stCondLst>
                                  <p:childTnLst>
                                    <p:set>
                                      <p:cBhvr>
                                        <p:cTn id="49" dur="1" fill="hold">
                                          <p:stCondLst>
                                            <p:cond delay="0"/>
                                          </p:stCondLst>
                                        </p:cTn>
                                        <p:tgtEl>
                                          <p:spTgt spid="11274"/>
                                        </p:tgtEl>
                                        <p:attrNameLst>
                                          <p:attrName>style.visibility</p:attrName>
                                        </p:attrNameLst>
                                      </p:cBhvr>
                                      <p:to>
                                        <p:strVal val="visible"/>
                                      </p:to>
                                    </p:set>
                                    <p:animEffect transition="in" filter="fade">
                                      <p:cBhvr>
                                        <p:cTn id="50" dur="1155" decel="100000"/>
                                        <p:tgtEl>
                                          <p:spTgt spid="11274"/>
                                        </p:tgtEl>
                                      </p:cBhvr>
                                    </p:animEffect>
                                    <p:animScale>
                                      <p:cBhvr>
                                        <p:cTn id="51" dur="1155" decel="100000"/>
                                        <p:tgtEl>
                                          <p:spTgt spid="11274"/>
                                        </p:tgtEl>
                                      </p:cBhvr>
                                      <p:from x="10000" y="10000"/>
                                      <p:to x="200000" y="450000"/>
                                    </p:animScale>
                                    <p:animScale>
                                      <p:cBhvr>
                                        <p:cTn id="52" dur="1845" accel="100000" fill="hold">
                                          <p:stCondLst>
                                            <p:cond delay="1155"/>
                                          </p:stCondLst>
                                        </p:cTn>
                                        <p:tgtEl>
                                          <p:spTgt spid="11274"/>
                                        </p:tgtEl>
                                      </p:cBhvr>
                                      <p:from x="200000" y="450000"/>
                                      <p:to x="100000" y="100000"/>
                                    </p:animScale>
                                    <p:set>
                                      <p:cBhvr>
                                        <p:cTn id="53" dur="1155" fill="hold"/>
                                        <p:tgtEl>
                                          <p:spTgt spid="11274"/>
                                        </p:tgtEl>
                                        <p:attrNameLst>
                                          <p:attrName>ppt_x</p:attrName>
                                        </p:attrNameLst>
                                      </p:cBhvr>
                                      <p:to>
                                        <p:strVal val="(0.5)"/>
                                      </p:to>
                                    </p:set>
                                    <p:anim from="(0.5)" to="(#ppt_x)" calcmode="lin" valueType="num">
                                      <p:cBhvr>
                                        <p:cTn id="54" dur="1845" accel="100000" fill="hold">
                                          <p:stCondLst>
                                            <p:cond delay="1155"/>
                                          </p:stCondLst>
                                        </p:cTn>
                                        <p:tgtEl>
                                          <p:spTgt spid="11274"/>
                                        </p:tgtEl>
                                        <p:attrNameLst>
                                          <p:attrName>ppt_x</p:attrName>
                                        </p:attrNameLst>
                                      </p:cBhvr>
                                    </p:anim>
                                    <p:set>
                                      <p:cBhvr>
                                        <p:cTn id="55" dur="1155" fill="hold"/>
                                        <p:tgtEl>
                                          <p:spTgt spid="11274"/>
                                        </p:tgtEl>
                                        <p:attrNameLst>
                                          <p:attrName>ppt_y</p:attrName>
                                        </p:attrNameLst>
                                      </p:cBhvr>
                                      <p:to>
                                        <p:strVal val="(#ppt_y+0.4)"/>
                                      </p:to>
                                    </p:set>
                                    <p:anim from="(#ppt_y+0.4)" to="(#ppt_y)" calcmode="lin" valueType="num">
                                      <p:cBhvr>
                                        <p:cTn id="56" dur="1845" accel="100000" fill="hold">
                                          <p:stCondLst>
                                            <p:cond delay="1155"/>
                                          </p:stCondLst>
                                        </p:cTn>
                                        <p:tgtEl>
                                          <p:spTgt spid="1127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72" grpId="0"/>
      <p:bldP spid="11273" grpId="0"/>
      <p:bldP spid="1127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331913" y="260350"/>
            <a:ext cx="5616575" cy="936625"/>
          </a:xfrm>
        </p:spPr>
        <p:txBody>
          <a:bodyPr>
            <a:normAutofit fontScale="90000"/>
          </a:bodyPr>
          <a:lstStyle/>
          <a:p>
            <a:pPr algn="ctr" eaLnBrk="1" hangingPunct="1"/>
            <a:r>
              <a:rPr lang="uk-UA" altLang="ru-RU" sz="3600" smtClean="0">
                <a:solidFill>
                  <a:schemeClr val="tx1"/>
                </a:solidFill>
              </a:rPr>
              <a:t>Де й коли з'явився сучасний папір?</a:t>
            </a:r>
            <a:endParaRPr lang="ru-RU" altLang="ru-RU" sz="3600" smtClean="0">
              <a:solidFill>
                <a:schemeClr val="tx1"/>
              </a:solidFill>
            </a:endParaRPr>
          </a:p>
        </p:txBody>
      </p:sp>
      <p:sp>
        <p:nvSpPr>
          <p:cNvPr id="13315" name="Text Box 4"/>
          <p:cNvSpPr txBox="1">
            <a:spLocks noChangeArrowheads="1"/>
          </p:cNvSpPr>
          <p:nvPr/>
        </p:nvSpPr>
        <p:spPr bwMode="auto">
          <a:xfrm>
            <a:off x="900113" y="1700213"/>
            <a:ext cx="48244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50000"/>
              </a:spcBef>
              <a:buClrTx/>
              <a:buSzTx/>
              <a:buFontTx/>
              <a:buNone/>
            </a:pPr>
            <a:endParaRPr lang="ru-RU" altLang="ru-RU" sz="2000"/>
          </a:p>
        </p:txBody>
      </p:sp>
      <p:sp>
        <p:nvSpPr>
          <p:cNvPr id="13316" name="Text Box 6"/>
          <p:cNvSpPr txBox="1">
            <a:spLocks noChangeArrowheads="1"/>
          </p:cNvSpPr>
          <p:nvPr/>
        </p:nvSpPr>
        <p:spPr bwMode="auto">
          <a:xfrm>
            <a:off x="611188" y="1628775"/>
            <a:ext cx="817245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ru-RU" sz="2000"/>
              <a:t>	</a:t>
            </a:r>
            <a:r>
              <a:rPr lang="uk-UA" altLang="ru-RU" sz="2000"/>
              <a:t>Його винайшов китаєць Чай Лунь ще </a:t>
            </a:r>
            <a:endParaRPr lang="en-US" altLang="ru-RU" sz="2000"/>
          </a:p>
          <a:p>
            <a:pPr eaLnBrk="1" hangingPunct="1">
              <a:spcBef>
                <a:spcPct val="0"/>
              </a:spcBef>
              <a:buClrTx/>
              <a:buSzTx/>
              <a:buFontTx/>
              <a:buNone/>
            </a:pPr>
            <a:r>
              <a:rPr lang="uk-UA" altLang="ru-RU" sz="2000"/>
              <a:t>в ІІ столітті нашої ери. До Європи папір потрапив значно пізніше — в ХІ-ХІІ столітті. Найстарішому паперовому документу України —600 років.</a:t>
            </a:r>
            <a:endParaRPr lang="ru-RU" altLang="ru-RU" sz="2000"/>
          </a:p>
        </p:txBody>
      </p:sp>
      <p:pic>
        <p:nvPicPr>
          <p:cNvPr id="13317" name="Picture 7" descr="ind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4388" y="5013325"/>
            <a:ext cx="1728787" cy="165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8" descr="3819499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2924175"/>
            <a:ext cx="475297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9" name="Text Box 9"/>
          <p:cNvSpPr txBox="1">
            <a:spLocks noChangeArrowheads="1"/>
          </p:cNvSpPr>
          <p:nvPr/>
        </p:nvSpPr>
        <p:spPr bwMode="auto">
          <a:xfrm>
            <a:off x="2771775" y="6237288"/>
            <a:ext cx="9350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50000"/>
              </a:spcBef>
              <a:buClrTx/>
              <a:buSzTx/>
              <a:buFontTx/>
              <a:buNone/>
            </a:pPr>
            <a:r>
              <a:rPr lang="uk-UA" altLang="ru-RU" sz="2000"/>
              <a:t>Китай</a:t>
            </a:r>
            <a:endParaRPr lang="ru-RU" altLang="ru-RU" sz="2000"/>
          </a:p>
        </p:txBody>
      </p:sp>
      <p:pic>
        <p:nvPicPr>
          <p:cNvPr id="13320" name="Picture 10" descr="0619-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1863" y="2708275"/>
            <a:ext cx="2684462" cy="170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1" name="Text Box 11"/>
          <p:cNvSpPr txBox="1">
            <a:spLocks noChangeArrowheads="1"/>
          </p:cNvSpPr>
          <p:nvPr/>
        </p:nvSpPr>
        <p:spPr bwMode="auto">
          <a:xfrm>
            <a:off x="6084888" y="4508500"/>
            <a:ext cx="26638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50000"/>
              </a:spcBef>
              <a:buClrTx/>
              <a:buSzTx/>
              <a:buFontTx/>
              <a:buNone/>
            </a:pPr>
            <a:r>
              <a:rPr lang="uk-UA" altLang="ru-RU" sz="2000"/>
              <a:t>Сторінки китайської книги</a:t>
            </a:r>
            <a:endParaRPr lang="ru-RU" altLang="ru-RU" sz="2000"/>
          </a:p>
        </p:txBody>
      </p:sp>
      <p:sp>
        <p:nvSpPr>
          <p:cNvPr id="13322" name="Text Box 15"/>
          <p:cNvSpPr txBox="1">
            <a:spLocks noChangeArrowheads="1"/>
          </p:cNvSpPr>
          <p:nvPr/>
        </p:nvSpPr>
        <p:spPr bwMode="auto">
          <a:xfrm>
            <a:off x="4572000" y="6237288"/>
            <a:ext cx="29527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50000"/>
              </a:spcBef>
              <a:buClrTx/>
              <a:buSzTx/>
              <a:buFontTx/>
              <a:buNone/>
            </a:pPr>
            <a:r>
              <a:rPr lang="uk-UA" altLang="ru-RU" sz="2000"/>
              <a:t>Китайський ієрогліф</a:t>
            </a:r>
            <a:endParaRPr lang="ru-RU" altLang="ru-RU" sz="2000"/>
          </a:p>
        </p:txBody>
      </p:sp>
      <p:pic>
        <p:nvPicPr>
          <p:cNvPr id="13323" name="Picture 16" descr="0a75ed85d5dbca0145ebf6bf6da4f473"/>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0" y="5634038"/>
            <a:ext cx="1223963"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4" name="Picture 17" descr="8"/>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5867400" y="5229225"/>
            <a:ext cx="1081088"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5" name="Picture 19" descr="3"/>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468313" y="188913"/>
            <a:ext cx="1139825"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6" name="Picture 20" descr="128f2ce5ac97e40b5dd825ac2100b3cd"/>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6804025" y="-242888"/>
            <a:ext cx="1614488" cy="2133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50764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Autofit/>
          </a:bodyPr>
          <a:lstStyle/>
          <a:p>
            <a:pPr algn="ctr"/>
            <a:r>
              <a:rPr lang="uk-UA" sz="4000" dirty="0" smtClean="0"/>
              <a:t>Вгадай історичну особу за описом</a:t>
            </a:r>
            <a:endParaRPr lang="ru-RU" sz="4000" dirty="0"/>
          </a:p>
        </p:txBody>
      </p:sp>
      <p:sp>
        <p:nvSpPr>
          <p:cNvPr id="3" name="Объект 2"/>
          <p:cNvSpPr>
            <a:spLocks noGrp="1"/>
          </p:cNvSpPr>
          <p:nvPr>
            <p:ph idx="1"/>
          </p:nvPr>
        </p:nvSpPr>
        <p:spPr>
          <a:xfrm>
            <a:off x="251520" y="1600200"/>
            <a:ext cx="8435280" cy="4525963"/>
          </a:xfrm>
        </p:spPr>
        <p:txBody>
          <a:bodyPr>
            <a:noAutofit/>
          </a:bodyPr>
          <a:lstStyle/>
          <a:p>
            <a:pPr marL="409575" indent="-346075">
              <a:lnSpc>
                <a:spcPct val="90000"/>
              </a:lnSpc>
              <a:buClr>
                <a:srgbClr val="D6ECFF"/>
              </a:buClr>
              <a:buSzPct val="95000"/>
            </a:pPr>
            <a:r>
              <a:rPr lang="uk-UA" altLang="ru-RU" sz="3600" dirty="0">
                <a:latin typeface="Cantarell"/>
                <a:ea typeface="Cantarell"/>
                <a:cs typeface="Cantarell"/>
                <a:sym typeface="Cantarell"/>
              </a:rPr>
              <a:t>“ Як то буває, що один зоре землю, другий засіє, а третій жне та їсть багаті овочі. Так і тут: батько Ярослава зорав та зрушив землю, просвітивши хрестом, Ярослав, Володимирів син, засіяв книжними словами серце вірних, а ми живемо, користуючись з книжної науки”.</a:t>
            </a:r>
          </a:p>
        </p:txBody>
      </p:sp>
    </p:spTree>
    <p:extLst>
      <p:ext uri="{BB962C8B-B14F-4D97-AF65-F5344CB8AC3E}">
        <p14:creationId xmlns:p14="http://schemas.microsoft.com/office/powerpoint/2010/main" val="18454352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Autofit/>
          </a:bodyPr>
          <a:lstStyle/>
          <a:p>
            <a:pPr algn="ctr"/>
            <a:r>
              <a:rPr lang="uk-UA" sz="5400" dirty="0" smtClean="0"/>
              <a:t>Вправа </a:t>
            </a:r>
            <a:r>
              <a:rPr lang="uk-UA" sz="5400" dirty="0" smtClean="0"/>
              <a:t>«5 слів»</a:t>
            </a:r>
            <a:endParaRPr lang="ru-RU" sz="5400" dirty="0"/>
          </a:p>
        </p:txBody>
      </p:sp>
      <p:pic>
        <p:nvPicPr>
          <p:cNvPr id="4" name="Объект 3"/>
          <p:cNvPicPr>
            <a:picLocks noGrp="1" noChangeAspect="1"/>
          </p:cNvPicPr>
          <p:nvPr>
            <p:ph idx="1"/>
          </p:nvPr>
        </p:nvPicPr>
        <p:blipFill>
          <a:blip r:embed="rId2"/>
          <a:stretch>
            <a:fillRect/>
          </a:stretch>
        </p:blipFill>
        <p:spPr>
          <a:xfrm>
            <a:off x="430382" y="1196752"/>
            <a:ext cx="3754760" cy="4788966"/>
          </a:xfrm>
          <a:prstGeom prst="rect">
            <a:avLst/>
          </a:prstGeom>
        </p:spPr>
      </p:pic>
      <p:pic>
        <p:nvPicPr>
          <p:cNvPr id="5" name="Рисунок 4"/>
          <p:cNvPicPr>
            <a:picLocks noChangeAspect="1"/>
          </p:cNvPicPr>
          <p:nvPr/>
        </p:nvPicPr>
        <p:blipFill>
          <a:blip r:embed="rId3"/>
          <a:stretch>
            <a:fillRect/>
          </a:stretch>
        </p:blipFill>
        <p:spPr>
          <a:xfrm>
            <a:off x="4932040" y="1700808"/>
            <a:ext cx="3600400" cy="4818086"/>
          </a:xfrm>
          <a:prstGeom prst="rect">
            <a:avLst/>
          </a:prstGeom>
        </p:spPr>
      </p:pic>
    </p:spTree>
    <p:extLst>
      <p:ext uri="{BB962C8B-B14F-4D97-AF65-F5344CB8AC3E}">
        <p14:creationId xmlns:p14="http://schemas.microsoft.com/office/powerpoint/2010/main" val="13799901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2484438" y="260350"/>
            <a:ext cx="4535834" cy="1008063"/>
          </a:xfrm>
        </p:spPr>
        <p:txBody>
          <a:bodyPr>
            <a:noAutofit/>
          </a:bodyPr>
          <a:lstStyle/>
          <a:p>
            <a:pPr eaLnBrk="1" hangingPunct="1"/>
            <a:r>
              <a:rPr lang="uk-UA" altLang="ru-RU" sz="4400" dirty="0" smtClean="0"/>
              <a:t>Рукописні книги</a:t>
            </a:r>
            <a:endParaRPr lang="ru-RU" altLang="ru-RU" sz="4400" dirty="0" smtClean="0"/>
          </a:p>
        </p:txBody>
      </p:sp>
      <p:pic>
        <p:nvPicPr>
          <p:cNvPr id="14341" name="Picture 5" descr="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3573463"/>
            <a:ext cx="3097212" cy="302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5" name="Picture 9" descr="0032-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625" y="1773238"/>
            <a:ext cx="3455988" cy="475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8" name="Picture 12" descr="64917-200x15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9475" y="3573463"/>
            <a:ext cx="1944688"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9" name="Text Box 13"/>
          <p:cNvSpPr txBox="1">
            <a:spLocks noChangeArrowheads="1"/>
          </p:cNvSpPr>
          <p:nvPr/>
        </p:nvSpPr>
        <p:spPr bwMode="auto">
          <a:xfrm>
            <a:off x="250825" y="1557338"/>
            <a:ext cx="5040313"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50000"/>
              </a:spcBef>
              <a:buClrTx/>
              <a:buSzTx/>
              <a:buFontTx/>
              <a:buNone/>
            </a:pPr>
            <a:r>
              <a:rPr lang="ru-RU" altLang="ru-RU" sz="2000" dirty="0" err="1"/>
              <a:t>Перші</a:t>
            </a:r>
            <a:r>
              <a:rPr lang="ru-RU" altLang="ru-RU" sz="2000" dirty="0"/>
              <a:t> </a:t>
            </a:r>
            <a:r>
              <a:rPr lang="ru-RU" altLang="ru-RU" sz="2000" dirty="0" err="1"/>
              <a:t>паперові</a:t>
            </a:r>
            <a:r>
              <a:rPr lang="ru-RU" altLang="ru-RU" sz="2000" dirty="0"/>
              <a:t> книги </a:t>
            </a:r>
            <a:r>
              <a:rPr lang="ru-RU" altLang="ru-RU" sz="2000" dirty="0" err="1"/>
              <a:t>з'явилися</a:t>
            </a:r>
            <a:r>
              <a:rPr lang="ru-RU" altLang="ru-RU" sz="2000" dirty="0"/>
              <a:t> в </a:t>
            </a:r>
            <a:r>
              <a:rPr lang="ru-RU" altLang="ru-RU" sz="2000" dirty="0" err="1"/>
              <a:t>Європі</a:t>
            </a:r>
            <a:r>
              <a:rPr lang="ru-RU" altLang="ru-RU" sz="2000" dirty="0"/>
              <a:t> у ХІІІ ст. </a:t>
            </a:r>
            <a:r>
              <a:rPr lang="ru-RU" altLang="ru-RU" sz="2000" dirty="0" err="1"/>
              <a:t>Їх</a:t>
            </a:r>
            <a:r>
              <a:rPr lang="ru-RU" altLang="ru-RU" sz="2000" dirty="0"/>
              <a:t> </a:t>
            </a:r>
            <a:r>
              <a:rPr lang="ru-RU" altLang="ru-RU" sz="2000" dirty="0" err="1"/>
              <a:t>довгий</a:t>
            </a:r>
            <a:r>
              <a:rPr lang="ru-RU" altLang="ru-RU" sz="2000" dirty="0"/>
              <a:t> час писали </a:t>
            </a:r>
            <a:r>
              <a:rPr lang="ru-RU" altLang="ru-RU" sz="2000" dirty="0" err="1"/>
              <a:t>від</a:t>
            </a:r>
            <a:r>
              <a:rPr lang="ru-RU" altLang="ru-RU" sz="2000" dirty="0"/>
              <a:t> руки. Одна книга </a:t>
            </a:r>
            <a:r>
              <a:rPr lang="ru-RU" altLang="ru-RU" sz="2000" dirty="0" err="1"/>
              <a:t>виготовлялася</a:t>
            </a:r>
            <a:r>
              <a:rPr lang="ru-RU" altLang="ru-RU" sz="2000" dirty="0"/>
              <a:t> 5-7 </a:t>
            </a:r>
            <a:r>
              <a:rPr lang="ru-RU" altLang="ru-RU" sz="2000" dirty="0" err="1" smtClean="0"/>
              <a:t>місяців</a:t>
            </a:r>
            <a:r>
              <a:rPr lang="ru-RU" altLang="ru-RU" sz="2000" dirty="0" smtClean="0"/>
              <a:t> </a:t>
            </a:r>
            <a:r>
              <a:rPr lang="ru-RU" altLang="ru-RU" sz="2000" dirty="0"/>
              <a:t>і </a:t>
            </a:r>
            <a:r>
              <a:rPr lang="ru-RU" altLang="ru-RU" sz="2000" dirty="0" err="1"/>
              <a:t>коштувала</a:t>
            </a:r>
            <a:r>
              <a:rPr lang="ru-RU" altLang="ru-RU" sz="2000" dirty="0"/>
              <a:t> </a:t>
            </a:r>
            <a:r>
              <a:rPr lang="ru-RU" altLang="ru-RU" sz="2000" dirty="0" err="1"/>
              <a:t>дуже</a:t>
            </a:r>
            <a:r>
              <a:rPr lang="ru-RU" altLang="ru-RU" sz="2000" dirty="0"/>
              <a:t> дорого. </a:t>
            </a:r>
            <a:r>
              <a:rPr lang="ru-RU" altLang="ru-RU" sz="2000" dirty="0" err="1"/>
              <a:t>Кожна</a:t>
            </a:r>
            <a:r>
              <a:rPr lang="ru-RU" altLang="ru-RU" sz="2000" dirty="0"/>
              <a:t> перша </a:t>
            </a:r>
            <a:r>
              <a:rPr lang="ru-RU" altLang="ru-RU" sz="2000" dirty="0" err="1"/>
              <a:t>літера</a:t>
            </a:r>
            <a:r>
              <a:rPr lang="ru-RU" altLang="ru-RU" sz="2000" dirty="0"/>
              <a:t> </a:t>
            </a:r>
            <a:r>
              <a:rPr lang="ru-RU" altLang="ru-RU" sz="2000" dirty="0" err="1"/>
              <a:t>сторінки</a:t>
            </a:r>
            <a:r>
              <a:rPr lang="ru-RU" altLang="ru-RU" sz="2000" dirty="0"/>
              <a:t> </a:t>
            </a:r>
            <a:r>
              <a:rPr lang="ru-RU" altLang="ru-RU" sz="2000" dirty="0" err="1"/>
              <a:t>була</a:t>
            </a:r>
            <a:r>
              <a:rPr lang="ru-RU" altLang="ru-RU" sz="2000" dirty="0"/>
              <a:t> </a:t>
            </a:r>
            <a:r>
              <a:rPr lang="ru-RU" altLang="ru-RU" sz="2000" dirty="0" err="1"/>
              <a:t>справжнім</a:t>
            </a:r>
            <a:r>
              <a:rPr lang="ru-RU" altLang="ru-RU" sz="2000" dirty="0"/>
              <a:t> </a:t>
            </a:r>
            <a:r>
              <a:rPr lang="ru-RU" altLang="ru-RU" sz="2000" dirty="0" err="1"/>
              <a:t>витвором</a:t>
            </a:r>
            <a:r>
              <a:rPr lang="ru-RU" altLang="ru-RU" sz="2000" dirty="0"/>
              <a:t> </a:t>
            </a:r>
            <a:r>
              <a:rPr lang="ru-RU" altLang="ru-RU" sz="2000" dirty="0" err="1"/>
              <a:t>образотворчого</a:t>
            </a:r>
            <a:r>
              <a:rPr lang="ru-RU" altLang="ru-RU" sz="2000" dirty="0"/>
              <a:t> </a:t>
            </a:r>
            <a:r>
              <a:rPr lang="ru-RU" altLang="ru-RU" sz="2000" dirty="0" err="1"/>
              <a:t>мистецтва</a:t>
            </a:r>
            <a:r>
              <a:rPr lang="ru-RU" altLang="ru-RU" sz="2000" dirty="0"/>
              <a:t>.</a:t>
            </a:r>
          </a:p>
        </p:txBody>
      </p:sp>
      <p:pic>
        <p:nvPicPr>
          <p:cNvPr id="15367" name="Picture 14" descr="pi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5825" y="188913"/>
            <a:ext cx="1585913" cy="117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8" name="Text Box 15"/>
          <p:cNvSpPr txBox="1">
            <a:spLocks noChangeArrowheads="1"/>
          </p:cNvSpPr>
          <p:nvPr/>
        </p:nvSpPr>
        <p:spPr bwMode="auto">
          <a:xfrm>
            <a:off x="5416550" y="5392738"/>
            <a:ext cx="3403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ru-RU" altLang="ru-RU" sz="2000"/>
          </a:p>
        </p:txBody>
      </p:sp>
      <p:sp>
        <p:nvSpPr>
          <p:cNvPr id="14352" name="Text Box 16"/>
          <p:cNvSpPr txBox="1">
            <a:spLocks noChangeArrowheads="1"/>
          </p:cNvSpPr>
          <p:nvPr/>
        </p:nvSpPr>
        <p:spPr bwMode="auto">
          <a:xfrm>
            <a:off x="3276600" y="5157788"/>
            <a:ext cx="244792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50000"/>
              </a:spcBef>
              <a:buClrTx/>
              <a:buSzTx/>
              <a:buFontTx/>
              <a:buNone/>
            </a:pPr>
            <a:r>
              <a:rPr lang="uk-UA" altLang="ru-RU" sz="2000"/>
              <a:t>Рукописні книги – справжній витвір мистецтва.</a:t>
            </a:r>
            <a:endParaRPr lang="ru-RU" altLang="ru-RU" sz="2000"/>
          </a:p>
        </p:txBody>
      </p:sp>
      <p:pic>
        <p:nvPicPr>
          <p:cNvPr id="15370" name="Picture 18" descr="dom029"/>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2952750" cy="215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85042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diamond(in)">
                                      <p:cBhvr>
                                        <p:cTn id="7" dur="2000"/>
                                        <p:tgtEl>
                                          <p:spTgt spid="14338"/>
                                        </p:tgtEl>
                                      </p:cBhvr>
                                    </p:animEffect>
                                  </p:childTnLst>
                                </p:cTn>
                              </p:par>
                            </p:childTnLst>
                          </p:cTn>
                        </p:par>
                        <p:par>
                          <p:cTn id="8" fill="hold" nodeType="afterGroup">
                            <p:stCondLst>
                              <p:cond delay="2000"/>
                            </p:stCondLst>
                            <p:childTnLst>
                              <p:par>
                                <p:cTn id="9" presetID="7" presetClass="entr" presetSubtype="4" fill="hold" grpId="0" nodeType="afterEffect">
                                  <p:stCondLst>
                                    <p:cond delay="0"/>
                                  </p:stCondLst>
                                  <p:childTnLst>
                                    <p:set>
                                      <p:cBhvr>
                                        <p:cTn id="10" dur="1" fill="hold">
                                          <p:stCondLst>
                                            <p:cond delay="0"/>
                                          </p:stCondLst>
                                        </p:cTn>
                                        <p:tgtEl>
                                          <p:spTgt spid="14349"/>
                                        </p:tgtEl>
                                        <p:attrNameLst>
                                          <p:attrName>style.visibility</p:attrName>
                                        </p:attrNameLst>
                                      </p:cBhvr>
                                      <p:to>
                                        <p:strVal val="visible"/>
                                      </p:to>
                                    </p:set>
                                    <p:anim calcmode="lin" valueType="num">
                                      <p:cBhvr additive="base">
                                        <p:cTn id="11" dur="6000" fill="hold"/>
                                        <p:tgtEl>
                                          <p:spTgt spid="14349"/>
                                        </p:tgtEl>
                                        <p:attrNameLst>
                                          <p:attrName>ppt_x</p:attrName>
                                        </p:attrNameLst>
                                      </p:cBhvr>
                                      <p:tavLst>
                                        <p:tav tm="0">
                                          <p:val>
                                            <p:strVal val="#ppt_x"/>
                                          </p:val>
                                        </p:tav>
                                        <p:tav tm="100000">
                                          <p:val>
                                            <p:strVal val="#ppt_x"/>
                                          </p:val>
                                        </p:tav>
                                      </p:tavLst>
                                    </p:anim>
                                    <p:anim calcmode="lin" valueType="num">
                                      <p:cBhvr additive="base">
                                        <p:cTn id="12" dur="6000" fill="hold"/>
                                        <p:tgtEl>
                                          <p:spTgt spid="14349"/>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8000"/>
                            </p:stCondLst>
                            <p:childTnLst>
                              <p:par>
                                <p:cTn id="14" presetID="30" presetClass="entr" presetSubtype="0" fill="hold" nodeType="afterEffect">
                                  <p:stCondLst>
                                    <p:cond delay="0"/>
                                  </p:stCondLst>
                                  <p:childTnLst>
                                    <p:set>
                                      <p:cBhvr>
                                        <p:cTn id="15" dur="1" fill="hold">
                                          <p:stCondLst>
                                            <p:cond delay="0"/>
                                          </p:stCondLst>
                                        </p:cTn>
                                        <p:tgtEl>
                                          <p:spTgt spid="14341"/>
                                        </p:tgtEl>
                                        <p:attrNameLst>
                                          <p:attrName>style.visibility</p:attrName>
                                        </p:attrNameLst>
                                      </p:cBhvr>
                                      <p:to>
                                        <p:strVal val="visible"/>
                                      </p:to>
                                    </p:set>
                                    <p:animEffect transition="in" filter="fade">
                                      <p:cBhvr>
                                        <p:cTn id="16" dur="1600" decel="100000"/>
                                        <p:tgtEl>
                                          <p:spTgt spid="14341"/>
                                        </p:tgtEl>
                                      </p:cBhvr>
                                    </p:animEffect>
                                    <p:anim calcmode="lin" valueType="num">
                                      <p:cBhvr>
                                        <p:cTn id="17" dur="1600" decel="100000" fill="hold"/>
                                        <p:tgtEl>
                                          <p:spTgt spid="14341"/>
                                        </p:tgtEl>
                                        <p:attrNameLst>
                                          <p:attrName>style.rotation</p:attrName>
                                        </p:attrNameLst>
                                      </p:cBhvr>
                                      <p:tavLst>
                                        <p:tav tm="0">
                                          <p:val>
                                            <p:fltVal val="-90"/>
                                          </p:val>
                                        </p:tav>
                                        <p:tav tm="100000">
                                          <p:val>
                                            <p:fltVal val="0"/>
                                          </p:val>
                                        </p:tav>
                                      </p:tavLst>
                                    </p:anim>
                                    <p:anim calcmode="lin" valueType="num">
                                      <p:cBhvr>
                                        <p:cTn id="18" dur="1600" decel="100000" fill="hold"/>
                                        <p:tgtEl>
                                          <p:spTgt spid="14341"/>
                                        </p:tgtEl>
                                        <p:attrNameLst>
                                          <p:attrName>ppt_x</p:attrName>
                                        </p:attrNameLst>
                                      </p:cBhvr>
                                      <p:tavLst>
                                        <p:tav tm="0">
                                          <p:val>
                                            <p:strVal val="#ppt_x+0.4"/>
                                          </p:val>
                                        </p:tav>
                                        <p:tav tm="100000">
                                          <p:val>
                                            <p:strVal val="#ppt_x-0.05"/>
                                          </p:val>
                                        </p:tav>
                                      </p:tavLst>
                                    </p:anim>
                                    <p:anim calcmode="lin" valueType="num">
                                      <p:cBhvr>
                                        <p:cTn id="19" dur="1600" decel="100000" fill="hold"/>
                                        <p:tgtEl>
                                          <p:spTgt spid="14341"/>
                                        </p:tgtEl>
                                        <p:attrNameLst>
                                          <p:attrName>ppt_y</p:attrName>
                                        </p:attrNameLst>
                                      </p:cBhvr>
                                      <p:tavLst>
                                        <p:tav tm="0">
                                          <p:val>
                                            <p:strVal val="#ppt_y-0.4"/>
                                          </p:val>
                                        </p:tav>
                                        <p:tav tm="100000">
                                          <p:val>
                                            <p:strVal val="#ppt_y+0.1"/>
                                          </p:val>
                                        </p:tav>
                                      </p:tavLst>
                                    </p:anim>
                                    <p:anim calcmode="lin" valueType="num">
                                      <p:cBhvr>
                                        <p:cTn id="20" dur="400" accel="100000" fill="hold">
                                          <p:stCondLst>
                                            <p:cond delay="1600"/>
                                          </p:stCondLst>
                                        </p:cTn>
                                        <p:tgtEl>
                                          <p:spTgt spid="14341"/>
                                        </p:tgtEl>
                                        <p:attrNameLst>
                                          <p:attrName>ppt_x</p:attrName>
                                        </p:attrNameLst>
                                      </p:cBhvr>
                                      <p:tavLst>
                                        <p:tav tm="0">
                                          <p:val>
                                            <p:strVal val="#ppt_x-0.05"/>
                                          </p:val>
                                        </p:tav>
                                        <p:tav tm="100000">
                                          <p:val>
                                            <p:strVal val="#ppt_x"/>
                                          </p:val>
                                        </p:tav>
                                      </p:tavLst>
                                    </p:anim>
                                    <p:anim calcmode="lin" valueType="num">
                                      <p:cBhvr>
                                        <p:cTn id="21" dur="400" accel="100000" fill="hold">
                                          <p:stCondLst>
                                            <p:cond delay="1600"/>
                                          </p:stCondLst>
                                        </p:cTn>
                                        <p:tgtEl>
                                          <p:spTgt spid="14341"/>
                                        </p:tgtEl>
                                        <p:attrNameLst>
                                          <p:attrName>ppt_y</p:attrName>
                                        </p:attrNameLst>
                                      </p:cBhvr>
                                      <p:tavLst>
                                        <p:tav tm="0">
                                          <p:val>
                                            <p:strVal val="#ppt_y+0.1"/>
                                          </p:val>
                                        </p:tav>
                                        <p:tav tm="100000">
                                          <p:val>
                                            <p:strVal val="#ppt_y"/>
                                          </p:val>
                                        </p:tav>
                                      </p:tavLst>
                                    </p:anim>
                                  </p:childTnLst>
                                </p:cTn>
                              </p:par>
                            </p:childTnLst>
                          </p:cTn>
                        </p:par>
                        <p:par>
                          <p:cTn id="22" fill="hold" nodeType="afterGroup">
                            <p:stCondLst>
                              <p:cond delay="10000"/>
                            </p:stCondLst>
                            <p:childTnLst>
                              <p:par>
                                <p:cTn id="23" presetID="25" presetClass="entr" presetSubtype="0" fill="hold" grpId="0" nodeType="afterEffect">
                                  <p:stCondLst>
                                    <p:cond delay="0"/>
                                  </p:stCondLst>
                                  <p:childTnLst>
                                    <p:set>
                                      <p:cBhvr>
                                        <p:cTn id="24" dur="1" fill="hold">
                                          <p:stCondLst>
                                            <p:cond delay="0"/>
                                          </p:stCondLst>
                                        </p:cTn>
                                        <p:tgtEl>
                                          <p:spTgt spid="14352"/>
                                        </p:tgtEl>
                                        <p:attrNameLst>
                                          <p:attrName>style.visibility</p:attrName>
                                        </p:attrNameLst>
                                      </p:cBhvr>
                                      <p:to>
                                        <p:strVal val="visible"/>
                                      </p:to>
                                    </p:set>
                                    <p:anim calcmode="lin" valueType="num">
                                      <p:cBhvr>
                                        <p:cTn id="25" dur="1000" decel="50000" fill="hold">
                                          <p:stCondLst>
                                            <p:cond delay="0"/>
                                          </p:stCondLst>
                                        </p:cTn>
                                        <p:tgtEl>
                                          <p:spTgt spid="14352"/>
                                        </p:tgtEl>
                                        <p:attrNameLst>
                                          <p:attrName>style.rotation</p:attrName>
                                        </p:attrNameLst>
                                      </p:cBhvr>
                                      <p:tavLst>
                                        <p:tav tm="0">
                                          <p:val>
                                            <p:fltVal val="-90"/>
                                          </p:val>
                                        </p:tav>
                                        <p:tav tm="100000">
                                          <p:val>
                                            <p:fltVal val="0"/>
                                          </p:val>
                                        </p:tav>
                                      </p:tavLst>
                                    </p:anim>
                                    <p:anim calcmode="lin" valueType="num">
                                      <p:cBhvr>
                                        <p:cTn id="26" dur="1000" decel="50000" fill="hold">
                                          <p:stCondLst>
                                            <p:cond delay="0"/>
                                          </p:stCondLst>
                                        </p:cTn>
                                        <p:tgtEl>
                                          <p:spTgt spid="14352"/>
                                        </p:tgtEl>
                                        <p:attrNameLst>
                                          <p:attrName>ppt_w</p:attrName>
                                        </p:attrNameLst>
                                      </p:cBhvr>
                                      <p:tavLst>
                                        <p:tav tm="0">
                                          <p:val>
                                            <p:strVal val="#ppt_w"/>
                                          </p:val>
                                        </p:tav>
                                        <p:tav tm="100000">
                                          <p:val>
                                            <p:strVal val="#ppt_w*.05"/>
                                          </p:val>
                                        </p:tav>
                                      </p:tavLst>
                                    </p:anim>
                                    <p:anim calcmode="lin" valueType="num">
                                      <p:cBhvr>
                                        <p:cTn id="27" dur="1000" accel="50000" fill="hold">
                                          <p:stCondLst>
                                            <p:cond delay="1000"/>
                                          </p:stCondLst>
                                        </p:cTn>
                                        <p:tgtEl>
                                          <p:spTgt spid="14352"/>
                                        </p:tgtEl>
                                        <p:attrNameLst>
                                          <p:attrName>ppt_w</p:attrName>
                                        </p:attrNameLst>
                                      </p:cBhvr>
                                      <p:tavLst>
                                        <p:tav tm="0">
                                          <p:val>
                                            <p:strVal val="#ppt_w*.05"/>
                                          </p:val>
                                        </p:tav>
                                        <p:tav tm="100000">
                                          <p:val>
                                            <p:strVal val="#ppt_w"/>
                                          </p:val>
                                        </p:tav>
                                      </p:tavLst>
                                    </p:anim>
                                    <p:anim calcmode="lin" valueType="num">
                                      <p:cBhvr>
                                        <p:cTn id="28" dur="2000" fill="hold"/>
                                        <p:tgtEl>
                                          <p:spTgt spid="14352"/>
                                        </p:tgtEl>
                                        <p:attrNameLst>
                                          <p:attrName>ppt_h</p:attrName>
                                        </p:attrNameLst>
                                      </p:cBhvr>
                                      <p:tavLst>
                                        <p:tav tm="0">
                                          <p:val>
                                            <p:strVal val="#ppt_h"/>
                                          </p:val>
                                        </p:tav>
                                        <p:tav tm="100000">
                                          <p:val>
                                            <p:strVal val="#ppt_h"/>
                                          </p:val>
                                        </p:tav>
                                      </p:tavLst>
                                    </p:anim>
                                    <p:anim calcmode="lin" valueType="num">
                                      <p:cBhvr>
                                        <p:cTn id="29" dur="1000" decel="50000" fill="hold">
                                          <p:stCondLst>
                                            <p:cond delay="0"/>
                                          </p:stCondLst>
                                        </p:cTn>
                                        <p:tgtEl>
                                          <p:spTgt spid="14352"/>
                                        </p:tgtEl>
                                        <p:attrNameLst>
                                          <p:attrName>ppt_x</p:attrName>
                                        </p:attrNameLst>
                                      </p:cBhvr>
                                      <p:tavLst>
                                        <p:tav tm="0">
                                          <p:val>
                                            <p:strVal val="#ppt_x+.4"/>
                                          </p:val>
                                        </p:tav>
                                        <p:tav tm="100000">
                                          <p:val>
                                            <p:strVal val="#ppt_x"/>
                                          </p:val>
                                        </p:tav>
                                      </p:tavLst>
                                    </p:anim>
                                    <p:anim calcmode="lin" valueType="num">
                                      <p:cBhvr>
                                        <p:cTn id="30" dur="1000" decel="50000" fill="hold">
                                          <p:stCondLst>
                                            <p:cond delay="0"/>
                                          </p:stCondLst>
                                        </p:cTn>
                                        <p:tgtEl>
                                          <p:spTgt spid="14352"/>
                                        </p:tgtEl>
                                        <p:attrNameLst>
                                          <p:attrName>ppt_y</p:attrName>
                                        </p:attrNameLst>
                                      </p:cBhvr>
                                      <p:tavLst>
                                        <p:tav tm="0">
                                          <p:val>
                                            <p:strVal val="#ppt_y-.2"/>
                                          </p:val>
                                        </p:tav>
                                        <p:tav tm="100000">
                                          <p:val>
                                            <p:strVal val="#ppt_y+.1"/>
                                          </p:val>
                                        </p:tav>
                                      </p:tavLst>
                                    </p:anim>
                                    <p:anim calcmode="lin" valueType="num">
                                      <p:cBhvr>
                                        <p:cTn id="31" dur="1000" accel="50000" fill="hold">
                                          <p:stCondLst>
                                            <p:cond delay="1000"/>
                                          </p:stCondLst>
                                        </p:cTn>
                                        <p:tgtEl>
                                          <p:spTgt spid="14352"/>
                                        </p:tgtEl>
                                        <p:attrNameLst>
                                          <p:attrName>ppt_y</p:attrName>
                                        </p:attrNameLst>
                                      </p:cBhvr>
                                      <p:tavLst>
                                        <p:tav tm="0">
                                          <p:val>
                                            <p:strVal val="#ppt_y+.1"/>
                                          </p:val>
                                        </p:tav>
                                        <p:tav tm="100000">
                                          <p:val>
                                            <p:strVal val="#ppt_y"/>
                                          </p:val>
                                        </p:tav>
                                      </p:tavLst>
                                    </p:anim>
                                    <p:animEffect transition="in" filter="fade">
                                      <p:cBhvr>
                                        <p:cTn id="32" dur="2000" decel="50000">
                                          <p:stCondLst>
                                            <p:cond delay="0"/>
                                          </p:stCondLst>
                                        </p:cTn>
                                        <p:tgtEl>
                                          <p:spTgt spid="14352"/>
                                        </p:tgtEl>
                                      </p:cBhvr>
                                    </p:animEffect>
                                  </p:childTnLst>
                                </p:cTn>
                              </p:par>
                              <p:par>
                                <p:cTn id="33" presetID="25" presetClass="entr" presetSubtype="0" fill="hold" nodeType="withEffect">
                                  <p:stCondLst>
                                    <p:cond delay="0"/>
                                  </p:stCondLst>
                                  <p:childTnLst>
                                    <p:set>
                                      <p:cBhvr>
                                        <p:cTn id="34" dur="1" fill="hold">
                                          <p:stCondLst>
                                            <p:cond delay="0"/>
                                          </p:stCondLst>
                                        </p:cTn>
                                        <p:tgtEl>
                                          <p:spTgt spid="14348"/>
                                        </p:tgtEl>
                                        <p:attrNameLst>
                                          <p:attrName>style.visibility</p:attrName>
                                        </p:attrNameLst>
                                      </p:cBhvr>
                                      <p:to>
                                        <p:strVal val="visible"/>
                                      </p:to>
                                    </p:set>
                                    <p:anim calcmode="lin" valueType="num">
                                      <p:cBhvr>
                                        <p:cTn id="35" dur="1000" decel="50000" fill="hold">
                                          <p:stCondLst>
                                            <p:cond delay="0"/>
                                          </p:stCondLst>
                                        </p:cTn>
                                        <p:tgtEl>
                                          <p:spTgt spid="14348"/>
                                        </p:tgtEl>
                                        <p:attrNameLst>
                                          <p:attrName>style.rotation</p:attrName>
                                        </p:attrNameLst>
                                      </p:cBhvr>
                                      <p:tavLst>
                                        <p:tav tm="0">
                                          <p:val>
                                            <p:fltVal val="-90"/>
                                          </p:val>
                                        </p:tav>
                                        <p:tav tm="100000">
                                          <p:val>
                                            <p:fltVal val="0"/>
                                          </p:val>
                                        </p:tav>
                                      </p:tavLst>
                                    </p:anim>
                                    <p:anim calcmode="lin" valueType="num">
                                      <p:cBhvr>
                                        <p:cTn id="36" dur="1000" decel="50000" fill="hold">
                                          <p:stCondLst>
                                            <p:cond delay="0"/>
                                          </p:stCondLst>
                                        </p:cTn>
                                        <p:tgtEl>
                                          <p:spTgt spid="14348"/>
                                        </p:tgtEl>
                                        <p:attrNameLst>
                                          <p:attrName>ppt_w</p:attrName>
                                        </p:attrNameLst>
                                      </p:cBhvr>
                                      <p:tavLst>
                                        <p:tav tm="0">
                                          <p:val>
                                            <p:strVal val="#ppt_w"/>
                                          </p:val>
                                        </p:tav>
                                        <p:tav tm="100000">
                                          <p:val>
                                            <p:strVal val="#ppt_w*.05"/>
                                          </p:val>
                                        </p:tav>
                                      </p:tavLst>
                                    </p:anim>
                                    <p:anim calcmode="lin" valueType="num">
                                      <p:cBhvr>
                                        <p:cTn id="37" dur="1000" accel="50000" fill="hold">
                                          <p:stCondLst>
                                            <p:cond delay="1000"/>
                                          </p:stCondLst>
                                        </p:cTn>
                                        <p:tgtEl>
                                          <p:spTgt spid="14348"/>
                                        </p:tgtEl>
                                        <p:attrNameLst>
                                          <p:attrName>ppt_w</p:attrName>
                                        </p:attrNameLst>
                                      </p:cBhvr>
                                      <p:tavLst>
                                        <p:tav tm="0">
                                          <p:val>
                                            <p:strVal val="#ppt_w*.05"/>
                                          </p:val>
                                        </p:tav>
                                        <p:tav tm="100000">
                                          <p:val>
                                            <p:strVal val="#ppt_w"/>
                                          </p:val>
                                        </p:tav>
                                      </p:tavLst>
                                    </p:anim>
                                    <p:anim calcmode="lin" valueType="num">
                                      <p:cBhvr>
                                        <p:cTn id="38" dur="2000" fill="hold"/>
                                        <p:tgtEl>
                                          <p:spTgt spid="14348"/>
                                        </p:tgtEl>
                                        <p:attrNameLst>
                                          <p:attrName>ppt_h</p:attrName>
                                        </p:attrNameLst>
                                      </p:cBhvr>
                                      <p:tavLst>
                                        <p:tav tm="0">
                                          <p:val>
                                            <p:strVal val="#ppt_h"/>
                                          </p:val>
                                        </p:tav>
                                        <p:tav tm="100000">
                                          <p:val>
                                            <p:strVal val="#ppt_h"/>
                                          </p:val>
                                        </p:tav>
                                      </p:tavLst>
                                    </p:anim>
                                    <p:anim calcmode="lin" valueType="num">
                                      <p:cBhvr>
                                        <p:cTn id="39" dur="1000" decel="50000" fill="hold">
                                          <p:stCondLst>
                                            <p:cond delay="0"/>
                                          </p:stCondLst>
                                        </p:cTn>
                                        <p:tgtEl>
                                          <p:spTgt spid="14348"/>
                                        </p:tgtEl>
                                        <p:attrNameLst>
                                          <p:attrName>ppt_x</p:attrName>
                                        </p:attrNameLst>
                                      </p:cBhvr>
                                      <p:tavLst>
                                        <p:tav tm="0">
                                          <p:val>
                                            <p:strVal val="#ppt_x+.4"/>
                                          </p:val>
                                        </p:tav>
                                        <p:tav tm="100000">
                                          <p:val>
                                            <p:strVal val="#ppt_x"/>
                                          </p:val>
                                        </p:tav>
                                      </p:tavLst>
                                    </p:anim>
                                    <p:anim calcmode="lin" valueType="num">
                                      <p:cBhvr>
                                        <p:cTn id="40" dur="1000" decel="50000" fill="hold">
                                          <p:stCondLst>
                                            <p:cond delay="0"/>
                                          </p:stCondLst>
                                        </p:cTn>
                                        <p:tgtEl>
                                          <p:spTgt spid="14348"/>
                                        </p:tgtEl>
                                        <p:attrNameLst>
                                          <p:attrName>ppt_y</p:attrName>
                                        </p:attrNameLst>
                                      </p:cBhvr>
                                      <p:tavLst>
                                        <p:tav tm="0">
                                          <p:val>
                                            <p:strVal val="#ppt_y-.2"/>
                                          </p:val>
                                        </p:tav>
                                        <p:tav tm="100000">
                                          <p:val>
                                            <p:strVal val="#ppt_y+.1"/>
                                          </p:val>
                                        </p:tav>
                                      </p:tavLst>
                                    </p:anim>
                                    <p:anim calcmode="lin" valueType="num">
                                      <p:cBhvr>
                                        <p:cTn id="41" dur="1000" accel="50000" fill="hold">
                                          <p:stCondLst>
                                            <p:cond delay="1000"/>
                                          </p:stCondLst>
                                        </p:cTn>
                                        <p:tgtEl>
                                          <p:spTgt spid="14348"/>
                                        </p:tgtEl>
                                        <p:attrNameLst>
                                          <p:attrName>ppt_y</p:attrName>
                                        </p:attrNameLst>
                                      </p:cBhvr>
                                      <p:tavLst>
                                        <p:tav tm="0">
                                          <p:val>
                                            <p:strVal val="#ppt_y+.1"/>
                                          </p:val>
                                        </p:tav>
                                        <p:tav tm="100000">
                                          <p:val>
                                            <p:strVal val="#ppt_y"/>
                                          </p:val>
                                        </p:tav>
                                      </p:tavLst>
                                    </p:anim>
                                    <p:animEffect transition="in" filter="fade">
                                      <p:cBhvr>
                                        <p:cTn id="42" dur="2000" decel="50000">
                                          <p:stCondLst>
                                            <p:cond delay="0"/>
                                          </p:stCondLst>
                                        </p:cTn>
                                        <p:tgtEl>
                                          <p:spTgt spid="14348"/>
                                        </p:tgtEl>
                                      </p:cBhvr>
                                    </p:animEffect>
                                  </p:childTnLst>
                                </p:cTn>
                              </p:par>
                            </p:childTnLst>
                          </p:cTn>
                        </p:par>
                        <p:par>
                          <p:cTn id="43" fill="hold" nodeType="afterGroup">
                            <p:stCondLst>
                              <p:cond delay="12000"/>
                            </p:stCondLst>
                            <p:childTnLst>
                              <p:par>
                                <p:cTn id="44" presetID="52" presetClass="entr" presetSubtype="0" fill="hold" nodeType="afterEffect">
                                  <p:stCondLst>
                                    <p:cond delay="0"/>
                                  </p:stCondLst>
                                  <p:childTnLst>
                                    <p:set>
                                      <p:cBhvr>
                                        <p:cTn id="45" dur="1" fill="hold">
                                          <p:stCondLst>
                                            <p:cond delay="0"/>
                                          </p:stCondLst>
                                        </p:cTn>
                                        <p:tgtEl>
                                          <p:spTgt spid="14345"/>
                                        </p:tgtEl>
                                        <p:attrNameLst>
                                          <p:attrName>style.visibility</p:attrName>
                                        </p:attrNameLst>
                                      </p:cBhvr>
                                      <p:to>
                                        <p:strVal val="visible"/>
                                      </p:to>
                                    </p:set>
                                    <p:animScale>
                                      <p:cBhvr>
                                        <p:cTn id="46" dur="2000" decel="50000" fill="hold">
                                          <p:stCondLst>
                                            <p:cond delay="0"/>
                                          </p:stCondLst>
                                        </p:cTn>
                                        <p:tgtEl>
                                          <p:spTgt spid="143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2000" decel="50000" fill="hold">
                                          <p:stCondLst>
                                            <p:cond delay="0"/>
                                          </p:stCondLst>
                                        </p:cTn>
                                        <p:tgtEl>
                                          <p:spTgt spid="14345"/>
                                        </p:tgtEl>
                                        <p:attrNameLst>
                                          <p:attrName>ppt_x</p:attrName>
                                          <p:attrName>ppt_y</p:attrName>
                                        </p:attrNameLst>
                                      </p:cBhvr>
                                    </p:animMotion>
                                    <p:animEffect transition="in" filter="fade">
                                      <p:cBhvr>
                                        <p:cTn id="48" dur="2000"/>
                                        <p:tgtEl>
                                          <p:spTgt spid="143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49" grpId="0"/>
      <p:bldP spid="1435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3404" y="332656"/>
            <a:ext cx="5184576" cy="3600400"/>
          </a:xfrm>
        </p:spPr>
        <p:txBody>
          <a:bodyPr>
            <a:normAutofit/>
          </a:bodyPr>
          <a:lstStyle/>
          <a:p>
            <a:r>
              <a:rPr lang="uk-UA" sz="2400" dirty="0">
                <a:solidFill>
                  <a:srgbClr val="FFFF00"/>
                </a:solidFill>
              </a:rPr>
              <a:t>Щоб виготовити велику рукописну книгу, треба було чимало праці та матеріалів - шкіри, золота, фарб. Наприклад, на виготовлення 294 аркушів пергаменту для «</a:t>
            </a:r>
            <a:r>
              <a:rPr lang="uk-UA" sz="2400" dirty="0" err="1">
                <a:solidFill>
                  <a:srgbClr val="FFFF00"/>
                </a:solidFill>
              </a:rPr>
              <a:t>Остромирового</a:t>
            </a:r>
            <a:r>
              <a:rPr lang="uk-UA" sz="2400" dirty="0">
                <a:solidFill>
                  <a:srgbClr val="FFFF00"/>
                </a:solidFill>
              </a:rPr>
              <a:t> Євангелія» використали шкури з череди телят у 60 голів. </a:t>
            </a:r>
            <a:r>
              <a:rPr lang="uk-UA" sz="2400" dirty="0" smtClean="0">
                <a:solidFill>
                  <a:srgbClr val="FFFF00"/>
                </a:solidFill>
              </a:rPr>
              <a:t/>
            </a:r>
            <a:br>
              <a:rPr lang="uk-UA" sz="2400" dirty="0" smtClean="0">
                <a:solidFill>
                  <a:srgbClr val="FFFF00"/>
                </a:solidFill>
              </a:rPr>
            </a:br>
            <a:endParaRPr lang="uk-UA" sz="2400" dirty="0">
              <a:solidFill>
                <a:srgbClr val="FFFF00"/>
              </a:solidFill>
            </a:endParaRP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2120" y="332656"/>
            <a:ext cx="3073524" cy="2857500"/>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70" y="3651094"/>
            <a:ext cx="3526726" cy="3176587"/>
          </a:xfrm>
          <a:prstGeom prst="rect">
            <a:avLst/>
          </a:prstGeom>
        </p:spPr>
      </p:pic>
      <p:sp>
        <p:nvSpPr>
          <p:cNvPr id="5" name="Прямоугольник 4"/>
          <p:cNvSpPr/>
          <p:nvPr/>
        </p:nvSpPr>
        <p:spPr>
          <a:xfrm>
            <a:off x="3838678" y="3392729"/>
            <a:ext cx="5098876" cy="3693319"/>
          </a:xfrm>
          <a:prstGeom prst="rect">
            <a:avLst/>
          </a:prstGeom>
        </p:spPr>
        <p:txBody>
          <a:bodyPr wrap="square">
            <a:spAutoFit/>
          </a:bodyPr>
          <a:lstStyle/>
          <a:p>
            <a:r>
              <a:rPr lang="uk-UA" sz="2400" b="1" dirty="0" smtClean="0">
                <a:solidFill>
                  <a:schemeClr val="tx2"/>
                </a:solidFill>
                <a:latin typeface="+mj-lt"/>
              </a:rPr>
              <a:t>Розчинене або листове золото використовували для тла в мініатюрах, заставках та ініціалах. Дорогими були й фарби,розчинені на яєчному жовтку. Оправу книги робили з дощечок і обтягували шкірою. Були обкладинки і з дорогих матеріалів - срібла, золота, коштовного каміння. </a:t>
            </a:r>
            <a:r>
              <a:rPr lang="uk-UA" dirty="0" smtClean="0"/>
              <a:t/>
            </a:r>
            <a:br>
              <a:rPr lang="uk-UA" dirty="0" smtClean="0"/>
            </a:br>
            <a:endParaRPr lang="uk-UA" dirty="0"/>
          </a:p>
        </p:txBody>
      </p:sp>
    </p:spTree>
    <p:extLst>
      <p:ext uri="{BB962C8B-B14F-4D97-AF65-F5344CB8AC3E}">
        <p14:creationId xmlns:p14="http://schemas.microsoft.com/office/powerpoint/2010/main" val="320789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60648"/>
            <a:ext cx="8712968" cy="994122"/>
          </a:xfrm>
        </p:spPr>
        <p:txBody>
          <a:bodyPr>
            <a:noAutofit/>
          </a:bodyPr>
          <a:lstStyle/>
          <a:p>
            <a:pPr algn="ctr"/>
            <a:r>
              <a:rPr lang="ru-RU" sz="2800" dirty="0"/>
              <a:t>Король на </a:t>
            </a:r>
            <a:r>
              <a:rPr lang="ru-RU" sz="2800" dirty="0" err="1"/>
              <a:t>будівництві</a:t>
            </a:r>
            <a:r>
              <a:rPr lang="ru-RU" sz="2800" dirty="0"/>
              <a:t> храму. </a:t>
            </a:r>
            <a:r>
              <a:rPr lang="ru-RU" sz="2800" dirty="0" err="1"/>
              <a:t>Мініатюра</a:t>
            </a:r>
            <a:r>
              <a:rPr lang="ru-RU" sz="2800" dirty="0"/>
              <a:t> </a:t>
            </a:r>
            <a:r>
              <a:rPr lang="ru-RU" sz="2800" dirty="0" err="1"/>
              <a:t>із</a:t>
            </a:r>
            <a:r>
              <a:rPr lang="ru-RU" sz="2800" dirty="0"/>
              <a:t> </a:t>
            </a:r>
            <a:r>
              <a:rPr lang="ru-RU" sz="2800" dirty="0" err="1"/>
              <a:t>англійського</a:t>
            </a:r>
            <a:r>
              <a:rPr lang="ru-RU" sz="2800" dirty="0"/>
              <a:t> </a:t>
            </a:r>
            <a:r>
              <a:rPr lang="ru-RU" sz="2800" dirty="0" err="1"/>
              <a:t>рукопису</a:t>
            </a:r>
            <a:r>
              <a:rPr lang="ru-RU" sz="2800" dirty="0"/>
              <a:t> </a:t>
            </a:r>
            <a:r>
              <a:rPr lang="ru-RU" sz="2800" dirty="0" err="1"/>
              <a:t>Житіє</a:t>
            </a:r>
            <a:r>
              <a:rPr lang="ru-RU" sz="2800" dirty="0"/>
              <a:t> Св. </a:t>
            </a:r>
            <a:r>
              <a:rPr lang="ru-RU" sz="2800" dirty="0" err="1"/>
              <a:t>Оффара</a:t>
            </a:r>
            <a:r>
              <a:rPr lang="ru-RU" sz="2800" dirty="0"/>
              <a:t>, до 14 ст.</a:t>
            </a:r>
            <a:endParaRPr lang="uk-UA" sz="2800"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1484784"/>
            <a:ext cx="8280920" cy="4896544"/>
          </a:xfrm>
        </p:spPr>
      </p:pic>
    </p:spTree>
    <p:extLst>
      <p:ext uri="{BB962C8B-B14F-4D97-AF65-F5344CB8AC3E}">
        <p14:creationId xmlns:p14="http://schemas.microsoft.com/office/powerpoint/2010/main" val="1821375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60648"/>
            <a:ext cx="8568952" cy="864096"/>
          </a:xfrm>
        </p:spPr>
        <p:txBody>
          <a:bodyPr>
            <a:noAutofit/>
          </a:bodyPr>
          <a:lstStyle/>
          <a:p>
            <a:pPr algn="just"/>
            <a:r>
              <a:rPr lang="ru-RU" sz="2800" dirty="0" err="1" smtClean="0"/>
              <a:t>Мініатюри</a:t>
            </a:r>
            <a:r>
              <a:rPr lang="ru-RU" sz="2800" dirty="0" smtClean="0"/>
              <a:t> </a:t>
            </a:r>
            <a:r>
              <a:rPr lang="ru-RU" sz="2800" dirty="0"/>
              <a:t>«Остромирова </a:t>
            </a:r>
            <a:r>
              <a:rPr lang="ru-RU" sz="2800" dirty="0" err="1"/>
              <a:t>Євангелія</a:t>
            </a:r>
            <a:r>
              <a:rPr lang="ru-RU" sz="2800" dirty="0"/>
              <a:t>» (1056–1057 </a:t>
            </a:r>
            <a:r>
              <a:rPr lang="ru-RU" sz="2800" dirty="0" err="1"/>
              <a:t>рр</a:t>
            </a:r>
            <a:r>
              <a:rPr lang="ru-RU" sz="2800" dirty="0"/>
              <a:t>.).</a:t>
            </a:r>
            <a:endParaRPr lang="uk-UA" sz="2800"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44008" y="908721"/>
            <a:ext cx="4248472" cy="5616624"/>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1268760"/>
            <a:ext cx="3635896" cy="5256584"/>
          </a:xfrm>
          <a:prstGeom prst="rect">
            <a:avLst/>
          </a:prstGeom>
        </p:spPr>
      </p:pic>
    </p:spTree>
    <p:extLst>
      <p:ext uri="{BB962C8B-B14F-4D97-AF65-F5344CB8AC3E}">
        <p14:creationId xmlns:p14="http://schemas.microsoft.com/office/powerpoint/2010/main" val="392589642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http://milestone.roskultura.ru/dataphotos/inf_51_zey.jpg"/>
          <p:cNvPicPr>
            <a:picLocks noChangeAspect="1" noChangeArrowheads="1"/>
          </p:cNvPicPr>
          <p:nvPr/>
        </p:nvPicPr>
        <p:blipFill>
          <a:blip r:embed="rId2"/>
          <a:srcRect/>
          <a:stretch>
            <a:fillRect/>
          </a:stretch>
        </p:blipFill>
        <p:spPr bwMode="auto">
          <a:xfrm>
            <a:off x="228600" y="1828800"/>
            <a:ext cx="3810000" cy="1209675"/>
          </a:xfrm>
          <a:prstGeom prst="rect">
            <a:avLst/>
          </a:prstGeom>
          <a:noFill/>
          <a:effectLst>
            <a:glow rad="228600">
              <a:schemeClr val="accent2">
                <a:satMod val="175000"/>
                <a:alpha val="40000"/>
              </a:schemeClr>
            </a:glow>
          </a:effectLst>
        </p:spPr>
      </p:pic>
      <p:pic>
        <p:nvPicPr>
          <p:cNvPr id="17410" name="Picture 2" descr="Заставка из Остромирова Евангелия.">
            <a:hlinkClick r:id="rId3"/>
          </p:cNvPr>
          <p:cNvPicPr>
            <a:picLocks noChangeAspect="1" noChangeArrowheads="1"/>
          </p:cNvPicPr>
          <p:nvPr/>
        </p:nvPicPr>
        <p:blipFill>
          <a:blip r:embed="rId4"/>
          <a:srcRect/>
          <a:stretch>
            <a:fillRect/>
          </a:stretch>
        </p:blipFill>
        <p:spPr bwMode="auto">
          <a:xfrm>
            <a:off x="228600" y="3200400"/>
            <a:ext cx="3703638" cy="1511300"/>
          </a:xfrm>
          <a:prstGeom prst="rect">
            <a:avLst/>
          </a:prstGeom>
          <a:noFill/>
          <a:ln w="9525">
            <a:noFill/>
            <a:miter lim="800000"/>
            <a:headEnd/>
            <a:tailEnd/>
          </a:ln>
        </p:spPr>
      </p:pic>
      <p:pic>
        <p:nvPicPr>
          <p:cNvPr id="17412" name="Picture 4" descr="Заставка из Остромирова Евангелия.">
            <a:hlinkClick r:id="rId5"/>
          </p:cNvPr>
          <p:cNvPicPr>
            <a:picLocks noChangeAspect="1" noChangeArrowheads="1"/>
          </p:cNvPicPr>
          <p:nvPr/>
        </p:nvPicPr>
        <p:blipFill>
          <a:blip r:embed="rId6"/>
          <a:srcRect/>
          <a:stretch>
            <a:fillRect/>
          </a:stretch>
        </p:blipFill>
        <p:spPr bwMode="auto">
          <a:xfrm>
            <a:off x="228600" y="228600"/>
            <a:ext cx="3766155" cy="1224000"/>
          </a:xfrm>
          <a:prstGeom prst="rect">
            <a:avLst/>
          </a:prstGeom>
          <a:noFill/>
          <a:effectLst>
            <a:glow rad="228600">
              <a:schemeClr val="accent2">
                <a:satMod val="175000"/>
                <a:alpha val="40000"/>
              </a:schemeClr>
            </a:glow>
          </a:effectLst>
        </p:spPr>
      </p:pic>
      <p:pic>
        <p:nvPicPr>
          <p:cNvPr id="17414" name="Picture 6" descr="Заставка из Остромирова Евангелия.">
            <a:hlinkClick r:id="rId7"/>
          </p:cNvPr>
          <p:cNvPicPr>
            <a:picLocks noChangeAspect="1" noChangeArrowheads="1"/>
          </p:cNvPicPr>
          <p:nvPr/>
        </p:nvPicPr>
        <p:blipFill>
          <a:blip r:embed="rId8"/>
          <a:srcRect/>
          <a:stretch>
            <a:fillRect/>
          </a:stretch>
        </p:blipFill>
        <p:spPr bwMode="auto">
          <a:xfrm>
            <a:off x="228600" y="5029200"/>
            <a:ext cx="3865263" cy="1224000"/>
          </a:xfrm>
          <a:prstGeom prst="rect">
            <a:avLst/>
          </a:prstGeom>
          <a:noFill/>
          <a:effectLst>
            <a:glow rad="228600">
              <a:schemeClr val="accent2">
                <a:satMod val="175000"/>
                <a:alpha val="40000"/>
              </a:schemeClr>
            </a:glow>
          </a:effectLst>
        </p:spPr>
      </p:pic>
      <p:sp>
        <p:nvSpPr>
          <p:cNvPr id="8" name="TextBox 7"/>
          <p:cNvSpPr txBox="1"/>
          <p:nvPr/>
        </p:nvSpPr>
        <p:spPr>
          <a:xfrm>
            <a:off x="4267200" y="228600"/>
            <a:ext cx="4648200" cy="4494213"/>
          </a:xfrm>
          <a:prstGeom prst="rect">
            <a:avLst/>
          </a:prstGeom>
          <a:noFill/>
        </p:spPr>
        <p:txBody>
          <a:bodyPr>
            <a:spAutoFit/>
          </a:bodyPr>
          <a:lstStyle/>
          <a:p>
            <a:pPr fontAlgn="auto">
              <a:spcBef>
                <a:spcPts val="0"/>
              </a:spcBef>
              <a:spcAft>
                <a:spcPts val="0"/>
              </a:spcAft>
              <a:defRPr/>
            </a:pPr>
            <a:r>
              <a:rPr lang="uk-UA" sz="2200" dirty="0">
                <a:solidFill>
                  <a:schemeClr val="accent2">
                    <a:lumMod val="40000"/>
                    <a:lumOff val="60000"/>
                  </a:schemeClr>
                </a:solidFill>
                <a:latin typeface="Times New Roman" pitchFamily="18" charset="0"/>
                <a:cs typeface="Times New Roman" pitchFamily="18" charset="0"/>
              </a:rPr>
              <a:t>Святкову пишність </a:t>
            </a:r>
            <a:r>
              <a:rPr lang="uk-UA" sz="2200" dirty="0" err="1">
                <a:solidFill>
                  <a:schemeClr val="accent2">
                    <a:lumMod val="40000"/>
                    <a:lumOff val="60000"/>
                  </a:schemeClr>
                </a:solidFill>
                <a:latin typeface="Times New Roman" pitchFamily="18" charset="0"/>
                <a:cs typeface="Times New Roman" pitchFamily="18" charset="0"/>
              </a:rPr>
              <a:t>Остромировому</a:t>
            </a:r>
            <a:r>
              <a:rPr lang="uk-UA" sz="2200" dirty="0">
                <a:solidFill>
                  <a:schemeClr val="accent2">
                    <a:lumMod val="40000"/>
                    <a:lumOff val="60000"/>
                  </a:schemeClr>
                </a:solidFill>
                <a:latin typeface="Times New Roman" pitchFamily="18" charset="0"/>
                <a:cs typeface="Times New Roman" pitchFamily="18" charset="0"/>
              </a:rPr>
              <a:t> Євангелію надають також заставки – орнаментальні композиції, котрі відділяють і прикрашають початок кожного нового розділу книги. В </a:t>
            </a:r>
            <a:r>
              <a:rPr lang="uk-UA" sz="2200" dirty="0" err="1">
                <a:solidFill>
                  <a:schemeClr val="accent2">
                    <a:lumMod val="40000"/>
                    <a:lumOff val="60000"/>
                  </a:schemeClr>
                </a:solidFill>
                <a:latin typeface="Times New Roman" pitchFamily="18" charset="0"/>
                <a:cs typeface="Times New Roman" pitchFamily="18" charset="0"/>
              </a:rPr>
              <a:t>Остромировому</a:t>
            </a:r>
            <a:r>
              <a:rPr lang="uk-UA" sz="2200" dirty="0">
                <a:solidFill>
                  <a:schemeClr val="accent2">
                    <a:lumMod val="40000"/>
                    <a:lumOff val="60000"/>
                  </a:schemeClr>
                </a:solidFill>
                <a:latin typeface="Times New Roman" pitchFamily="18" charset="0"/>
                <a:cs typeface="Times New Roman" pitchFamily="18" charset="0"/>
              </a:rPr>
              <a:t> Євангелії міститься одна велика та 18 малих заставок, основний їх мотив – великі квіти з п’ятьма пелюстками. Виконані вони яскравими фарбами – червоною, зеленою, синьою і прописані золотом. </a:t>
            </a:r>
            <a:r>
              <a:rPr lang="uk-UA" sz="2200" dirty="0">
                <a:solidFill>
                  <a:schemeClr val="accent2">
                    <a:lumMod val="40000"/>
                    <a:lumOff val="60000"/>
                  </a:schemeClr>
                </a:solidFill>
                <a:latin typeface="+mn-lt"/>
              </a:rPr>
              <a:t/>
            </a:r>
            <a:br>
              <a:rPr lang="uk-UA" sz="2200" dirty="0">
                <a:solidFill>
                  <a:schemeClr val="accent2">
                    <a:lumMod val="40000"/>
                    <a:lumOff val="60000"/>
                  </a:schemeClr>
                </a:solidFill>
                <a:latin typeface="+mn-lt"/>
              </a:rPr>
            </a:br>
            <a:endParaRPr lang="uk-UA" sz="2200" dirty="0">
              <a:solidFill>
                <a:schemeClr val="accent2">
                  <a:lumMod val="40000"/>
                  <a:lumOff val="60000"/>
                </a:schemeClr>
              </a:solidFill>
              <a:latin typeface="+mn-lt"/>
            </a:endParaRPr>
          </a:p>
        </p:txBody>
      </p:sp>
      <p:pic>
        <p:nvPicPr>
          <p:cNvPr id="17416" name="Picture 8" descr="Заставка из Остромирова Евангелия."/>
          <p:cNvPicPr>
            <a:picLocks noChangeAspect="1" noChangeArrowheads="1"/>
          </p:cNvPicPr>
          <p:nvPr/>
        </p:nvPicPr>
        <p:blipFill>
          <a:blip r:embed="rId9"/>
          <a:srcRect/>
          <a:stretch>
            <a:fillRect/>
          </a:stretch>
        </p:blipFill>
        <p:spPr bwMode="auto">
          <a:xfrm>
            <a:off x="4267200" y="4419600"/>
            <a:ext cx="4622279" cy="2268000"/>
          </a:xfrm>
          <a:prstGeom prst="rect">
            <a:avLst/>
          </a:prstGeom>
          <a:noFill/>
          <a:effectLst>
            <a:glow rad="228600">
              <a:schemeClr val="accent2">
                <a:satMod val="175000"/>
                <a:alpha val="40000"/>
              </a:schemeClr>
            </a:glow>
          </a:effectLst>
        </p:spPr>
      </p:pic>
    </p:spTree>
    <p:extLst>
      <p:ext uri="{BB962C8B-B14F-4D97-AF65-F5344CB8AC3E}">
        <p14:creationId xmlns:p14="http://schemas.microsoft.com/office/powerpoint/2010/main" val="60475113"/>
      </p:ext>
    </p:extLst>
  </p:cSld>
  <p:clrMapOvr>
    <a:masterClrMapping/>
  </p:clrMapOvr>
  <p:transition advTm="23344">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kruzhalov.ru/html/history-of-russia/lesson3/oe.jpg"/>
          <p:cNvPicPr>
            <a:picLocks noChangeAspect="1" noChangeArrowheads="1"/>
          </p:cNvPicPr>
          <p:nvPr/>
        </p:nvPicPr>
        <p:blipFill>
          <a:blip r:embed="rId2"/>
          <a:srcRect/>
          <a:stretch>
            <a:fillRect/>
          </a:stretch>
        </p:blipFill>
        <p:spPr bwMode="auto">
          <a:xfrm>
            <a:off x="3581400" y="3505200"/>
            <a:ext cx="5385600" cy="3168000"/>
          </a:xfrm>
          <a:prstGeom prst="rect">
            <a:avLst/>
          </a:prstGeom>
          <a:noFill/>
          <a:effectLst>
            <a:glow rad="228600">
              <a:schemeClr val="accent2">
                <a:satMod val="175000"/>
                <a:alpha val="40000"/>
              </a:schemeClr>
            </a:glow>
          </a:effectLst>
        </p:spPr>
      </p:pic>
      <p:pic>
        <p:nvPicPr>
          <p:cNvPr id="18438" name="Picture 6" descr="Буквицы из Остромирова Евангелия."/>
          <p:cNvPicPr>
            <a:picLocks noChangeAspect="1" noChangeArrowheads="1"/>
          </p:cNvPicPr>
          <p:nvPr/>
        </p:nvPicPr>
        <p:blipFill>
          <a:blip r:embed="rId3"/>
          <a:srcRect/>
          <a:stretch>
            <a:fillRect/>
          </a:stretch>
        </p:blipFill>
        <p:spPr bwMode="auto">
          <a:xfrm>
            <a:off x="152400" y="228600"/>
            <a:ext cx="3613485" cy="3888000"/>
          </a:xfrm>
          <a:prstGeom prst="rect">
            <a:avLst/>
          </a:prstGeom>
          <a:noFill/>
          <a:effectLst>
            <a:glow rad="228600">
              <a:schemeClr val="accent2">
                <a:satMod val="175000"/>
                <a:alpha val="40000"/>
              </a:schemeClr>
            </a:glow>
          </a:effectLst>
        </p:spPr>
      </p:pic>
      <p:sp>
        <p:nvSpPr>
          <p:cNvPr id="5" name="TextBox 4"/>
          <p:cNvSpPr txBox="1"/>
          <p:nvPr/>
        </p:nvSpPr>
        <p:spPr>
          <a:xfrm>
            <a:off x="4038600" y="457200"/>
            <a:ext cx="4876800" cy="2892425"/>
          </a:xfrm>
          <a:prstGeom prst="rect">
            <a:avLst/>
          </a:prstGeom>
          <a:noFill/>
        </p:spPr>
        <p:txBody>
          <a:bodyPr>
            <a:spAutoFit/>
          </a:bodyPr>
          <a:lstStyle/>
          <a:p>
            <a:pPr fontAlgn="auto">
              <a:spcBef>
                <a:spcPts val="0"/>
              </a:spcBef>
              <a:spcAft>
                <a:spcPts val="0"/>
              </a:spcAft>
              <a:defRPr/>
            </a:pPr>
            <a:r>
              <a:rPr lang="uk-UA" sz="2600" dirty="0">
                <a:solidFill>
                  <a:schemeClr val="accent2">
                    <a:lumMod val="40000"/>
                    <a:lumOff val="60000"/>
                  </a:schemeClr>
                </a:solidFill>
                <a:latin typeface="Times New Roman" pitchFamily="18" charset="0"/>
                <a:cs typeface="Times New Roman" pitchFamily="18" charset="0"/>
              </a:rPr>
              <a:t>Чудовою особливістю </a:t>
            </a:r>
            <a:r>
              <a:rPr lang="uk-UA" sz="2600" dirty="0" err="1">
                <a:solidFill>
                  <a:schemeClr val="accent2">
                    <a:lumMod val="40000"/>
                    <a:lumOff val="60000"/>
                  </a:schemeClr>
                </a:solidFill>
                <a:latin typeface="Times New Roman" pitchFamily="18" charset="0"/>
                <a:cs typeface="Times New Roman" pitchFamily="18" charset="0"/>
              </a:rPr>
              <a:t>Остромирового</a:t>
            </a:r>
            <a:r>
              <a:rPr lang="uk-UA" sz="2600" dirty="0">
                <a:solidFill>
                  <a:schemeClr val="accent2">
                    <a:lumMod val="40000"/>
                    <a:lumOff val="60000"/>
                  </a:schemeClr>
                </a:solidFill>
                <a:latin typeface="Times New Roman" pitchFamily="18" charset="0"/>
                <a:cs typeface="Times New Roman" pitchFamily="18" charset="0"/>
              </a:rPr>
              <a:t> Євангелія є його витіюваті ініціали (буквиці) – заголовні букви збільшеного розміру майстерно виконані на початку самостійних розділів тексту книги</a:t>
            </a:r>
            <a:r>
              <a:rPr lang="uk-UA" sz="2600" dirty="0">
                <a:solidFill>
                  <a:schemeClr val="accent2">
                    <a:lumMod val="40000"/>
                    <a:lumOff val="60000"/>
                  </a:schemeClr>
                </a:solidFill>
                <a:latin typeface="+mn-lt"/>
              </a:rPr>
              <a:t>. </a:t>
            </a:r>
          </a:p>
        </p:txBody>
      </p:sp>
      <p:sp>
        <p:nvSpPr>
          <p:cNvPr id="6" name="Прямоугольник 5"/>
          <p:cNvSpPr/>
          <p:nvPr/>
        </p:nvSpPr>
        <p:spPr>
          <a:xfrm>
            <a:off x="152400" y="4343400"/>
            <a:ext cx="3276600" cy="2462213"/>
          </a:xfrm>
          <a:prstGeom prst="rect">
            <a:avLst/>
          </a:prstGeom>
        </p:spPr>
        <p:txBody>
          <a:bodyPr>
            <a:spAutoFit/>
          </a:bodyPr>
          <a:lstStyle/>
          <a:p>
            <a:pPr fontAlgn="auto">
              <a:spcBef>
                <a:spcPts val="0"/>
              </a:spcBef>
              <a:spcAft>
                <a:spcPts val="0"/>
              </a:spcAft>
              <a:defRPr/>
            </a:pPr>
            <a:r>
              <a:rPr lang="uk-UA" sz="2200" dirty="0">
                <a:solidFill>
                  <a:schemeClr val="accent2">
                    <a:lumMod val="40000"/>
                    <a:lumOff val="60000"/>
                  </a:schemeClr>
                </a:solidFill>
                <a:latin typeface="Times New Roman" pitchFamily="18" charset="0"/>
                <a:cs typeface="Times New Roman" pitchFamily="18" charset="0"/>
              </a:rPr>
              <a:t>Переписувач підібрав для рукопису високоякісний, білий і тонкий, пергамент. Текст у книзі написаний у два стовпчики по 18 рядків у кожному</a:t>
            </a:r>
          </a:p>
        </p:txBody>
      </p:sp>
    </p:spTree>
    <p:extLst>
      <p:ext uri="{BB962C8B-B14F-4D97-AF65-F5344CB8AC3E}">
        <p14:creationId xmlns:p14="http://schemas.microsoft.com/office/powerpoint/2010/main" val="1071510900"/>
      </p:ext>
    </p:extLst>
  </p:cSld>
  <p:clrMapOvr>
    <a:masterClrMapping/>
  </p:clrMapOvr>
  <p:transition advTm="24750">
    <p:newsfla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60648"/>
            <a:ext cx="8712968" cy="576064"/>
          </a:xfrm>
        </p:spPr>
        <p:txBody>
          <a:bodyPr>
            <a:noAutofit/>
          </a:bodyPr>
          <a:lstStyle/>
          <a:p>
            <a:r>
              <a:rPr lang="uk-UA"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«Ізборник Святослава» (1073)</a:t>
            </a:r>
            <a:endParaRPr lang="uk-UA"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3" name="Объект 2"/>
          <p:cNvSpPr>
            <a:spLocks noGrp="1"/>
          </p:cNvSpPr>
          <p:nvPr>
            <p:ph idx="1"/>
          </p:nvPr>
        </p:nvSpPr>
        <p:spPr>
          <a:xfrm>
            <a:off x="251520" y="836712"/>
            <a:ext cx="8568952" cy="5073427"/>
          </a:xfrm>
        </p:spPr>
        <p:txBody>
          <a:bodyPr/>
          <a:lstStyle/>
          <a:p>
            <a:endParaRPr lang="uk-UA"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2855" y="832876"/>
            <a:ext cx="8537617" cy="5620460"/>
          </a:xfrm>
          <a:prstGeom prst="rect">
            <a:avLst/>
          </a:prstGeom>
          <a:ln>
            <a:noFill/>
          </a:ln>
          <a:effectLst>
            <a:softEdge rad="112500"/>
          </a:effectLst>
        </p:spPr>
      </p:pic>
    </p:spTree>
    <p:extLst>
      <p:ext uri="{BB962C8B-B14F-4D97-AF65-F5344CB8AC3E}">
        <p14:creationId xmlns:p14="http://schemas.microsoft.com/office/powerpoint/2010/main" val="65277320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60648"/>
            <a:ext cx="8712968" cy="508918"/>
          </a:xfrm>
        </p:spPr>
        <p:txBody>
          <a:bodyPr>
            <a:noAutofit/>
          </a:bodyPr>
          <a:lstStyle/>
          <a:p>
            <a:pPr algn="ctr"/>
            <a:r>
              <a:rPr lang="uk-UA" sz="2800" dirty="0" smtClean="0"/>
              <a:t>Мініатюра «Ізборника Святослава» (1073)</a:t>
            </a:r>
            <a:endParaRPr lang="uk-UA" sz="2800"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60032" y="1052736"/>
            <a:ext cx="3750936" cy="5544616"/>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214" y="1052736"/>
            <a:ext cx="3910899" cy="5544616"/>
          </a:xfrm>
          <a:prstGeom prst="rect">
            <a:avLst/>
          </a:prstGeom>
        </p:spPr>
      </p:pic>
    </p:spTree>
    <p:extLst>
      <p:ext uri="{BB962C8B-B14F-4D97-AF65-F5344CB8AC3E}">
        <p14:creationId xmlns:p14="http://schemas.microsoft.com/office/powerpoint/2010/main" val="314987804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233664" y="1268760"/>
            <a:ext cx="4876800" cy="523220"/>
          </a:xfrm>
          <a:prstGeom prst="rect">
            <a:avLst/>
          </a:prstGeom>
        </p:spPr>
        <p:txBody>
          <a:bodyPr wrap="square">
            <a:spAutoFit/>
          </a:bodyPr>
          <a:lstStyle/>
          <a:p>
            <a:pPr fontAlgn="auto">
              <a:spcBef>
                <a:spcPts val="0"/>
              </a:spcBef>
              <a:spcAft>
                <a:spcPts val="0"/>
              </a:spcAft>
              <a:defRPr/>
            </a:pPr>
            <a:r>
              <a:rPr lang="ru-RU" sz="2800" b="1" dirty="0" err="1" smtClean="0">
                <a:solidFill>
                  <a:schemeClr val="accent4"/>
                </a:solidFill>
                <a:latin typeface="Times New Roman" panose="02020603050405020304" pitchFamily="18" charset="0"/>
                <a:cs typeface="Times New Roman" panose="02020603050405020304" pitchFamily="18" charset="0"/>
              </a:rPr>
              <a:t>Ізборник</a:t>
            </a:r>
            <a:r>
              <a:rPr lang="ru-RU" sz="2800" b="1" dirty="0" smtClean="0">
                <a:solidFill>
                  <a:schemeClr val="accent4"/>
                </a:solidFill>
                <a:latin typeface="Times New Roman" panose="02020603050405020304" pitchFamily="18" charset="0"/>
                <a:cs typeface="Times New Roman" panose="02020603050405020304" pitchFamily="18" charset="0"/>
              </a:rPr>
              <a:t> </a:t>
            </a:r>
            <a:r>
              <a:rPr lang="ru-RU" sz="2800" b="1" dirty="0">
                <a:solidFill>
                  <a:schemeClr val="accent4"/>
                </a:solidFill>
                <a:latin typeface="Times New Roman" panose="02020603050405020304" pitchFamily="18" charset="0"/>
                <a:cs typeface="Times New Roman" panose="02020603050405020304" pitchFamily="18" charset="0"/>
              </a:rPr>
              <a:t>Святослава (1073</a:t>
            </a:r>
            <a:r>
              <a:rPr lang="ru-RU" sz="2400" b="1" dirty="0" smtClean="0">
                <a:solidFill>
                  <a:schemeClr val="accent4"/>
                </a:solidFill>
                <a:latin typeface="Times New Roman" panose="02020603050405020304" pitchFamily="18" charset="0"/>
                <a:cs typeface="Times New Roman" panose="02020603050405020304" pitchFamily="18" charset="0"/>
              </a:rPr>
              <a:t>)</a:t>
            </a:r>
            <a:endParaRPr lang="uk-UA" sz="2400" dirty="0">
              <a:solidFill>
                <a:schemeClr val="accent1">
                  <a:lumMod val="40000"/>
                  <a:lumOff val="60000"/>
                </a:schemeClr>
              </a:solidFill>
              <a:latin typeface="Times New Roman" panose="02020603050405020304" pitchFamily="18" charset="0"/>
              <a:cs typeface="Times New Roman" panose="02020603050405020304" pitchFamily="18" charset="0"/>
            </a:endParaRPr>
          </a:p>
        </p:txBody>
      </p:sp>
      <p:pic>
        <p:nvPicPr>
          <p:cNvPr id="19460" name="Picture 4" descr="Из певого Изборника Святослава 1073г.">
            <a:hlinkClick r:id="rId2"/>
          </p:cNvPr>
          <p:cNvPicPr>
            <a:picLocks noChangeAspect="1" noChangeArrowheads="1"/>
          </p:cNvPicPr>
          <p:nvPr/>
        </p:nvPicPr>
        <p:blipFill>
          <a:blip r:embed="rId3"/>
          <a:srcRect/>
          <a:stretch>
            <a:fillRect/>
          </a:stretch>
        </p:blipFill>
        <p:spPr bwMode="auto">
          <a:xfrm>
            <a:off x="4038600" y="2590800"/>
            <a:ext cx="4906959" cy="4104000"/>
          </a:xfrm>
          <a:prstGeom prst="rect">
            <a:avLst/>
          </a:prstGeom>
          <a:noFill/>
          <a:effectLst>
            <a:glow rad="228600">
              <a:schemeClr val="accent1">
                <a:satMod val="175000"/>
                <a:alpha val="40000"/>
              </a:schemeClr>
            </a:glow>
          </a:effectLst>
        </p:spPr>
      </p:pic>
      <p:pic>
        <p:nvPicPr>
          <p:cNvPr id="19462" name="Picture 6" descr="http://upload.wikimedia.org/wikipedia/commons/c/c2/Izbornik_page.jpg"/>
          <p:cNvPicPr>
            <a:picLocks noChangeAspect="1" noChangeArrowheads="1"/>
          </p:cNvPicPr>
          <p:nvPr/>
        </p:nvPicPr>
        <p:blipFill>
          <a:blip r:embed="rId4"/>
          <a:srcRect/>
          <a:stretch>
            <a:fillRect/>
          </a:stretch>
        </p:blipFill>
        <p:spPr bwMode="auto">
          <a:xfrm>
            <a:off x="152400" y="152400"/>
            <a:ext cx="3790950" cy="5029200"/>
          </a:xfrm>
          <a:prstGeom prst="rect">
            <a:avLst/>
          </a:prstGeom>
          <a:noFill/>
          <a:effectLst>
            <a:glow rad="228600">
              <a:schemeClr val="accent1">
                <a:satMod val="175000"/>
                <a:alpha val="40000"/>
              </a:schemeClr>
            </a:glow>
          </a:effectLst>
        </p:spPr>
      </p:pic>
    </p:spTree>
    <p:extLst>
      <p:ext uri="{BB962C8B-B14F-4D97-AF65-F5344CB8AC3E}">
        <p14:creationId xmlns:p14="http://schemas.microsoft.com/office/powerpoint/2010/main" val="3938908961"/>
      </p:ext>
    </p:extLst>
  </p:cSld>
  <p:clrMapOvr>
    <a:masterClrMapping/>
  </p:clrMapOvr>
  <p:transition advTm="14562">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6" name="Picture 6" descr="http://www.ukrajinci.hu/arhiv/hromada_90/foto_90/Nadia%201.jpg"/>
          <p:cNvPicPr>
            <a:picLocks noChangeAspect="1" noChangeArrowheads="1"/>
          </p:cNvPicPr>
          <p:nvPr/>
        </p:nvPicPr>
        <p:blipFill>
          <a:blip r:embed="rId2"/>
          <a:srcRect/>
          <a:stretch>
            <a:fillRect/>
          </a:stretch>
        </p:blipFill>
        <p:spPr bwMode="auto">
          <a:xfrm>
            <a:off x="152400" y="2286000"/>
            <a:ext cx="3129120" cy="4428000"/>
          </a:xfrm>
          <a:prstGeom prst="rect">
            <a:avLst/>
          </a:prstGeom>
          <a:noFill/>
          <a:effectLst>
            <a:glow rad="228600">
              <a:schemeClr val="accent1">
                <a:satMod val="175000"/>
                <a:alpha val="40000"/>
              </a:schemeClr>
            </a:glow>
          </a:effectLst>
        </p:spPr>
      </p:pic>
      <p:pic>
        <p:nvPicPr>
          <p:cNvPr id="20488" name="Picture 8" descr="http://izbornyk.narod.ru/zapas/1073_251.jpg"/>
          <p:cNvPicPr>
            <a:picLocks noChangeAspect="1" noChangeArrowheads="1"/>
          </p:cNvPicPr>
          <p:nvPr/>
        </p:nvPicPr>
        <p:blipFill>
          <a:blip r:embed="rId3"/>
          <a:srcRect/>
          <a:stretch>
            <a:fillRect/>
          </a:stretch>
        </p:blipFill>
        <p:spPr bwMode="auto">
          <a:xfrm>
            <a:off x="5334000" y="152400"/>
            <a:ext cx="3667125" cy="5029200"/>
          </a:xfrm>
          <a:prstGeom prst="rect">
            <a:avLst/>
          </a:prstGeom>
          <a:noFill/>
          <a:effectLst>
            <a:glow rad="228600">
              <a:schemeClr val="accent1">
                <a:satMod val="175000"/>
                <a:alpha val="40000"/>
              </a:schemeClr>
            </a:glow>
          </a:effectLst>
        </p:spPr>
      </p:pic>
      <p:sp>
        <p:nvSpPr>
          <p:cNvPr id="7" name="Прямоугольник 6"/>
          <p:cNvSpPr/>
          <p:nvPr/>
        </p:nvSpPr>
        <p:spPr>
          <a:xfrm>
            <a:off x="228600" y="152400"/>
            <a:ext cx="4572000" cy="2123658"/>
          </a:xfrm>
          <a:prstGeom prst="rect">
            <a:avLst/>
          </a:prstGeom>
        </p:spPr>
        <p:txBody>
          <a:bodyPr>
            <a:spAutoFit/>
          </a:bodyPr>
          <a:lstStyle/>
          <a:p>
            <a:pPr algn="just" fontAlgn="auto">
              <a:spcBef>
                <a:spcPts val="0"/>
              </a:spcBef>
              <a:spcAft>
                <a:spcPts val="0"/>
              </a:spcAft>
              <a:defRPr/>
            </a:pPr>
            <a:r>
              <a:rPr lang="uk-UA" sz="2200" b="1" dirty="0">
                <a:latin typeface="Times New Roman" pitchFamily="18" charset="0"/>
                <a:cs typeface="Times New Roman" pitchFamily="18" charset="0"/>
              </a:rPr>
              <a:t>Ця </a:t>
            </a:r>
            <a:r>
              <a:rPr lang="ru-RU" sz="2200" b="1" dirty="0">
                <a:latin typeface="Times New Roman" pitchFamily="18" charset="0"/>
                <a:cs typeface="Times New Roman" pitchFamily="18" charset="0"/>
              </a:rPr>
              <a:t>книга </a:t>
            </a:r>
            <a:r>
              <a:rPr lang="ru-RU" sz="2200" b="1" dirty="0" err="1">
                <a:latin typeface="Times New Roman" pitchFamily="18" charset="0"/>
                <a:cs typeface="Times New Roman" pitchFamily="18" charset="0"/>
              </a:rPr>
              <a:t>має</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енциклопедичний</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зміст</a:t>
            </a:r>
            <a:r>
              <a:rPr lang="ru-RU" sz="2200" b="1" dirty="0">
                <a:latin typeface="Times New Roman" pitchFamily="18" charset="0"/>
                <a:cs typeface="Times New Roman" pitchFamily="18" charset="0"/>
              </a:rPr>
              <a:t>, у </a:t>
            </a:r>
            <a:r>
              <a:rPr lang="ru-RU" sz="2200" b="1" dirty="0" err="1">
                <a:latin typeface="Times New Roman" pitchFamily="18" charset="0"/>
                <a:cs typeface="Times New Roman" pitchFamily="18" charset="0"/>
              </a:rPr>
              <a:t>ній</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порушуються</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проблеми</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християнського</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богослів’я</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розтлумачуються</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положення</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Біблії</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щодо</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поводження</a:t>
            </a:r>
            <a:r>
              <a:rPr lang="ru-RU" sz="2200" b="1" dirty="0">
                <a:latin typeface="Times New Roman" pitchFamily="18" charset="0"/>
                <a:cs typeface="Times New Roman" pitchFamily="18" charset="0"/>
              </a:rPr>
              <a:t> в </a:t>
            </a:r>
            <a:r>
              <a:rPr lang="ru-RU" sz="2200" b="1" dirty="0" err="1">
                <a:latin typeface="Times New Roman" pitchFamily="18" charset="0"/>
                <a:cs typeface="Times New Roman" pitchFamily="18" charset="0"/>
              </a:rPr>
              <a:t>повсякденні</a:t>
            </a:r>
            <a:endParaRPr lang="uk-UA" sz="2200" b="1" dirty="0">
              <a:latin typeface="Times New Roman" pitchFamily="18" charset="0"/>
              <a:cs typeface="Times New Roman" pitchFamily="18" charset="0"/>
            </a:endParaRPr>
          </a:p>
        </p:txBody>
      </p:sp>
      <p:sp>
        <p:nvSpPr>
          <p:cNvPr id="8" name="Прямоугольник 7"/>
          <p:cNvSpPr/>
          <p:nvPr/>
        </p:nvSpPr>
        <p:spPr>
          <a:xfrm>
            <a:off x="3581400" y="5257800"/>
            <a:ext cx="5334000" cy="1446213"/>
          </a:xfrm>
          <a:prstGeom prst="rect">
            <a:avLst/>
          </a:prstGeom>
        </p:spPr>
        <p:txBody>
          <a:bodyPr>
            <a:spAutoFit/>
          </a:bodyPr>
          <a:lstStyle/>
          <a:p>
            <a:pPr algn="just" fontAlgn="auto">
              <a:spcBef>
                <a:spcPts val="0"/>
              </a:spcBef>
              <a:spcAft>
                <a:spcPts val="0"/>
              </a:spcAft>
              <a:defRPr/>
            </a:pPr>
            <a:r>
              <a:rPr lang="ru-RU" sz="2200" dirty="0">
                <a:latin typeface="Times New Roman" pitchFamily="18" charset="0"/>
                <a:cs typeface="Times New Roman" pitchFamily="18" charset="0"/>
              </a:rPr>
              <a:t>Тут наведено </a:t>
            </a:r>
            <a:r>
              <a:rPr lang="ru-RU" sz="2200" dirty="0" err="1">
                <a:latin typeface="Times New Roman" pitchFamily="18" charset="0"/>
                <a:cs typeface="Times New Roman" pitchFamily="18" charset="0"/>
              </a:rPr>
              <a:t>відомості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з</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астрономії</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й</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астроло</a:t>
            </a:r>
            <a:r>
              <a:rPr lang="uk-UA" sz="2200" dirty="0" err="1">
                <a:latin typeface="Times New Roman" pitchFamily="18" charset="0"/>
                <a:cs typeface="Times New Roman" pitchFamily="18" charset="0"/>
              </a:rPr>
              <a:t>гії</a:t>
            </a:r>
            <a:r>
              <a:rPr lang="uk-UA" sz="2200" dirty="0">
                <a:latin typeface="Times New Roman" pitchFamily="18" charset="0"/>
                <a:cs typeface="Times New Roman" pitchFamily="18" charset="0"/>
              </a:rPr>
              <a:t>, математики й фізики, історії й філософії, граматики, зоології, ботаніки, логіки й етики.</a:t>
            </a:r>
          </a:p>
        </p:txBody>
      </p:sp>
    </p:spTree>
    <p:extLst>
      <p:ext uri="{BB962C8B-B14F-4D97-AF65-F5344CB8AC3E}">
        <p14:creationId xmlns:p14="http://schemas.microsoft.com/office/powerpoint/2010/main" val="2204230225"/>
      </p:ext>
    </p:extLst>
  </p:cSld>
  <p:clrMapOvr>
    <a:masterClrMapping/>
  </p:clrMapOvr>
  <p:transition advTm="16750">
    <p:zo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2616" y="908720"/>
            <a:ext cx="7416824" cy="580926"/>
          </a:xfrm>
        </p:spPr>
        <p:txBody>
          <a:bodyPr>
            <a:normAutofit/>
          </a:bodyPr>
          <a:lstStyle/>
          <a:p>
            <a:pPr algn="ctr"/>
            <a:r>
              <a:rPr lang="uk-UA" sz="2800" dirty="0" smtClean="0"/>
              <a:t>Києво-Печерський патерик </a:t>
            </a:r>
            <a:endParaRPr lang="uk-UA" sz="2800"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2943" y="2132857"/>
            <a:ext cx="4763113" cy="4125416"/>
          </a:xfr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48064" y="404664"/>
            <a:ext cx="3672405" cy="5832648"/>
          </a:xfrm>
          <a:prstGeom prst="rect">
            <a:avLst/>
          </a:prstGeom>
        </p:spPr>
      </p:pic>
    </p:spTree>
    <p:extLst>
      <p:ext uri="{BB962C8B-B14F-4D97-AF65-F5344CB8AC3E}">
        <p14:creationId xmlns:p14="http://schemas.microsoft.com/office/powerpoint/2010/main" val="22769921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32656"/>
            <a:ext cx="8712968" cy="508918"/>
          </a:xfrm>
        </p:spPr>
        <p:txBody>
          <a:bodyPr>
            <a:noAutofit/>
          </a:bodyPr>
          <a:lstStyle/>
          <a:p>
            <a:pPr algn="ctr"/>
            <a:r>
              <a:rPr lang="uk-UA" sz="2800" dirty="0" err="1" smtClean="0"/>
              <a:t>Пересопницьке</a:t>
            </a:r>
            <a:r>
              <a:rPr lang="uk-UA" sz="2800" dirty="0" smtClean="0"/>
              <a:t> Євангеліє </a:t>
            </a:r>
            <a:endParaRPr lang="uk-UA" sz="2800"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980728"/>
            <a:ext cx="2773002" cy="4525963"/>
          </a:xfrm>
        </p:spPr>
      </p:pic>
      <p:sp>
        <p:nvSpPr>
          <p:cNvPr id="5" name="Прямоугольник 4"/>
          <p:cNvSpPr/>
          <p:nvPr/>
        </p:nvSpPr>
        <p:spPr>
          <a:xfrm>
            <a:off x="107504" y="5517232"/>
            <a:ext cx="3240360" cy="646331"/>
          </a:xfrm>
          <a:prstGeom prst="rect">
            <a:avLst/>
          </a:prstGeom>
        </p:spPr>
        <p:txBody>
          <a:bodyPr wrap="square">
            <a:spAutoFit/>
          </a:bodyPr>
          <a:lstStyle/>
          <a:p>
            <a:pPr algn="ctr"/>
            <a:r>
              <a:rPr lang="uk-UA" dirty="0" smtClean="0"/>
              <a:t>Мініатюра: Євангеліст Іоанн з Прохором</a:t>
            </a:r>
            <a:endParaRPr lang="uk-UA" dirty="0"/>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5162" y="980728"/>
            <a:ext cx="5508104" cy="4536504"/>
          </a:xfrm>
          <a:prstGeom prst="rect">
            <a:avLst/>
          </a:prstGeom>
        </p:spPr>
      </p:pic>
    </p:spTree>
    <p:extLst>
      <p:ext uri="{BB962C8B-B14F-4D97-AF65-F5344CB8AC3E}">
        <p14:creationId xmlns:p14="http://schemas.microsoft.com/office/powerpoint/2010/main" val="296650882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Autofit/>
          </a:bodyPr>
          <a:lstStyle/>
          <a:p>
            <a:pPr algn="ctr"/>
            <a:r>
              <a:rPr lang="uk-UA" sz="6600" dirty="0" smtClean="0"/>
              <a:t>Займи позицію</a:t>
            </a:r>
            <a:endParaRPr lang="ru-RU" sz="6600" dirty="0"/>
          </a:p>
        </p:txBody>
      </p:sp>
      <p:sp>
        <p:nvSpPr>
          <p:cNvPr id="3" name="Объект 2"/>
          <p:cNvSpPr>
            <a:spLocks noGrp="1"/>
          </p:cNvSpPr>
          <p:nvPr>
            <p:ph idx="1"/>
          </p:nvPr>
        </p:nvSpPr>
        <p:spPr>
          <a:xfrm>
            <a:off x="457200" y="1655619"/>
            <a:ext cx="8229600" cy="4525963"/>
          </a:xfrm>
        </p:spPr>
        <p:txBody>
          <a:bodyPr>
            <a:normAutofit/>
          </a:bodyPr>
          <a:lstStyle/>
          <a:p>
            <a:pPr marL="0" indent="0">
              <a:buNone/>
            </a:pPr>
            <a:r>
              <a:rPr lang="uk-UA" sz="4400" dirty="0" smtClean="0"/>
              <a:t>Рукописні </a:t>
            </a:r>
            <a:r>
              <a:rPr lang="uk-UA" sz="4400" dirty="0"/>
              <a:t>книги у Київській Русі – це просто красиві предмети старовини, чи дійсно історичні джерела</a:t>
            </a:r>
            <a:r>
              <a:rPr lang="uk-UA" sz="4400" dirty="0" smtClean="0"/>
              <a:t>?</a:t>
            </a:r>
          </a:p>
          <a:p>
            <a:pPr marL="0" indent="0">
              <a:buNone/>
            </a:pPr>
            <a:endParaRPr lang="ru-RU" sz="4400" dirty="0"/>
          </a:p>
        </p:txBody>
      </p:sp>
    </p:spTree>
    <p:extLst>
      <p:ext uri="{BB962C8B-B14F-4D97-AF65-F5344CB8AC3E}">
        <p14:creationId xmlns:p14="http://schemas.microsoft.com/office/powerpoint/2010/main" val="8382700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Заголовок 1"/>
          <p:cNvSpPr>
            <a:spLocks noGrp="1"/>
          </p:cNvSpPr>
          <p:nvPr>
            <p:ph type="title"/>
          </p:nvPr>
        </p:nvSpPr>
        <p:spPr/>
        <p:txBody>
          <a:bodyPr/>
          <a:lstStyle/>
          <a:p>
            <a:r>
              <a:rPr lang="uk-UA" altLang="ru-RU" sz="5400" b="1" i="1" smtClean="0">
                <a:solidFill>
                  <a:srgbClr val="FF0000"/>
                </a:solidFill>
              </a:rPr>
              <a:t>Рефлексія</a:t>
            </a:r>
            <a:endParaRPr lang="ru-RU" altLang="ru-RU" sz="5400" b="1" i="1" smtClean="0">
              <a:solidFill>
                <a:srgbClr val="FF0000"/>
              </a:solidFill>
            </a:endParaRPr>
          </a:p>
        </p:txBody>
      </p:sp>
      <p:sp>
        <p:nvSpPr>
          <p:cNvPr id="4" name="Объект 3"/>
          <p:cNvSpPr>
            <a:spLocks noGrp="1"/>
          </p:cNvSpPr>
          <p:nvPr>
            <p:ph idx="1"/>
          </p:nvPr>
        </p:nvSpPr>
        <p:spPr/>
        <p:txBody>
          <a:bodyPr/>
          <a:lstStyle/>
          <a:p>
            <a:pPr>
              <a:defRPr/>
            </a:pPr>
            <a:r>
              <a:rPr lang="uk-UA" sz="3600" dirty="0" smtClean="0">
                <a:solidFill>
                  <a:schemeClr val="tx2">
                    <a:lumMod val="90000"/>
                    <a:lumOff val="10000"/>
                  </a:schemeClr>
                </a:solidFill>
              </a:rPr>
              <a:t>На сьогоднішньому </a:t>
            </a:r>
            <a:r>
              <a:rPr lang="uk-UA" sz="3600" dirty="0" err="1" smtClean="0">
                <a:solidFill>
                  <a:schemeClr val="tx2">
                    <a:lumMod val="90000"/>
                    <a:lumOff val="10000"/>
                  </a:schemeClr>
                </a:solidFill>
              </a:rPr>
              <a:t>уроці</a:t>
            </a:r>
            <a:r>
              <a:rPr lang="uk-UA" sz="3600" dirty="0" smtClean="0">
                <a:solidFill>
                  <a:schemeClr val="tx2">
                    <a:lumMod val="90000"/>
                    <a:lumOff val="10000"/>
                  </a:schemeClr>
                </a:solidFill>
              </a:rPr>
              <a:t> я:</a:t>
            </a:r>
          </a:p>
          <a:p>
            <a:pPr>
              <a:defRPr/>
            </a:pPr>
            <a:r>
              <a:rPr lang="uk-UA" sz="3600" dirty="0" smtClean="0">
                <a:solidFill>
                  <a:schemeClr val="tx2">
                    <a:lumMod val="90000"/>
                    <a:lumOff val="10000"/>
                  </a:schemeClr>
                </a:solidFill>
              </a:rPr>
              <a:t>Побачив …</a:t>
            </a:r>
          </a:p>
          <a:p>
            <a:pPr>
              <a:defRPr/>
            </a:pPr>
            <a:r>
              <a:rPr lang="uk-UA" sz="3600" dirty="0" err="1" smtClean="0">
                <a:solidFill>
                  <a:schemeClr val="tx2">
                    <a:lumMod val="90000"/>
                    <a:lumOff val="10000"/>
                  </a:schemeClr>
                </a:solidFill>
              </a:rPr>
              <a:t>Дізався</a:t>
            </a:r>
            <a:r>
              <a:rPr lang="uk-UA" sz="3600" dirty="0" smtClean="0">
                <a:solidFill>
                  <a:schemeClr val="tx2">
                    <a:lumMod val="90000"/>
                    <a:lumOff val="10000"/>
                  </a:schemeClr>
                </a:solidFill>
              </a:rPr>
              <a:t> …</a:t>
            </a:r>
          </a:p>
          <a:p>
            <a:pPr>
              <a:defRPr/>
            </a:pPr>
            <a:r>
              <a:rPr lang="uk-UA" sz="3600" dirty="0" smtClean="0">
                <a:solidFill>
                  <a:schemeClr val="tx2">
                    <a:lumMod val="90000"/>
                    <a:lumOff val="10000"/>
                  </a:schemeClr>
                </a:solidFill>
              </a:rPr>
              <a:t>Зрозумів …</a:t>
            </a:r>
          </a:p>
          <a:p>
            <a:pPr>
              <a:defRPr/>
            </a:pPr>
            <a:r>
              <a:rPr lang="uk-UA" sz="3600" dirty="0" smtClean="0">
                <a:solidFill>
                  <a:schemeClr val="tx2">
                    <a:lumMod val="90000"/>
                    <a:lumOff val="10000"/>
                  </a:schemeClr>
                </a:solidFill>
              </a:rPr>
              <a:t>Для мене було цікавим …</a:t>
            </a:r>
          </a:p>
          <a:p>
            <a:pPr>
              <a:defRPr/>
            </a:pPr>
            <a:r>
              <a:rPr lang="uk-UA" sz="3600" dirty="0" smtClean="0">
                <a:solidFill>
                  <a:schemeClr val="tx2">
                    <a:lumMod val="90000"/>
                    <a:lumOff val="10000"/>
                  </a:schemeClr>
                </a:solidFill>
              </a:rPr>
              <a:t>Мене здивувало ….</a:t>
            </a:r>
            <a:endParaRPr lang="ru-RU" sz="3600" dirty="0">
              <a:solidFill>
                <a:schemeClr val="tx2">
                  <a:lumMod val="90000"/>
                  <a:lumOff val="10000"/>
                </a:schemeClr>
              </a:solidFill>
            </a:endParaRPr>
          </a:p>
        </p:txBody>
      </p:sp>
    </p:spTree>
    <p:extLst>
      <p:ext uri="{BB962C8B-B14F-4D97-AF65-F5344CB8AC3E}">
        <p14:creationId xmlns:p14="http://schemas.microsoft.com/office/powerpoint/2010/main" val="7956617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506" y="2420888"/>
            <a:ext cx="4671120" cy="1600327"/>
          </a:xfrm>
        </p:spPr>
        <p:txBody>
          <a:bodyPr>
            <a:normAutofit/>
          </a:bodyPr>
          <a:lstStyle/>
          <a:p>
            <a:r>
              <a:rPr lang="uk-UA" sz="4400" dirty="0" smtClean="0"/>
              <a:t>Дякую за увагу!!! </a:t>
            </a:r>
            <a:endParaRPr lang="uk-UA" sz="4400" dirty="0"/>
          </a:p>
        </p:txBody>
      </p:sp>
      <p:sp>
        <p:nvSpPr>
          <p:cNvPr id="3" name="Подзаголовок 2"/>
          <p:cNvSpPr>
            <a:spLocks noGrp="1"/>
          </p:cNvSpPr>
          <p:nvPr>
            <p:ph type="subTitle" idx="1"/>
          </p:nvPr>
        </p:nvSpPr>
        <p:spPr>
          <a:xfrm>
            <a:off x="10188624" y="4293096"/>
            <a:ext cx="4419600" cy="363488"/>
          </a:xfrm>
        </p:spPr>
        <p:txBody>
          <a:bodyPr>
            <a:normAutofit fontScale="92500" lnSpcReduction="20000"/>
          </a:bodyPr>
          <a:lstStyle/>
          <a:p>
            <a:endParaRPr lang="uk-UA" dirty="0"/>
          </a:p>
        </p:txBody>
      </p:sp>
    </p:spTree>
    <p:extLst>
      <p:ext uri="{BB962C8B-B14F-4D97-AF65-F5344CB8AC3E}">
        <p14:creationId xmlns:p14="http://schemas.microsoft.com/office/powerpoint/2010/main" val="11280034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Паркет">
  <a:themeElements>
    <a:clrScheme name="Паркет">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Обычная">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Паркет">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343</TotalTime>
  <Words>667</Words>
  <Application>Microsoft Office PowerPoint</Application>
  <PresentationFormat>Экран (4:3)</PresentationFormat>
  <Paragraphs>58</Paragraphs>
  <Slides>26</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26</vt:i4>
      </vt:variant>
    </vt:vector>
  </HeadingPairs>
  <TitlesOfParts>
    <vt:vector size="33" baseType="lpstr">
      <vt:lpstr>Arial</vt:lpstr>
      <vt:lpstr>Calibri</vt:lpstr>
      <vt:lpstr>Cantarell</vt:lpstr>
      <vt:lpstr>Comic Sans MS</vt:lpstr>
      <vt:lpstr>Times New Roman</vt:lpstr>
      <vt:lpstr>Tw Cen MT</vt:lpstr>
      <vt:lpstr>Паркет</vt:lpstr>
      <vt:lpstr>Книжкова майстерня в Київській Русі </vt:lpstr>
      <vt:lpstr>Презентация PowerPoint</vt:lpstr>
      <vt:lpstr>Презентация PowerPoint</vt:lpstr>
      <vt:lpstr>  Глиняні та воскові дощечки</vt:lpstr>
      <vt:lpstr>Перший тваринний “папір”</vt:lpstr>
      <vt:lpstr>Папірус – прадідусь  сучасного паперу.</vt:lpstr>
      <vt:lpstr>Єгипетські “книги”</vt:lpstr>
      <vt:lpstr>  Берестяні грамоти</vt:lpstr>
      <vt:lpstr>Де й коли з'явився сучасний папір?</vt:lpstr>
      <vt:lpstr>Вгадай історичну особу за описом</vt:lpstr>
      <vt:lpstr>Вправа «5 слів»</vt:lpstr>
      <vt:lpstr>Рукописні книги</vt:lpstr>
      <vt:lpstr>Щоб виготовити велику рукописну книгу, треба було чимало праці та матеріалів - шкіри, золота, фарб. Наприклад, на виготовлення 294 аркушів пергаменту для «Остромирового Євангелія» використали шкури з череди телят у 60 голів.  </vt:lpstr>
      <vt:lpstr>Король на будівництві храму. Мініатюра із англійського рукопису Житіє Св. Оффара, до 14 ст.</vt:lpstr>
      <vt:lpstr>Мініатюри «Остромирова Євангелія» (1056–1057 рр.).</vt:lpstr>
      <vt:lpstr>Презентация PowerPoint</vt:lpstr>
      <vt:lpstr>Презентация PowerPoint</vt:lpstr>
      <vt:lpstr>«Ізборник Святослава» (1073)</vt:lpstr>
      <vt:lpstr>Мініатюра «Ізборника Святослава» (1073)</vt:lpstr>
      <vt:lpstr>Презентация PowerPoint</vt:lpstr>
      <vt:lpstr>Презентация PowerPoint</vt:lpstr>
      <vt:lpstr>Києво-Печерський патерик </vt:lpstr>
      <vt:lpstr>Пересопницьке Євангеліє </vt:lpstr>
      <vt:lpstr>Займи позицію</vt:lpstr>
      <vt:lpstr>Рефлексія</vt:lpstr>
      <vt:lpstr>Дякую за увагу!!!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Книжкова мініатюра Київської Русі</dc:title>
  <dc:creator>Ira</dc:creator>
  <cp:lastModifiedBy>Ксюша</cp:lastModifiedBy>
  <cp:revision>22</cp:revision>
  <dcterms:created xsi:type="dcterms:W3CDTF">2013-10-18T15:50:10Z</dcterms:created>
  <dcterms:modified xsi:type="dcterms:W3CDTF">2017-12-13T09:26:02Z</dcterms:modified>
</cp:coreProperties>
</file>