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9" r:id="rId4"/>
    <p:sldId id="280" r:id="rId5"/>
    <p:sldId id="281" r:id="rId6"/>
    <p:sldId id="283" r:id="rId7"/>
    <p:sldId id="260" r:id="rId8"/>
    <p:sldId id="275" r:id="rId9"/>
    <p:sldId id="259" r:id="rId10"/>
    <p:sldId id="258" r:id="rId11"/>
    <p:sldId id="261" r:id="rId12"/>
    <p:sldId id="263" r:id="rId13"/>
    <p:sldId id="262" r:id="rId14"/>
    <p:sldId id="264" r:id="rId15"/>
    <p:sldId id="271" r:id="rId16"/>
    <p:sldId id="270" r:id="rId17"/>
    <p:sldId id="265" r:id="rId18"/>
    <p:sldId id="267" r:id="rId19"/>
    <p:sldId id="268" r:id="rId20"/>
    <p:sldId id="266" r:id="rId21"/>
    <p:sldId id="274" r:id="rId22"/>
    <p:sldId id="279" r:id="rId23"/>
    <p:sldId id="272" r:id="rId24"/>
    <p:sldId id="273" r:id="rId25"/>
    <p:sldId id="28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A51B91"/>
    <a:srgbClr val="008000"/>
    <a:srgbClr val="FF0066"/>
    <a:srgbClr val="2D0DB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2491-7BA2-4158-A112-9A3B348A421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928E-B44C-4383-90FB-EEE4AF936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1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2491-7BA2-4158-A112-9A3B348A421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928E-B44C-4383-90FB-EEE4AF936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459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2491-7BA2-4158-A112-9A3B348A421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928E-B44C-4383-90FB-EEE4AF936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19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2491-7BA2-4158-A112-9A3B348A421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928E-B44C-4383-90FB-EEE4AF936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37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2491-7BA2-4158-A112-9A3B348A421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928E-B44C-4383-90FB-EEE4AF936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191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2491-7BA2-4158-A112-9A3B348A421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928E-B44C-4383-90FB-EEE4AF936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612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2491-7BA2-4158-A112-9A3B348A421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928E-B44C-4383-90FB-EEE4AF936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0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2491-7BA2-4158-A112-9A3B348A421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928E-B44C-4383-90FB-EEE4AF936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25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2491-7BA2-4158-A112-9A3B348A421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928E-B44C-4383-90FB-EEE4AF936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40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2491-7BA2-4158-A112-9A3B348A421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928E-B44C-4383-90FB-EEE4AF936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081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2491-7BA2-4158-A112-9A3B348A421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928E-B44C-4383-90FB-EEE4AF936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804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B2491-7BA2-4158-A112-9A3B348A421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D928E-B44C-4383-90FB-EEE4AF936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293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2797" y="2147702"/>
            <a:ext cx="10362200" cy="2616199"/>
          </a:xfrm>
        </p:spPr>
        <p:txBody>
          <a:bodyPr>
            <a:noAutofit/>
          </a:bodyPr>
          <a:lstStyle/>
          <a:p>
            <a:r>
              <a:rPr lang="uk-UA" sz="4400" b="1" dirty="0" smtClean="0"/>
              <a:t>Загальна характеристика частин мови. </a:t>
            </a:r>
            <a:br>
              <a:rPr lang="uk-UA" sz="4400" b="1" dirty="0" smtClean="0"/>
            </a:br>
            <a:r>
              <a:rPr lang="uk-UA" sz="4400" b="1" dirty="0" smtClean="0"/>
              <a:t>Іменник як частина мови: загальне значення морфологічні ознаки, </a:t>
            </a:r>
            <a:br>
              <a:rPr lang="uk-UA" sz="4400" b="1" dirty="0" smtClean="0"/>
            </a:br>
            <a:r>
              <a:rPr lang="uk-UA" sz="4400" b="1" dirty="0" smtClean="0"/>
              <a:t>синтаксична роль</a:t>
            </a:r>
            <a:endParaRPr lang="en-US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946954" y="5486399"/>
            <a:ext cx="5207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000" b="1" dirty="0" smtClean="0"/>
              <a:t>Підготувала:</a:t>
            </a:r>
          </a:p>
          <a:p>
            <a:pPr algn="r"/>
            <a:r>
              <a:rPr lang="uk-UA" sz="2000" b="1" dirty="0"/>
              <a:t>в</a:t>
            </a:r>
            <a:r>
              <a:rPr lang="uk-UA" sz="2000" b="1" dirty="0" smtClean="0"/>
              <a:t>читель української мови та літератури </a:t>
            </a:r>
          </a:p>
          <a:p>
            <a:pPr algn="r"/>
            <a:r>
              <a:rPr lang="uk-UA" sz="2000" b="1" dirty="0" err="1" smtClean="0"/>
              <a:t>Жевак</a:t>
            </a:r>
            <a:r>
              <a:rPr lang="uk-UA" sz="2000" b="1" dirty="0" smtClean="0"/>
              <a:t> </a:t>
            </a:r>
            <a:r>
              <a:rPr lang="uk-UA" sz="2000" b="1" dirty="0" err="1"/>
              <a:t>З</a:t>
            </a:r>
            <a:r>
              <a:rPr lang="uk-UA" sz="2000" b="1" dirty="0" err="1" smtClean="0"/>
              <a:t>дена</a:t>
            </a:r>
            <a:r>
              <a:rPr lang="uk-UA" sz="2000" b="1" dirty="0" smtClean="0"/>
              <a:t> Василівна</a:t>
            </a:r>
            <a:endParaRPr lang="en-US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72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3042" y="592183"/>
            <a:ext cx="954459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/>
              <a:t>Мозковий штурм</a:t>
            </a:r>
          </a:p>
          <a:p>
            <a:pPr marL="342900" indent="-342900">
              <a:buAutoNum type="arabicPeriod"/>
            </a:pPr>
            <a:endParaRPr lang="uk-UA" sz="4000" b="1" dirty="0" smtClean="0"/>
          </a:p>
          <a:p>
            <a:pPr marL="342900" indent="-342900">
              <a:buAutoNum type="arabicPeriod"/>
            </a:pPr>
            <a:r>
              <a:rPr lang="uk-UA" sz="4000" b="1" dirty="0" err="1" smtClean="0">
                <a:solidFill>
                  <a:srgbClr val="0033CC"/>
                </a:solidFill>
              </a:rPr>
              <a:t>Скільчи</a:t>
            </a:r>
            <a:r>
              <a:rPr lang="uk-UA" sz="4000" b="1" dirty="0" smtClean="0">
                <a:solidFill>
                  <a:srgbClr val="0033CC"/>
                </a:solidFill>
              </a:rPr>
              <a:t> частин мови ви знаєте?</a:t>
            </a:r>
          </a:p>
          <a:p>
            <a:pPr marL="342900" indent="-342900">
              <a:buAutoNum type="arabicPeriod"/>
            </a:pPr>
            <a:r>
              <a:rPr lang="uk-UA" sz="4000" b="1" dirty="0" smtClean="0"/>
              <a:t>Скільки самостійних частин мови?</a:t>
            </a:r>
          </a:p>
          <a:p>
            <a:pPr marL="342900" indent="-342900">
              <a:buAutoNum type="arabicPeriod"/>
            </a:pPr>
            <a:r>
              <a:rPr lang="uk-UA" sz="4000" b="1" dirty="0" smtClean="0">
                <a:solidFill>
                  <a:srgbClr val="0033CC"/>
                </a:solidFill>
              </a:rPr>
              <a:t>Скільки службових частин мови?</a:t>
            </a:r>
          </a:p>
          <a:p>
            <a:pPr marL="342900" indent="-342900">
              <a:buAutoNum type="arabicPeriod"/>
            </a:pPr>
            <a:r>
              <a:rPr lang="uk-UA" sz="4000" b="1" dirty="0" smtClean="0"/>
              <a:t>Чому вигук відокремлений від інших частин мови?</a:t>
            </a:r>
          </a:p>
          <a:p>
            <a:pPr marL="342900" indent="-342900">
              <a:buAutoNum type="arabicPeriod"/>
            </a:pPr>
            <a:r>
              <a:rPr lang="uk-UA" sz="4000" b="1" dirty="0" smtClean="0">
                <a:solidFill>
                  <a:srgbClr val="0033CC"/>
                </a:solidFill>
              </a:rPr>
              <a:t>Що вивчає морфологія?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2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4559" y="76391"/>
            <a:ext cx="8273143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0033CC"/>
                </a:solidFill>
              </a:rPr>
              <a:t>Морфологія</a:t>
            </a:r>
            <a:r>
              <a:rPr lang="uk-UA" sz="4000" b="1" dirty="0" smtClean="0"/>
              <a:t> – розділ мовознавства, що вивчає слова як частини мови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10479" y="2344726"/>
            <a:ext cx="374545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FF0000"/>
                </a:solidFill>
              </a:rPr>
              <a:t>Самостійні</a:t>
            </a:r>
          </a:p>
          <a:p>
            <a:pPr algn="ctr"/>
            <a:r>
              <a:rPr lang="uk-UA" sz="4000" b="1" dirty="0" smtClean="0"/>
              <a:t>іменник, </a:t>
            </a:r>
          </a:p>
          <a:p>
            <a:pPr algn="ctr"/>
            <a:r>
              <a:rPr lang="uk-UA" sz="4000" b="1" dirty="0" smtClean="0"/>
              <a:t>прикметник, </a:t>
            </a:r>
          </a:p>
          <a:p>
            <a:pPr algn="ctr"/>
            <a:r>
              <a:rPr lang="uk-UA" sz="4000" b="1" dirty="0" smtClean="0"/>
              <a:t>дієслово, </a:t>
            </a:r>
          </a:p>
          <a:p>
            <a:pPr algn="ctr"/>
            <a:r>
              <a:rPr lang="uk-UA" sz="4000" b="1" dirty="0" smtClean="0"/>
              <a:t>числівник, </a:t>
            </a:r>
          </a:p>
          <a:p>
            <a:pPr algn="ctr"/>
            <a:r>
              <a:rPr lang="uk-UA" sz="4000" b="1" dirty="0" smtClean="0"/>
              <a:t>займенник, </a:t>
            </a:r>
          </a:p>
          <a:p>
            <a:pPr algn="ctr"/>
            <a:r>
              <a:rPr lang="uk-UA" sz="4000" b="1" dirty="0" smtClean="0"/>
              <a:t>прислівник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75091" y="2343666"/>
            <a:ext cx="330250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000" b="1" i="1" dirty="0">
                <a:solidFill>
                  <a:srgbClr val="FF0000"/>
                </a:solidFill>
              </a:rPr>
              <a:t>Службові </a:t>
            </a:r>
            <a:endParaRPr lang="uk-UA" sz="4000" b="1" dirty="0" smtClean="0"/>
          </a:p>
          <a:p>
            <a:pPr algn="ctr"/>
            <a:r>
              <a:rPr lang="uk-UA" sz="4000" b="1" dirty="0" smtClean="0"/>
              <a:t>сполучник</a:t>
            </a:r>
            <a:r>
              <a:rPr lang="uk-UA" sz="4000" b="1" dirty="0"/>
              <a:t>, </a:t>
            </a:r>
            <a:endParaRPr lang="uk-UA" sz="4000" b="1" dirty="0" smtClean="0"/>
          </a:p>
          <a:p>
            <a:pPr algn="ctr"/>
            <a:r>
              <a:rPr lang="uk-UA" sz="4000" b="1" dirty="0" smtClean="0"/>
              <a:t>прийменник</a:t>
            </a:r>
            <a:r>
              <a:rPr lang="uk-UA" sz="4000" b="1" dirty="0"/>
              <a:t>, </a:t>
            </a:r>
            <a:endParaRPr lang="uk-UA" sz="4000" b="1" dirty="0" smtClean="0"/>
          </a:p>
          <a:p>
            <a:pPr algn="ctr"/>
            <a:r>
              <a:rPr lang="uk-UA" sz="4000" b="1" dirty="0" smtClean="0"/>
              <a:t>частка</a:t>
            </a:r>
            <a:endParaRPr lang="uk-UA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761414" y="2343666"/>
            <a:ext cx="15584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solidFill>
                  <a:srgbClr val="FF0000"/>
                </a:solidFill>
              </a:rPr>
              <a:t> </a:t>
            </a:r>
            <a:r>
              <a:rPr lang="uk-UA" sz="4000" b="1" i="1" dirty="0">
                <a:solidFill>
                  <a:srgbClr val="FF0000"/>
                </a:solidFill>
              </a:rPr>
              <a:t>Вигук</a:t>
            </a:r>
            <a:endParaRPr lang="en-US" sz="4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80752" y="1616753"/>
            <a:ext cx="3696846" cy="707886"/>
          </a:xfrm>
          <a:prstGeom prst="rect">
            <a:avLst/>
          </a:prstGeom>
          <a:ln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sz="4000" b="1" dirty="0">
                <a:solidFill>
                  <a:srgbClr val="0033CC"/>
                </a:solidFill>
              </a:rPr>
              <a:t>Частин мови 10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4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271341"/>
              </p:ext>
            </p:extLst>
          </p:nvPr>
        </p:nvGraphicFramePr>
        <p:xfrm>
          <a:off x="792480" y="957942"/>
          <a:ext cx="10554789" cy="5760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18263">
                  <a:extLst>
                    <a:ext uri="{9D8B030D-6E8A-4147-A177-3AD203B41FA5}">
                      <a16:colId xmlns:a16="http://schemas.microsoft.com/office/drawing/2014/main" val="2680654180"/>
                    </a:ext>
                  </a:extLst>
                </a:gridCol>
                <a:gridCol w="3518263">
                  <a:extLst>
                    <a:ext uri="{9D8B030D-6E8A-4147-A177-3AD203B41FA5}">
                      <a16:colId xmlns:a16="http://schemas.microsoft.com/office/drawing/2014/main" val="1393583620"/>
                    </a:ext>
                  </a:extLst>
                </a:gridCol>
                <a:gridCol w="3518263">
                  <a:extLst>
                    <a:ext uri="{9D8B030D-6E8A-4147-A177-3AD203B41FA5}">
                      <a16:colId xmlns:a16="http://schemas.microsoft.com/office/drawing/2014/main" val="2775304235"/>
                    </a:ext>
                  </a:extLst>
                </a:gridCol>
              </a:tblGrid>
              <a:tr h="663061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Частина</a:t>
                      </a:r>
                      <a:r>
                        <a:rPr lang="uk-UA" sz="2800" baseline="0" dirty="0" smtClean="0"/>
                        <a:t> мова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На що вказує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На які питання відповідає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218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Іменник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істоту, неістоту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хто? що?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95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Прикметник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ознаку</a:t>
                      </a:r>
                      <a:r>
                        <a:rPr lang="uk-UA" sz="2800" baseline="0" dirty="0" smtClean="0"/>
                        <a:t> предмета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який?</a:t>
                      </a:r>
                      <a:r>
                        <a:rPr lang="uk-UA" sz="2800" baseline="0" dirty="0" smtClean="0"/>
                        <a:t> яка? яке? 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59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Займенник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вказує на предмет не називаючи його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хто? що?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29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Числівник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порядок при лічбі, кількість предметів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скільки? котрий?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55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Дієслово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дію</a:t>
                      </a:r>
                      <a:r>
                        <a:rPr lang="uk-UA" sz="2800" baseline="0" dirty="0" smtClean="0"/>
                        <a:t> предмета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що робити? що зробити?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34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Прислівник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ознаку дії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як? де? коли? куди? звідки?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294561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490651" y="182880"/>
            <a:ext cx="7611292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/>
              <a:t>САМОСТІЙНІ ЧАСТИНИ МОВИ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6772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8173" y="226423"/>
            <a:ext cx="910916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2D0DB3"/>
                </a:solidFill>
              </a:rPr>
              <a:t>МОРФОЛОГІЧНЕ ДОСЛІДЖЕННЯ</a:t>
            </a:r>
          </a:p>
          <a:p>
            <a:endParaRPr lang="uk-UA" sz="4400" i="1" dirty="0" smtClean="0">
              <a:solidFill>
                <a:srgbClr val="0070C0"/>
              </a:solidFill>
            </a:endParaRPr>
          </a:p>
          <a:p>
            <a:r>
              <a:rPr lang="uk-UA" sz="4400" i="1" dirty="0" smtClean="0">
                <a:solidFill>
                  <a:srgbClr val="0070C0"/>
                </a:solidFill>
              </a:rPr>
              <a:t>Запишіть слова. Визначте до якої частини мови вони належать.</a:t>
            </a:r>
          </a:p>
          <a:p>
            <a:endParaRPr lang="uk-UA" sz="4400" dirty="0"/>
          </a:p>
          <a:p>
            <a:pPr algn="ctr"/>
            <a:r>
              <a:rPr lang="uk-UA" sz="4400" dirty="0" smtClean="0">
                <a:solidFill>
                  <a:srgbClr val="A51B91"/>
                </a:solidFill>
              </a:rPr>
              <a:t>Дуб</a:t>
            </a:r>
            <a:r>
              <a:rPr lang="uk-UA" sz="4400" dirty="0" smtClean="0"/>
              <a:t>, </a:t>
            </a:r>
            <a:r>
              <a:rPr lang="uk-UA" sz="4400" dirty="0" smtClean="0">
                <a:solidFill>
                  <a:srgbClr val="FF0066"/>
                </a:solidFill>
              </a:rPr>
              <a:t>червоний</a:t>
            </a:r>
            <a:r>
              <a:rPr lang="uk-UA" sz="4400" dirty="0" smtClean="0"/>
              <a:t>, </a:t>
            </a:r>
            <a:r>
              <a:rPr lang="uk-UA" sz="4400" dirty="0" smtClean="0">
                <a:solidFill>
                  <a:srgbClr val="0033CC"/>
                </a:solidFill>
              </a:rPr>
              <a:t>поливати</a:t>
            </a:r>
            <a:r>
              <a:rPr lang="uk-UA" sz="4400" dirty="0" smtClean="0"/>
              <a:t>, </a:t>
            </a:r>
            <a:r>
              <a:rPr lang="uk-UA" sz="4400" dirty="0" smtClean="0">
                <a:solidFill>
                  <a:srgbClr val="A51B91"/>
                </a:solidFill>
              </a:rPr>
              <a:t>радісно</a:t>
            </a:r>
            <a:r>
              <a:rPr lang="uk-UA" sz="4400" dirty="0" smtClean="0"/>
              <a:t>, </a:t>
            </a:r>
            <a:r>
              <a:rPr lang="uk-UA" sz="4400" dirty="0" smtClean="0">
                <a:solidFill>
                  <a:srgbClr val="00B050"/>
                </a:solidFill>
              </a:rPr>
              <a:t>п’ятнадцять</a:t>
            </a:r>
            <a:r>
              <a:rPr lang="uk-UA" sz="4400" dirty="0" smtClean="0"/>
              <a:t>, </a:t>
            </a:r>
            <a:r>
              <a:rPr lang="uk-UA" sz="4400" dirty="0" smtClean="0">
                <a:solidFill>
                  <a:srgbClr val="A51B91"/>
                </a:solidFill>
              </a:rPr>
              <a:t>ми</a:t>
            </a:r>
            <a:r>
              <a:rPr lang="uk-UA" sz="4400" dirty="0" smtClean="0"/>
              <a:t>, </a:t>
            </a:r>
            <a:r>
              <a:rPr lang="uk-UA" sz="4400" dirty="0" smtClean="0">
                <a:solidFill>
                  <a:srgbClr val="FF0066"/>
                </a:solidFill>
              </a:rPr>
              <a:t>читати</a:t>
            </a:r>
            <a:r>
              <a:rPr lang="uk-UA" sz="4400" dirty="0" smtClean="0"/>
              <a:t>, </a:t>
            </a:r>
            <a:r>
              <a:rPr lang="uk-UA" sz="4400" dirty="0" smtClean="0">
                <a:solidFill>
                  <a:srgbClr val="0033CC"/>
                </a:solidFill>
              </a:rPr>
              <a:t>вони</a:t>
            </a:r>
            <a:r>
              <a:rPr lang="uk-UA" sz="4400" dirty="0" smtClean="0"/>
              <a:t>, </a:t>
            </a:r>
            <a:r>
              <a:rPr lang="uk-UA" sz="4400" dirty="0" smtClean="0">
                <a:solidFill>
                  <a:srgbClr val="A51B91"/>
                </a:solidFill>
              </a:rPr>
              <a:t>холодно</a:t>
            </a:r>
            <a:r>
              <a:rPr lang="uk-UA" sz="4400" dirty="0" smtClean="0"/>
              <a:t>, </a:t>
            </a:r>
            <a:r>
              <a:rPr lang="uk-UA" sz="4400" dirty="0" smtClean="0">
                <a:solidFill>
                  <a:srgbClr val="0033CC"/>
                </a:solidFill>
              </a:rPr>
              <a:t>три</a:t>
            </a:r>
            <a:r>
              <a:rPr lang="uk-UA" sz="4400" dirty="0" smtClean="0"/>
              <a:t>, </a:t>
            </a:r>
            <a:r>
              <a:rPr lang="uk-UA" sz="4400" dirty="0" smtClean="0">
                <a:solidFill>
                  <a:srgbClr val="00B050"/>
                </a:solidFill>
              </a:rPr>
              <a:t>веселий</a:t>
            </a:r>
            <a:r>
              <a:rPr lang="uk-UA" sz="4400" dirty="0" smtClean="0"/>
              <a:t>, </a:t>
            </a:r>
            <a:r>
              <a:rPr lang="uk-UA" sz="4400" dirty="0" smtClean="0">
                <a:solidFill>
                  <a:srgbClr val="FF0066"/>
                </a:solidFill>
              </a:rPr>
              <a:t>метелик</a:t>
            </a:r>
            <a:endParaRPr lang="en-US" sz="44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26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718270"/>
              </p:ext>
            </p:extLst>
          </p:nvPr>
        </p:nvGraphicFramePr>
        <p:xfrm>
          <a:off x="792480" y="1544796"/>
          <a:ext cx="10554789" cy="477786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18263">
                  <a:extLst>
                    <a:ext uri="{9D8B030D-6E8A-4147-A177-3AD203B41FA5}">
                      <a16:colId xmlns:a16="http://schemas.microsoft.com/office/drawing/2014/main" val="2680654180"/>
                    </a:ext>
                  </a:extLst>
                </a:gridCol>
                <a:gridCol w="3518263">
                  <a:extLst>
                    <a:ext uri="{9D8B030D-6E8A-4147-A177-3AD203B41FA5}">
                      <a16:colId xmlns:a16="http://schemas.microsoft.com/office/drawing/2014/main" val="1393583620"/>
                    </a:ext>
                  </a:extLst>
                </a:gridCol>
                <a:gridCol w="3518263">
                  <a:extLst>
                    <a:ext uri="{9D8B030D-6E8A-4147-A177-3AD203B41FA5}">
                      <a16:colId xmlns:a16="http://schemas.microsoft.com/office/drawing/2014/main" val="2775304235"/>
                    </a:ext>
                  </a:extLst>
                </a:gridCol>
              </a:tblGrid>
              <a:tr h="663061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Частина</a:t>
                      </a:r>
                      <a:r>
                        <a:rPr lang="uk-UA" sz="2800" baseline="0" dirty="0" smtClean="0"/>
                        <a:t> мова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На що вказує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Приклади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218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Прийменник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поєднує іменник, займенник, числівник з іншими словами,</a:t>
                      </a:r>
                    </a:p>
                    <a:p>
                      <a:r>
                        <a:rPr lang="uk-UA" sz="2800" dirty="0" smtClean="0"/>
                        <a:t>вказує на місце, час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в, у, над, під, з, із, за, для, поміж, перед, серед, по, за, до, на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95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Сполучник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поєднує однорідні члени й частини складного речення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і, а, але, щоб, що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59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Частка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виражає додаткові смислові відтінки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не, ні, б, би, ж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295686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490651" y="382546"/>
            <a:ext cx="7611292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/>
              <a:t>СЛУЖБОВІ ЧАСТИНИ МОВИ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40938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11753" y="3472896"/>
            <a:ext cx="2590802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0033CC"/>
                </a:solidFill>
              </a:rPr>
              <a:t>ІМЕННИК</a:t>
            </a:r>
            <a:endParaRPr lang="en-US" sz="4000" b="1" dirty="0">
              <a:solidFill>
                <a:srgbClr val="0033C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36675" y="388917"/>
            <a:ext cx="2765611" cy="193899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33CC"/>
                </a:solidFill>
              </a:rPr>
              <a:t>О</a:t>
            </a:r>
            <a:r>
              <a:rPr lang="uk-UA" sz="2400" b="1" dirty="0" smtClean="0">
                <a:solidFill>
                  <a:srgbClr val="0033CC"/>
                </a:solidFill>
              </a:rPr>
              <a:t>значає</a:t>
            </a:r>
            <a:r>
              <a:rPr lang="uk-UA" sz="2400" b="1" dirty="0" smtClean="0"/>
              <a:t> назви предметів, назви істот і неістот, загальні та власні назви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871573" y="2544496"/>
            <a:ext cx="3827929" cy="120032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33CC"/>
                </a:solidFill>
              </a:rPr>
              <a:t>Має рід</a:t>
            </a:r>
          </a:p>
          <a:p>
            <a:pPr algn="ctr"/>
            <a:r>
              <a:rPr lang="uk-UA" sz="2400" b="1" i="1" dirty="0"/>
              <a:t>ч</a:t>
            </a:r>
            <a:r>
              <a:rPr lang="uk-UA" sz="2400" b="1" i="1" dirty="0" smtClean="0"/>
              <a:t>оловічий,</a:t>
            </a:r>
          </a:p>
          <a:p>
            <a:pPr algn="ctr"/>
            <a:r>
              <a:rPr lang="uk-UA" sz="2400" b="1" i="1" dirty="0"/>
              <a:t>ж</a:t>
            </a:r>
            <a:r>
              <a:rPr lang="uk-UA" sz="2400" b="1" i="1" dirty="0" smtClean="0"/>
              <a:t>іночий, середній</a:t>
            </a:r>
            <a:endParaRPr lang="en-US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7760484" y="1081929"/>
            <a:ext cx="2545976" cy="120032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33CC"/>
                </a:solidFill>
              </a:rPr>
              <a:t>Відповідає </a:t>
            </a:r>
          </a:p>
          <a:p>
            <a:pPr algn="ctr"/>
            <a:r>
              <a:rPr lang="uk-UA" sz="2400" b="1" dirty="0" smtClean="0">
                <a:solidFill>
                  <a:srgbClr val="0033CC"/>
                </a:solidFill>
              </a:rPr>
              <a:t>на питання</a:t>
            </a:r>
          </a:p>
          <a:p>
            <a:pPr algn="ctr"/>
            <a:r>
              <a:rPr lang="uk-UA" sz="2400" b="1" dirty="0" smtClean="0"/>
              <a:t> </a:t>
            </a:r>
            <a:r>
              <a:rPr lang="uk-UA" sz="2400" b="1" i="1" dirty="0" smtClean="0"/>
              <a:t>Хто? Що? </a:t>
            </a:r>
            <a:endParaRPr lang="en-US" sz="24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044721" y="1098495"/>
            <a:ext cx="3469341" cy="397031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A51B91"/>
                </a:solidFill>
              </a:rPr>
              <a:t>Змінюється за відмінками:</a:t>
            </a:r>
          </a:p>
          <a:p>
            <a:pPr algn="ctr"/>
            <a:r>
              <a:rPr lang="uk-UA" sz="2800" b="1" i="1" dirty="0" smtClean="0"/>
              <a:t>називний, </a:t>
            </a:r>
          </a:p>
          <a:p>
            <a:pPr algn="ctr"/>
            <a:r>
              <a:rPr lang="uk-UA" sz="2800" b="1" i="1" dirty="0" smtClean="0"/>
              <a:t>родовий</a:t>
            </a:r>
          </a:p>
          <a:p>
            <a:pPr algn="ctr"/>
            <a:r>
              <a:rPr lang="uk-UA" sz="2800" b="1" i="1" dirty="0" smtClean="0"/>
              <a:t>давальний,</a:t>
            </a:r>
          </a:p>
          <a:p>
            <a:pPr algn="ctr"/>
            <a:r>
              <a:rPr lang="uk-UA" sz="2800" b="1" i="1" dirty="0" smtClean="0"/>
              <a:t>знахідний </a:t>
            </a:r>
          </a:p>
          <a:p>
            <a:pPr algn="ctr"/>
            <a:r>
              <a:rPr lang="uk-UA" sz="2800" b="1" i="1" dirty="0" smtClean="0"/>
              <a:t>орудний</a:t>
            </a:r>
          </a:p>
          <a:p>
            <a:pPr algn="ctr"/>
            <a:r>
              <a:rPr lang="uk-UA" sz="2800" b="1" i="1" dirty="0"/>
              <a:t>м</a:t>
            </a:r>
            <a:r>
              <a:rPr lang="uk-UA" sz="2800" b="1" i="1" dirty="0" smtClean="0"/>
              <a:t>ісцевий </a:t>
            </a:r>
          </a:p>
          <a:p>
            <a:pPr algn="ctr"/>
            <a:r>
              <a:rPr lang="uk-UA" sz="2800" b="1" i="1" dirty="0"/>
              <a:t>к</a:t>
            </a:r>
            <a:r>
              <a:rPr lang="uk-UA" sz="2800" b="1" i="1" dirty="0" smtClean="0"/>
              <a:t>личний</a:t>
            </a:r>
            <a:endParaRPr lang="en-US" sz="28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2845611" y="5537777"/>
            <a:ext cx="6956611" cy="107721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8000"/>
                </a:solidFill>
              </a:rPr>
              <a:t>У реченні виконує синтаксичну роль </a:t>
            </a:r>
            <a:r>
              <a:rPr lang="uk-UA" sz="3200" b="1" i="1" dirty="0" smtClean="0"/>
              <a:t>будь-якого члена речення</a:t>
            </a:r>
            <a:endParaRPr lang="en-US" sz="32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7627695" y="4337592"/>
            <a:ext cx="3882345" cy="95410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A51B91"/>
                </a:solidFill>
              </a:rPr>
              <a:t>Змінюється за числами</a:t>
            </a:r>
          </a:p>
          <a:p>
            <a:pPr algn="ctr"/>
            <a:r>
              <a:rPr lang="uk-UA" sz="2800" b="1" i="1" dirty="0" smtClean="0"/>
              <a:t>однина і множина</a:t>
            </a:r>
            <a:endParaRPr lang="en-US" sz="2800" b="1" i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0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5371" y="2420983"/>
            <a:ext cx="101572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0033CC"/>
                </a:solidFill>
              </a:rPr>
              <a:t>Рід: </a:t>
            </a:r>
            <a:r>
              <a:rPr lang="uk-UA" sz="4000" b="1" i="1" dirty="0" smtClean="0"/>
              <a:t>чоловічий, жіночий, середній, спільний</a:t>
            </a:r>
          </a:p>
          <a:p>
            <a:r>
              <a:rPr lang="uk-UA" sz="4000" b="1" dirty="0" smtClean="0">
                <a:solidFill>
                  <a:srgbClr val="0033CC"/>
                </a:solidFill>
              </a:rPr>
              <a:t>Число:</a:t>
            </a:r>
            <a:r>
              <a:rPr lang="uk-UA" sz="4000" b="1" dirty="0" smtClean="0">
                <a:solidFill>
                  <a:srgbClr val="008000"/>
                </a:solidFill>
              </a:rPr>
              <a:t> </a:t>
            </a:r>
            <a:r>
              <a:rPr lang="uk-UA" sz="4000" b="1" i="1" dirty="0" smtClean="0"/>
              <a:t>однина, множина</a:t>
            </a:r>
          </a:p>
          <a:p>
            <a:r>
              <a:rPr lang="uk-UA" sz="4000" b="1" dirty="0" smtClean="0">
                <a:solidFill>
                  <a:srgbClr val="0033CC"/>
                </a:solidFill>
              </a:rPr>
              <a:t>Відмінок:</a:t>
            </a:r>
            <a:r>
              <a:rPr lang="uk-UA" sz="4000" b="1" dirty="0" smtClean="0"/>
              <a:t> називний, родовий, давальний, знахідний, орудний, місцевий, кличний</a:t>
            </a:r>
            <a:endParaRPr lang="en-US" sz="4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97865" y="615434"/>
            <a:ext cx="6812249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0033CC"/>
                </a:solidFill>
              </a:rPr>
              <a:t>Граматичні </a:t>
            </a:r>
            <a:r>
              <a:rPr lang="uk-UA" sz="4000" b="1" dirty="0">
                <a:solidFill>
                  <a:srgbClr val="0033CC"/>
                </a:solidFill>
              </a:rPr>
              <a:t>ознаки іменника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187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7827" y="679268"/>
            <a:ext cx="8859178" cy="193899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0033CC"/>
                </a:solidFill>
              </a:rPr>
              <a:t>ГРА «ХТО ШВИДШЕ»</a:t>
            </a:r>
          </a:p>
          <a:p>
            <a:pPr algn="ctr"/>
            <a:r>
              <a:rPr lang="uk-UA" sz="4000" b="1" i="1" dirty="0" smtClean="0"/>
              <a:t>Запишіть іменники що починаються буквами «Д» та «Р»</a:t>
            </a:r>
            <a:endParaRPr lang="en-US" sz="4000" b="1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  <p:pic>
        <p:nvPicPr>
          <p:cNvPr id="1026" name="Picture 2" descr="Что произойдет в мире всего за одну минуту?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959" y="3226387"/>
            <a:ext cx="5462473" cy="328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50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6532" y="1124260"/>
            <a:ext cx="956534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/>
              <a:t>З поданих слів </a:t>
            </a:r>
            <a:r>
              <a:rPr lang="uk-UA" sz="4000" b="1" i="1" dirty="0" err="1" smtClean="0"/>
              <a:t>утворіть</a:t>
            </a:r>
            <a:r>
              <a:rPr lang="uk-UA" sz="4000" b="1" i="1" dirty="0" smtClean="0"/>
              <a:t> різні частини мови за зразком</a:t>
            </a:r>
          </a:p>
          <a:p>
            <a:pPr algn="ctr"/>
            <a:r>
              <a:rPr lang="uk-UA" sz="4000" i="1" dirty="0" smtClean="0"/>
              <a:t>Зразок: </a:t>
            </a:r>
          </a:p>
          <a:p>
            <a:pPr algn="ctr"/>
            <a:r>
              <a:rPr lang="uk-UA" sz="4000" b="1" dirty="0" smtClean="0"/>
              <a:t>читання – ім.,</a:t>
            </a:r>
          </a:p>
          <a:p>
            <a:pPr algn="ctr"/>
            <a:r>
              <a:rPr lang="uk-UA" sz="4000" b="1" dirty="0"/>
              <a:t>ч</a:t>
            </a:r>
            <a:r>
              <a:rPr lang="uk-UA" sz="4000" b="1" dirty="0" smtClean="0"/>
              <a:t>итати – дієсл.,</a:t>
            </a:r>
          </a:p>
          <a:p>
            <a:pPr algn="ctr"/>
            <a:r>
              <a:rPr lang="uk-UA" sz="4000" b="1" dirty="0"/>
              <a:t>ч</a:t>
            </a:r>
            <a:r>
              <a:rPr lang="uk-UA" sz="4000" b="1" dirty="0" smtClean="0"/>
              <a:t>итаний – </a:t>
            </a:r>
            <a:r>
              <a:rPr lang="uk-UA" sz="4000" b="1" dirty="0" err="1" smtClean="0"/>
              <a:t>прикм</a:t>
            </a:r>
            <a:r>
              <a:rPr lang="uk-UA" sz="4000" b="1" dirty="0" smtClean="0"/>
              <a:t>.</a:t>
            </a:r>
          </a:p>
          <a:p>
            <a:pPr algn="ctr"/>
            <a:endParaRPr lang="uk-UA" sz="4000" b="1" dirty="0" smtClean="0">
              <a:solidFill>
                <a:srgbClr val="A51B91"/>
              </a:solidFill>
            </a:endParaRPr>
          </a:p>
          <a:p>
            <a:pPr algn="ctr"/>
            <a:r>
              <a:rPr lang="uk-UA" sz="4000" b="1" dirty="0" smtClean="0">
                <a:solidFill>
                  <a:srgbClr val="A51B91"/>
                </a:solidFill>
              </a:rPr>
              <a:t>Друг</a:t>
            </a:r>
            <a:r>
              <a:rPr lang="uk-UA" sz="4000" b="1" dirty="0" smtClean="0"/>
              <a:t>, </a:t>
            </a:r>
            <a:r>
              <a:rPr lang="uk-UA" sz="4000" b="1" dirty="0" smtClean="0">
                <a:solidFill>
                  <a:srgbClr val="0033CC"/>
                </a:solidFill>
              </a:rPr>
              <a:t>мрія</a:t>
            </a:r>
            <a:r>
              <a:rPr lang="uk-UA" sz="4000" b="1" dirty="0" smtClean="0"/>
              <a:t>, </a:t>
            </a:r>
            <a:r>
              <a:rPr lang="uk-UA" sz="4000" b="1" dirty="0" smtClean="0">
                <a:solidFill>
                  <a:srgbClr val="008000"/>
                </a:solidFill>
              </a:rPr>
              <a:t>щастя</a:t>
            </a:r>
            <a:r>
              <a:rPr lang="uk-UA" sz="4000" b="1" dirty="0" smtClean="0"/>
              <a:t>, </a:t>
            </a:r>
            <a:r>
              <a:rPr lang="uk-UA" sz="4000" b="1" dirty="0" smtClean="0">
                <a:solidFill>
                  <a:schemeClr val="accent2">
                    <a:lumMod val="75000"/>
                  </a:schemeClr>
                </a:solidFill>
              </a:rPr>
              <a:t>радість</a:t>
            </a:r>
            <a:endParaRPr lang="en-US" sz="40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uk-UA" sz="4000" b="1" dirty="0" smtClean="0"/>
          </a:p>
          <a:p>
            <a:pPr algn="ctr"/>
            <a:endParaRPr lang="uk-UA" sz="4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98808" y="208312"/>
            <a:ext cx="5090176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0033CC"/>
                </a:solidFill>
              </a:rPr>
              <a:t>ГРА «УТВОРИ СЛОВО»</a:t>
            </a:r>
            <a:endParaRPr lang="uk-UA" sz="4000" b="1" dirty="0">
              <a:solidFill>
                <a:srgbClr val="0033CC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57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6617" y="2081348"/>
            <a:ext cx="98145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i="1" dirty="0" smtClean="0">
                <a:solidFill>
                  <a:srgbClr val="0070C0"/>
                </a:solidFill>
              </a:rPr>
              <a:t>Запишіть слова у два стовпчики </a:t>
            </a:r>
          </a:p>
          <a:p>
            <a:pPr marL="342900" indent="-342900">
              <a:buAutoNum type="arabicParenR"/>
            </a:pPr>
            <a:r>
              <a:rPr lang="uk-UA" sz="4000" i="1" dirty="0">
                <a:solidFill>
                  <a:srgbClr val="0070C0"/>
                </a:solidFill>
              </a:rPr>
              <a:t> </a:t>
            </a:r>
            <a:r>
              <a:rPr lang="uk-UA" sz="4000" i="1" dirty="0" smtClean="0">
                <a:solidFill>
                  <a:srgbClr val="0070C0"/>
                </a:solidFill>
              </a:rPr>
              <a:t>слова, відповідають на питання хто? </a:t>
            </a:r>
          </a:p>
          <a:p>
            <a:pPr marL="342900" indent="-342900">
              <a:buAutoNum type="arabicParenR"/>
            </a:pPr>
            <a:r>
              <a:rPr lang="uk-UA" sz="4000" i="1" dirty="0" smtClean="0">
                <a:solidFill>
                  <a:srgbClr val="0070C0"/>
                </a:solidFill>
              </a:rPr>
              <a:t>слова, що відповідають на питання що?</a:t>
            </a:r>
          </a:p>
          <a:p>
            <a:pPr algn="ctr"/>
            <a:r>
              <a:rPr lang="uk-UA" sz="4000" dirty="0"/>
              <a:t> </a:t>
            </a:r>
            <a:r>
              <a:rPr lang="uk-UA" sz="4000" dirty="0" smtClean="0"/>
              <a:t>        </a:t>
            </a:r>
            <a:r>
              <a:rPr lang="uk-UA" sz="4000" b="1" dirty="0" smtClean="0">
                <a:solidFill>
                  <a:srgbClr val="FF0066"/>
                </a:solidFill>
              </a:rPr>
              <a:t>Дівчинка</a:t>
            </a:r>
            <a:r>
              <a:rPr lang="uk-UA" sz="4000" b="1" dirty="0" smtClean="0"/>
              <a:t>, </a:t>
            </a:r>
            <a:r>
              <a:rPr lang="uk-UA" sz="4000" b="1" dirty="0" smtClean="0">
                <a:solidFill>
                  <a:srgbClr val="008000"/>
                </a:solidFill>
              </a:rPr>
              <a:t>кицька</a:t>
            </a:r>
            <a:r>
              <a:rPr lang="uk-UA" sz="4000" b="1" dirty="0" smtClean="0"/>
              <a:t>, </a:t>
            </a:r>
            <a:r>
              <a:rPr lang="uk-UA" sz="4000" b="1" dirty="0" smtClean="0">
                <a:solidFill>
                  <a:srgbClr val="A51B91"/>
                </a:solidFill>
              </a:rPr>
              <a:t>дерево</a:t>
            </a:r>
            <a:r>
              <a:rPr lang="uk-UA" sz="4000" b="1" dirty="0" smtClean="0"/>
              <a:t>, </a:t>
            </a:r>
            <a:r>
              <a:rPr lang="uk-UA" sz="4000" b="1" dirty="0" smtClean="0">
                <a:solidFill>
                  <a:srgbClr val="0033CC"/>
                </a:solidFill>
              </a:rPr>
              <a:t>ключ</a:t>
            </a:r>
            <a:r>
              <a:rPr lang="uk-UA" sz="4000" b="1" dirty="0" smtClean="0"/>
              <a:t>, </a:t>
            </a:r>
            <a:r>
              <a:rPr lang="uk-UA" sz="4000" b="1" dirty="0" smtClean="0">
                <a:solidFill>
                  <a:srgbClr val="008000"/>
                </a:solidFill>
              </a:rPr>
              <a:t>чоловік</a:t>
            </a:r>
            <a:r>
              <a:rPr lang="uk-UA" sz="4000" b="1" dirty="0" smtClean="0"/>
              <a:t>, </a:t>
            </a:r>
            <a:r>
              <a:rPr lang="uk-UA" sz="4000" b="1" dirty="0" smtClean="0">
                <a:solidFill>
                  <a:srgbClr val="0033CC"/>
                </a:solidFill>
              </a:rPr>
              <a:t>скрипка</a:t>
            </a:r>
            <a:r>
              <a:rPr lang="uk-UA" sz="4000" b="1" dirty="0" smtClean="0"/>
              <a:t>, </a:t>
            </a:r>
            <a:r>
              <a:rPr lang="uk-UA" sz="4000" b="1" dirty="0" smtClean="0">
                <a:solidFill>
                  <a:srgbClr val="FF0066"/>
                </a:solidFill>
              </a:rPr>
              <a:t>бабуся</a:t>
            </a:r>
            <a:r>
              <a:rPr lang="uk-UA" sz="4000" b="1" dirty="0" smtClean="0"/>
              <a:t>, </a:t>
            </a:r>
            <a:r>
              <a:rPr lang="uk-UA" sz="4000" b="1" dirty="0" smtClean="0">
                <a:solidFill>
                  <a:srgbClr val="0033CC"/>
                </a:solidFill>
              </a:rPr>
              <a:t>олень</a:t>
            </a:r>
            <a:r>
              <a:rPr lang="uk-UA" sz="4000" b="1" dirty="0" smtClean="0"/>
              <a:t>, </a:t>
            </a:r>
            <a:r>
              <a:rPr lang="uk-UA" sz="4000" b="1" dirty="0" smtClean="0">
                <a:solidFill>
                  <a:srgbClr val="A51B91"/>
                </a:solidFill>
              </a:rPr>
              <a:t>пульт</a:t>
            </a:r>
            <a:r>
              <a:rPr lang="uk-UA" sz="4000" b="1" dirty="0" smtClean="0"/>
              <a:t>,  </a:t>
            </a:r>
            <a:r>
              <a:rPr lang="uk-UA" sz="4000" b="1" dirty="0" smtClean="0">
                <a:solidFill>
                  <a:srgbClr val="FF0066"/>
                </a:solidFill>
              </a:rPr>
              <a:t>ручка</a:t>
            </a:r>
            <a:r>
              <a:rPr lang="uk-UA" sz="4000" b="1" dirty="0" smtClean="0"/>
              <a:t>, </a:t>
            </a:r>
            <a:r>
              <a:rPr lang="uk-UA" sz="4000" b="1" dirty="0" smtClean="0">
                <a:solidFill>
                  <a:srgbClr val="008000"/>
                </a:solidFill>
              </a:rPr>
              <a:t>коза</a:t>
            </a:r>
            <a:r>
              <a:rPr lang="uk-UA" sz="4000" b="1" dirty="0" smtClean="0"/>
              <a:t>, </a:t>
            </a:r>
            <a:r>
              <a:rPr lang="uk-UA" sz="4000" b="1" dirty="0" smtClean="0">
                <a:solidFill>
                  <a:srgbClr val="A51B91"/>
                </a:solidFill>
              </a:rPr>
              <a:t>будинок</a:t>
            </a:r>
            <a:endParaRPr lang="en-US" sz="4000" b="1" dirty="0">
              <a:solidFill>
                <a:srgbClr val="A51B9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53790" y="255575"/>
            <a:ext cx="3354316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0033CC"/>
                </a:solidFill>
              </a:rPr>
              <a:t>Попрацюймо</a:t>
            </a:r>
            <a:r>
              <a:rPr lang="uk-UA" sz="4000" dirty="0">
                <a:solidFill>
                  <a:srgbClr val="0033CC"/>
                </a:solidFill>
              </a:rPr>
              <a:t>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35201" y="1100128"/>
            <a:ext cx="4747325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0033CC"/>
                </a:solidFill>
              </a:rPr>
              <a:t>Розподільна робота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88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58342" y="177280"/>
            <a:ext cx="3971109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0033CC"/>
                </a:solidFill>
              </a:rPr>
              <a:t>ПРИГАДАЙМО!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65565" y="957942"/>
            <a:ext cx="5956662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0033CC"/>
                </a:solidFill>
              </a:rPr>
              <a:t>Рід іменників</a:t>
            </a:r>
            <a:endParaRPr lang="en-US" sz="4000" b="1" dirty="0">
              <a:solidFill>
                <a:srgbClr val="0033CC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29631"/>
              </p:ext>
            </p:extLst>
          </p:nvPr>
        </p:nvGraphicFramePr>
        <p:xfrm>
          <a:off x="2362200" y="1968136"/>
          <a:ext cx="7563393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1131">
                  <a:extLst>
                    <a:ext uri="{9D8B030D-6E8A-4147-A177-3AD203B41FA5}">
                      <a16:colId xmlns:a16="http://schemas.microsoft.com/office/drawing/2014/main" val="683518053"/>
                    </a:ext>
                  </a:extLst>
                </a:gridCol>
                <a:gridCol w="2521131">
                  <a:extLst>
                    <a:ext uri="{9D8B030D-6E8A-4147-A177-3AD203B41FA5}">
                      <a16:colId xmlns:a16="http://schemas.microsoft.com/office/drawing/2014/main" val="2763979337"/>
                    </a:ext>
                  </a:extLst>
                </a:gridCol>
                <a:gridCol w="2521131">
                  <a:extLst>
                    <a:ext uri="{9D8B030D-6E8A-4147-A177-3AD203B41FA5}">
                      <a16:colId xmlns:a16="http://schemas.microsoft.com/office/drawing/2014/main" val="11987758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Чоловічий</a:t>
                      </a:r>
                    </a:p>
                    <a:p>
                      <a:pPr algn="ctr"/>
                      <a:r>
                        <a:rPr lang="uk-UA" sz="2800" b="1" i="1" dirty="0" smtClean="0"/>
                        <a:t>цей, він, мій</a:t>
                      </a:r>
                      <a:endParaRPr lang="en-US" sz="2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Жіночий</a:t>
                      </a:r>
                    </a:p>
                    <a:p>
                      <a:pPr algn="ctr"/>
                      <a:r>
                        <a:rPr lang="uk-UA" sz="2800" b="1" i="1" dirty="0" smtClean="0"/>
                        <a:t>ця, вона, моя</a:t>
                      </a:r>
                      <a:endParaRPr lang="en-US" sz="2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Середній</a:t>
                      </a:r>
                    </a:p>
                    <a:p>
                      <a:pPr algn="ctr"/>
                      <a:r>
                        <a:rPr lang="uk-UA" sz="2800" b="1" i="1" dirty="0" smtClean="0"/>
                        <a:t>це,</a:t>
                      </a:r>
                      <a:r>
                        <a:rPr lang="uk-UA" sz="2800" b="1" i="1" baseline="0" dirty="0" smtClean="0"/>
                        <a:t> воно, моє</a:t>
                      </a:r>
                      <a:endParaRPr lang="en-US" sz="28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55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кінь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земля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теля</a:t>
                      </a:r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019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сніг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весна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селище</a:t>
                      </a:r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027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Ілля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душа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вікно</a:t>
                      </a:r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847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край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мати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лоша</a:t>
                      </a:r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55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Максим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піч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курча</a:t>
                      </a:r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30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батько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ніч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щеня</a:t>
                      </a:r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15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скульптор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Оленка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поле </a:t>
                      </a:r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620764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4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84663" y="1870752"/>
            <a:ext cx="983197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i="1" dirty="0" smtClean="0">
                <a:solidFill>
                  <a:srgbClr val="0070C0"/>
                </a:solidFill>
              </a:rPr>
              <a:t>Визначте рід  виділених іменників:</a:t>
            </a:r>
          </a:p>
          <a:p>
            <a:endParaRPr lang="uk-UA" sz="4000" b="1" dirty="0"/>
          </a:p>
          <a:p>
            <a:pPr marL="342900" indent="-342900">
              <a:buAutoNum type="arabicPeriod"/>
            </a:pPr>
            <a:r>
              <a:rPr lang="uk-UA" sz="4000" b="1" dirty="0" smtClean="0"/>
              <a:t> На місто насувалася </a:t>
            </a:r>
            <a:r>
              <a:rPr lang="uk-UA" sz="4000" b="1" dirty="0" smtClean="0">
                <a:solidFill>
                  <a:srgbClr val="0033CC"/>
                </a:solidFill>
              </a:rPr>
              <a:t>буря.</a:t>
            </a:r>
          </a:p>
          <a:p>
            <a:pPr marL="342900" indent="-342900">
              <a:buAutoNum type="arabicPeriod"/>
            </a:pPr>
            <a:r>
              <a:rPr lang="uk-UA" sz="4000" b="1" dirty="0" smtClean="0">
                <a:solidFill>
                  <a:srgbClr val="0033CC"/>
                </a:solidFill>
              </a:rPr>
              <a:t> Явір</a:t>
            </a:r>
            <a:r>
              <a:rPr lang="uk-UA" sz="4000" b="1" dirty="0" smtClean="0"/>
              <a:t> гнувся до землі від сильного вітру.</a:t>
            </a:r>
          </a:p>
          <a:p>
            <a:pPr marL="342900" indent="-342900">
              <a:buAutoNum type="arabicPeriod"/>
            </a:pPr>
            <a:r>
              <a:rPr lang="uk-UA" sz="4000" b="1" dirty="0" smtClean="0"/>
              <a:t> На дворі радісно посміхалося </a:t>
            </a:r>
            <a:r>
              <a:rPr lang="uk-UA" sz="4000" b="1" dirty="0" smtClean="0">
                <a:solidFill>
                  <a:srgbClr val="0033CC"/>
                </a:solidFill>
              </a:rPr>
              <a:t>сонце.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66739" y="615298"/>
            <a:ext cx="3354316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0033CC"/>
                </a:solidFill>
              </a:rPr>
              <a:t>Попрацюймо</a:t>
            </a:r>
            <a:r>
              <a:rPr lang="uk-UA" sz="4000" dirty="0">
                <a:solidFill>
                  <a:srgbClr val="0033CC"/>
                </a:solidFill>
              </a:rPr>
              <a:t>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4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0662" y="714102"/>
            <a:ext cx="4676503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0033CC"/>
                </a:solidFill>
              </a:rPr>
              <a:t>Гра «Третій зайвий»</a:t>
            </a:r>
            <a:endParaRPr lang="en-US" sz="4000" b="1" dirty="0">
              <a:solidFill>
                <a:srgbClr val="0033C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4867" y="1793966"/>
            <a:ext cx="723247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/>
              <a:t>А) весна, зима, лось;</a:t>
            </a:r>
          </a:p>
          <a:p>
            <a:r>
              <a:rPr lang="uk-UA" sz="4000" b="1" dirty="0" smtClean="0"/>
              <a:t>Б) сонце, кінь, кошеня;</a:t>
            </a:r>
          </a:p>
          <a:p>
            <a:r>
              <a:rPr lang="uk-UA" sz="4000" b="1" dirty="0" smtClean="0"/>
              <a:t>В) квітка, дім, роса;</a:t>
            </a:r>
          </a:p>
          <a:p>
            <a:r>
              <a:rPr lang="uk-UA" sz="4000" b="1" dirty="0" smtClean="0"/>
              <a:t>Г) вікно, поле, ніч;</a:t>
            </a:r>
          </a:p>
          <a:p>
            <a:r>
              <a:rPr lang="uk-UA" sz="4000" b="1" dirty="0" smtClean="0"/>
              <a:t>Ґ) стіл, ручка, дуб;</a:t>
            </a:r>
          </a:p>
          <a:p>
            <a:r>
              <a:rPr lang="uk-UA" sz="4000" b="1" dirty="0" smtClean="0"/>
              <a:t>Д) хлопець, дівчина, матуся;</a:t>
            </a:r>
          </a:p>
          <a:p>
            <a:r>
              <a:rPr lang="uk-UA" sz="4000" b="1" dirty="0" smtClean="0"/>
              <a:t>Е) лід, рік, осінь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04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69919" y="2838993"/>
            <a:ext cx="5947955" cy="9233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5400" b="1" dirty="0" smtClean="0">
                <a:solidFill>
                  <a:srgbClr val="0033CC"/>
                </a:solidFill>
              </a:rPr>
              <a:t>ВПРАВИ ДЛЯ ОЧЕЙ</a:t>
            </a:r>
            <a:endParaRPr lang="en-US" sz="5400" b="1" dirty="0">
              <a:solidFill>
                <a:srgbClr val="0033CC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3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28010" y="461554"/>
            <a:ext cx="3971109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0033CC"/>
                </a:solidFill>
              </a:rPr>
              <a:t>ПРИГАДАЙМО!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77737" y="1410789"/>
            <a:ext cx="727165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0033CC"/>
                </a:solidFill>
              </a:rPr>
              <a:t>Відмінки</a:t>
            </a:r>
          </a:p>
          <a:p>
            <a:r>
              <a:rPr lang="uk-UA" sz="4000" b="1" dirty="0" smtClean="0"/>
              <a:t>Називний </a:t>
            </a:r>
            <a:r>
              <a:rPr lang="uk-UA" sz="4000" b="1" i="1" dirty="0" smtClean="0">
                <a:solidFill>
                  <a:srgbClr val="0033CC"/>
                </a:solidFill>
              </a:rPr>
              <a:t>хто? що?</a:t>
            </a:r>
          </a:p>
          <a:p>
            <a:r>
              <a:rPr lang="uk-UA" sz="4000" b="1" dirty="0" smtClean="0"/>
              <a:t>Родовий </a:t>
            </a:r>
            <a:r>
              <a:rPr lang="uk-UA" sz="4000" b="1" i="1" dirty="0" smtClean="0">
                <a:solidFill>
                  <a:srgbClr val="0033CC"/>
                </a:solidFill>
              </a:rPr>
              <a:t>кого? </a:t>
            </a:r>
            <a:r>
              <a:rPr lang="uk-UA" sz="4000" b="1" i="1" dirty="0">
                <a:solidFill>
                  <a:srgbClr val="0033CC"/>
                </a:solidFill>
              </a:rPr>
              <a:t>ч</a:t>
            </a:r>
            <a:r>
              <a:rPr lang="uk-UA" sz="4000" b="1" i="1" dirty="0" smtClean="0">
                <a:solidFill>
                  <a:srgbClr val="0033CC"/>
                </a:solidFill>
              </a:rPr>
              <a:t>ого?</a:t>
            </a:r>
          </a:p>
          <a:p>
            <a:r>
              <a:rPr lang="uk-UA" sz="4000" b="1" dirty="0" smtClean="0"/>
              <a:t>Давальний </a:t>
            </a:r>
            <a:r>
              <a:rPr lang="uk-UA" sz="4000" b="1" i="1" dirty="0" smtClean="0">
                <a:solidFill>
                  <a:srgbClr val="0033CC"/>
                </a:solidFill>
              </a:rPr>
              <a:t>кому? чому?</a:t>
            </a:r>
          </a:p>
          <a:p>
            <a:r>
              <a:rPr lang="uk-UA" sz="4000" b="1" dirty="0" smtClean="0"/>
              <a:t>Знахідний </a:t>
            </a:r>
            <a:r>
              <a:rPr lang="uk-UA" sz="4000" b="1" i="1" dirty="0" smtClean="0">
                <a:solidFill>
                  <a:srgbClr val="0033CC"/>
                </a:solidFill>
              </a:rPr>
              <a:t>кого? що?</a:t>
            </a:r>
          </a:p>
          <a:p>
            <a:r>
              <a:rPr lang="uk-UA" sz="4000" b="1" dirty="0" smtClean="0"/>
              <a:t>Орудний </a:t>
            </a:r>
            <a:r>
              <a:rPr lang="uk-UA" sz="4000" b="1" i="1" dirty="0" smtClean="0">
                <a:solidFill>
                  <a:srgbClr val="0033CC"/>
                </a:solidFill>
              </a:rPr>
              <a:t>ким? чим?</a:t>
            </a:r>
          </a:p>
          <a:p>
            <a:r>
              <a:rPr lang="uk-UA" sz="4000" b="1" dirty="0" smtClean="0"/>
              <a:t>Місцевий </a:t>
            </a:r>
            <a:r>
              <a:rPr lang="uk-UA" sz="4000" b="1" i="1" dirty="0" smtClean="0">
                <a:solidFill>
                  <a:srgbClr val="0033CC"/>
                </a:solidFill>
              </a:rPr>
              <a:t>на кому? </a:t>
            </a:r>
            <a:r>
              <a:rPr lang="uk-UA" sz="4000" b="1" i="1" dirty="0">
                <a:solidFill>
                  <a:srgbClr val="0033CC"/>
                </a:solidFill>
              </a:rPr>
              <a:t>н</a:t>
            </a:r>
            <a:r>
              <a:rPr lang="uk-UA" sz="4000" b="1" i="1" dirty="0" smtClean="0">
                <a:solidFill>
                  <a:srgbClr val="0033CC"/>
                </a:solidFill>
              </a:rPr>
              <a:t>а чому?</a:t>
            </a:r>
          </a:p>
          <a:p>
            <a:r>
              <a:rPr lang="uk-UA" sz="4000" b="1" dirty="0" smtClean="0"/>
              <a:t>Кличний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8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292" y="1193075"/>
            <a:ext cx="1022386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i="1" dirty="0" smtClean="0"/>
              <a:t>Визначте відмінки виділених іменників</a:t>
            </a:r>
            <a:endParaRPr lang="uk-UA" sz="4000" b="1" i="1" dirty="0"/>
          </a:p>
          <a:p>
            <a:pPr marL="742950" indent="-742950">
              <a:buFont typeface="+mj-lt"/>
              <a:buAutoNum type="arabicPeriod"/>
            </a:pPr>
            <a:r>
              <a:rPr lang="uk-UA" sz="4000" b="1" i="1" dirty="0" smtClean="0"/>
              <a:t>Бажаю вам </a:t>
            </a:r>
            <a:r>
              <a:rPr lang="uk-UA" sz="4000" b="1" i="1" dirty="0" smtClean="0">
                <a:solidFill>
                  <a:srgbClr val="0033CC"/>
                </a:solidFill>
              </a:rPr>
              <a:t>щастя</a:t>
            </a:r>
            <a:r>
              <a:rPr lang="uk-UA" sz="4000" b="1" i="1" dirty="0" smtClean="0"/>
              <a:t> й </a:t>
            </a:r>
            <a:r>
              <a:rPr lang="uk-UA" sz="4000" b="1" i="1" dirty="0" smtClean="0">
                <a:solidFill>
                  <a:srgbClr val="0033CC"/>
                </a:solidFill>
              </a:rPr>
              <a:t>добра</a:t>
            </a:r>
            <a:r>
              <a:rPr lang="uk-UA" sz="4000" b="1" i="1" dirty="0" smtClean="0"/>
              <a:t>!</a:t>
            </a:r>
          </a:p>
          <a:p>
            <a:pPr marL="742950" indent="-742950">
              <a:buFont typeface="+mj-lt"/>
              <a:buAutoNum type="arabicPeriod"/>
            </a:pPr>
            <a:r>
              <a:rPr lang="uk-UA" sz="4000" b="1" i="1" dirty="0" smtClean="0"/>
              <a:t>Даринці подарували </a:t>
            </a:r>
            <a:r>
              <a:rPr lang="uk-UA" sz="4000" b="1" i="1" dirty="0" smtClean="0">
                <a:solidFill>
                  <a:srgbClr val="0033CC"/>
                </a:solidFill>
              </a:rPr>
              <a:t>квіти</a:t>
            </a:r>
            <a:r>
              <a:rPr lang="uk-UA" sz="4000" b="1" i="1" dirty="0" smtClean="0"/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uk-UA" sz="4000" b="1" i="1" dirty="0" smtClean="0"/>
              <a:t>Олесь зустрів </a:t>
            </a:r>
            <a:r>
              <a:rPr lang="uk-UA" sz="4000" b="1" i="1" dirty="0" smtClean="0">
                <a:solidFill>
                  <a:srgbClr val="0033CC"/>
                </a:solidFill>
              </a:rPr>
              <a:t>однокласника</a:t>
            </a:r>
            <a:r>
              <a:rPr lang="uk-UA" sz="4000" b="1" i="1" dirty="0" smtClean="0"/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uk-UA" sz="4000" b="1" i="1" dirty="0" smtClean="0"/>
              <a:t>Петрик вихвалявся новим </a:t>
            </a:r>
            <a:r>
              <a:rPr lang="uk-UA" sz="4000" b="1" i="1" dirty="0" smtClean="0">
                <a:solidFill>
                  <a:srgbClr val="0033CC"/>
                </a:solidFill>
              </a:rPr>
              <a:t>наплічником.</a:t>
            </a:r>
          </a:p>
          <a:p>
            <a:pPr marL="742950" indent="-742950">
              <a:buFont typeface="+mj-lt"/>
              <a:buAutoNum type="arabicPeriod"/>
            </a:pPr>
            <a:r>
              <a:rPr lang="uk-UA" sz="4000" b="1" i="1" dirty="0" smtClean="0"/>
              <a:t>Папуга сидів високо </a:t>
            </a:r>
            <a:r>
              <a:rPr lang="uk-UA" sz="4000" b="1" i="1" dirty="0" smtClean="0">
                <a:solidFill>
                  <a:srgbClr val="0033CC"/>
                </a:solidFill>
              </a:rPr>
              <a:t>на дереві</a:t>
            </a:r>
            <a:r>
              <a:rPr lang="uk-UA" sz="4000" b="1" i="1" dirty="0" smtClean="0"/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uk-UA" sz="4000" b="1" i="1" dirty="0" smtClean="0">
                <a:solidFill>
                  <a:srgbClr val="0033CC"/>
                </a:solidFill>
              </a:rPr>
              <a:t>Дощ</a:t>
            </a:r>
            <a:r>
              <a:rPr lang="uk-UA" sz="4000" b="1" i="1" dirty="0" smtClean="0">
                <a:solidFill>
                  <a:srgbClr val="008000"/>
                </a:solidFill>
              </a:rPr>
              <a:t> </a:t>
            </a:r>
            <a:r>
              <a:rPr lang="uk-UA" sz="4000" b="1" i="1" dirty="0" smtClean="0"/>
              <a:t>періщив з усієї сили.</a:t>
            </a:r>
          </a:p>
          <a:p>
            <a:pPr marL="742950" indent="-742950">
              <a:buFont typeface="+mj-lt"/>
              <a:buAutoNum type="arabicPeriod"/>
            </a:pPr>
            <a:endParaRPr lang="en-US" sz="40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27962" y="270401"/>
            <a:ext cx="3354316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0033CC"/>
                </a:solidFill>
              </a:rPr>
              <a:t>Попрацюймо</a:t>
            </a:r>
            <a:r>
              <a:rPr lang="uk-UA" sz="4000" dirty="0">
                <a:solidFill>
                  <a:srgbClr val="0033CC"/>
                </a:solidFill>
              </a:rPr>
              <a:t>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50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73532" y="1689462"/>
            <a:ext cx="71845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/>
              <a:t>А) зайця, слона, день;</a:t>
            </a:r>
          </a:p>
          <a:p>
            <a:r>
              <a:rPr lang="uk-UA" sz="4000" b="1" dirty="0" smtClean="0"/>
              <a:t>Б) маму, син, тата;</a:t>
            </a:r>
          </a:p>
          <a:p>
            <a:r>
              <a:rPr lang="uk-UA" sz="4000" b="1" dirty="0" smtClean="0"/>
              <a:t>В) весною, квітка, травою;</a:t>
            </a:r>
          </a:p>
          <a:p>
            <a:r>
              <a:rPr lang="uk-UA" sz="4000" b="1" dirty="0" smtClean="0"/>
              <a:t>Г) доньці, бабусі, дідусь;</a:t>
            </a:r>
          </a:p>
          <a:p>
            <a:r>
              <a:rPr lang="uk-UA" sz="4000" b="1" dirty="0" smtClean="0"/>
              <a:t>Ґ) гайок, на дереві, на гілочці;</a:t>
            </a:r>
          </a:p>
          <a:p>
            <a:r>
              <a:rPr lang="uk-UA" sz="4000" b="1" dirty="0" smtClean="0"/>
              <a:t>Д) землею, землю, життям;</a:t>
            </a:r>
          </a:p>
          <a:p>
            <a:r>
              <a:rPr lang="uk-UA" sz="4000" b="1" dirty="0" smtClean="0"/>
              <a:t>Е)  душа, добра, долі 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487782" y="635726"/>
            <a:ext cx="4676503" cy="132343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0033CC"/>
                </a:solidFill>
              </a:rPr>
              <a:t>ГРА «ТРЕТІЙ ЗАЙВИЙ»</a:t>
            </a:r>
            <a:endParaRPr lang="en-US" sz="4000" b="1" dirty="0">
              <a:solidFill>
                <a:srgbClr val="0033CC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7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1724" y="2438399"/>
            <a:ext cx="77245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i="1" dirty="0" smtClean="0"/>
              <a:t>Змініть подані іменники за відмінками</a:t>
            </a:r>
          </a:p>
          <a:p>
            <a:pPr algn="ctr"/>
            <a:endParaRPr lang="uk-UA" sz="4800" b="1" dirty="0"/>
          </a:p>
          <a:p>
            <a:pPr algn="ctr"/>
            <a:r>
              <a:rPr lang="uk-UA" sz="4800" b="1" dirty="0" smtClean="0"/>
              <a:t>Сестра, книга, тато</a:t>
            </a:r>
            <a:endParaRPr lang="en-US" sz="4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41635" y="693675"/>
            <a:ext cx="7772449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4800" b="1" dirty="0" smtClean="0">
                <a:solidFill>
                  <a:srgbClr val="0033CC"/>
                </a:solidFill>
              </a:rPr>
              <a:t>ВІДМІНЮВАННЯ ІМЕННИКІВ</a:t>
            </a:r>
            <a:endParaRPr lang="uk-UA" sz="4800" dirty="0">
              <a:solidFill>
                <a:srgbClr val="0033CC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34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5589" y="1314995"/>
            <a:ext cx="1065058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i="1" dirty="0" smtClean="0"/>
              <a:t>              Визначте число виділених слів</a:t>
            </a:r>
            <a:endParaRPr lang="uk-UA" sz="4000" i="1" dirty="0"/>
          </a:p>
          <a:p>
            <a:pPr marL="342900" indent="-342900">
              <a:buAutoNum type="arabicPeriod"/>
            </a:pPr>
            <a:r>
              <a:rPr lang="uk-UA" sz="4000" b="1" dirty="0" smtClean="0"/>
              <a:t> </a:t>
            </a:r>
            <a:r>
              <a:rPr lang="uk-UA" sz="4000" b="1" dirty="0" smtClean="0">
                <a:solidFill>
                  <a:srgbClr val="0033CC"/>
                </a:solidFill>
              </a:rPr>
              <a:t>Дівчата</a:t>
            </a:r>
            <a:r>
              <a:rPr lang="uk-UA" sz="4000" b="1" dirty="0" smtClean="0"/>
              <a:t> швидко виконали завдання.</a:t>
            </a:r>
          </a:p>
          <a:p>
            <a:pPr marL="342900" indent="-342900">
              <a:buAutoNum type="arabicPeriod"/>
            </a:pPr>
            <a:r>
              <a:rPr lang="uk-UA" sz="4000" b="1" dirty="0" smtClean="0"/>
              <a:t> Наші </a:t>
            </a:r>
            <a:r>
              <a:rPr lang="uk-UA" sz="4000" b="1" dirty="0" smtClean="0">
                <a:solidFill>
                  <a:srgbClr val="0033CC"/>
                </a:solidFill>
              </a:rPr>
              <a:t>хлопці </a:t>
            </a:r>
            <a:r>
              <a:rPr lang="uk-UA" sz="4000" b="1" dirty="0" err="1" smtClean="0"/>
              <a:t>професійно</a:t>
            </a:r>
            <a:r>
              <a:rPr lang="uk-UA" sz="4000" b="1" dirty="0" smtClean="0"/>
              <a:t> грають футбол.</a:t>
            </a:r>
          </a:p>
          <a:p>
            <a:pPr marL="342900" indent="-342900">
              <a:buAutoNum type="arabicPeriod"/>
            </a:pPr>
            <a:r>
              <a:rPr lang="uk-UA" sz="4000" b="1" dirty="0" smtClean="0"/>
              <a:t> </a:t>
            </a:r>
            <a:r>
              <a:rPr lang="uk-UA" sz="4000" b="1" dirty="0" smtClean="0">
                <a:solidFill>
                  <a:srgbClr val="0033CC"/>
                </a:solidFill>
              </a:rPr>
              <a:t>Телятко</a:t>
            </a:r>
            <a:r>
              <a:rPr lang="uk-UA" sz="4000" b="1" dirty="0" smtClean="0"/>
              <a:t> заблукало у високій траві.</a:t>
            </a:r>
          </a:p>
          <a:p>
            <a:pPr marL="342900" indent="-342900">
              <a:buAutoNum type="arabicPeriod"/>
            </a:pPr>
            <a:r>
              <a:rPr lang="uk-UA" sz="4000" b="1" dirty="0" smtClean="0"/>
              <a:t> </a:t>
            </a:r>
            <a:r>
              <a:rPr lang="uk-UA" sz="4000" b="1" dirty="0" smtClean="0">
                <a:solidFill>
                  <a:srgbClr val="0033CC"/>
                </a:solidFill>
              </a:rPr>
              <a:t>Півень</a:t>
            </a:r>
            <a:r>
              <a:rPr lang="uk-UA" sz="4000" b="1" dirty="0" smtClean="0"/>
              <a:t> голосно кукурікав.</a:t>
            </a:r>
          </a:p>
          <a:p>
            <a:pPr marL="342900" indent="-342900">
              <a:buAutoNum type="arabicPeriod"/>
            </a:pPr>
            <a:r>
              <a:rPr lang="uk-UA" sz="4000" b="1" dirty="0" smtClean="0"/>
              <a:t> Ми радісно зустріли </a:t>
            </a:r>
            <a:r>
              <a:rPr lang="uk-UA" sz="4000" b="1" dirty="0" smtClean="0">
                <a:solidFill>
                  <a:srgbClr val="0033CC"/>
                </a:solidFill>
              </a:rPr>
              <a:t>зиму.</a:t>
            </a:r>
          </a:p>
          <a:p>
            <a:pPr marL="342900" indent="-342900">
              <a:buAutoNum type="arabicPeriod"/>
            </a:pPr>
            <a:r>
              <a:rPr lang="uk-UA" sz="4000" b="1" dirty="0" smtClean="0"/>
              <a:t> На столі лежали нові </a:t>
            </a:r>
            <a:r>
              <a:rPr lang="uk-UA" sz="4000" b="1" dirty="0" smtClean="0">
                <a:solidFill>
                  <a:srgbClr val="0033CC"/>
                </a:solidFill>
              </a:rPr>
              <a:t>ручки.</a:t>
            </a:r>
          </a:p>
          <a:p>
            <a:pPr marL="342900" indent="-342900">
              <a:buAutoNum type="arabicPeriod"/>
            </a:pPr>
            <a:r>
              <a:rPr lang="uk-UA" sz="4000" b="1" dirty="0" smtClean="0"/>
              <a:t> Милуюся прекрасними </a:t>
            </a:r>
            <a:r>
              <a:rPr lang="uk-UA" sz="4000" b="1" dirty="0" smtClean="0">
                <a:solidFill>
                  <a:srgbClr val="0033CC"/>
                </a:solidFill>
              </a:rPr>
              <a:t>квітами.</a:t>
            </a:r>
            <a:endParaRPr lang="en-US" sz="4000" b="1" dirty="0">
              <a:solidFill>
                <a:srgbClr val="0033CC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36374" y="201168"/>
            <a:ext cx="3354316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0033CC"/>
                </a:solidFill>
              </a:rPr>
              <a:t>Попрацюймо</a:t>
            </a:r>
            <a:r>
              <a:rPr lang="uk-UA" sz="4000" dirty="0">
                <a:solidFill>
                  <a:srgbClr val="0033CC"/>
                </a:solidFill>
              </a:rPr>
              <a:t>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66132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16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3669" y="173361"/>
            <a:ext cx="9309462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0033CC"/>
                </a:solidFill>
              </a:rPr>
              <a:t>Визначте синтаксичну роль іменника</a:t>
            </a:r>
            <a:endParaRPr lang="en-US" sz="4000" b="1" dirty="0">
              <a:solidFill>
                <a:srgbClr val="0033C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1485" y="809896"/>
            <a:ext cx="1084217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4000" b="1" dirty="0" smtClean="0"/>
          </a:p>
          <a:p>
            <a:r>
              <a:rPr lang="uk-UA" sz="4000" b="1" dirty="0" smtClean="0"/>
              <a:t>1. </a:t>
            </a:r>
            <a:r>
              <a:rPr lang="uk-UA" sz="4000" b="1" dirty="0" smtClean="0">
                <a:solidFill>
                  <a:srgbClr val="002060"/>
                </a:solidFill>
              </a:rPr>
              <a:t>Хлопчик</a:t>
            </a:r>
            <a:r>
              <a:rPr lang="uk-UA" sz="4000" b="1" dirty="0" smtClean="0"/>
              <a:t> пише </a:t>
            </a:r>
            <a:r>
              <a:rPr lang="uk-UA" sz="4000" b="1" dirty="0" smtClean="0">
                <a:solidFill>
                  <a:srgbClr val="002060"/>
                </a:solidFill>
              </a:rPr>
              <a:t>книгу.</a:t>
            </a:r>
          </a:p>
          <a:p>
            <a:endParaRPr lang="uk-UA" sz="4000" b="1" dirty="0" smtClean="0"/>
          </a:p>
          <a:p>
            <a:r>
              <a:rPr lang="uk-UA" sz="4000" b="1" dirty="0" smtClean="0"/>
              <a:t>2. Ми висадили прекрасні </a:t>
            </a:r>
            <a:r>
              <a:rPr lang="uk-UA" sz="4000" b="1" dirty="0" smtClean="0">
                <a:solidFill>
                  <a:srgbClr val="002060"/>
                </a:solidFill>
              </a:rPr>
              <a:t>квіти</a:t>
            </a:r>
            <a:r>
              <a:rPr lang="uk-UA" sz="4000" b="1" dirty="0" smtClean="0"/>
              <a:t>.</a:t>
            </a:r>
          </a:p>
          <a:p>
            <a:endParaRPr lang="uk-UA" sz="4000" b="1" dirty="0" smtClean="0"/>
          </a:p>
          <a:p>
            <a:r>
              <a:rPr lang="uk-UA" sz="4000" b="1" dirty="0" smtClean="0"/>
              <a:t>3. Найпрекрасніші </a:t>
            </a:r>
            <a:r>
              <a:rPr lang="uk-UA" sz="4000" b="1" dirty="0" smtClean="0">
                <a:solidFill>
                  <a:srgbClr val="002060"/>
                </a:solidFill>
              </a:rPr>
              <a:t>почуття</a:t>
            </a:r>
            <a:r>
              <a:rPr lang="uk-UA" sz="4000" b="1" dirty="0" smtClean="0"/>
              <a:t> – то </a:t>
            </a:r>
            <a:r>
              <a:rPr lang="uk-UA" sz="4000" b="1" dirty="0" smtClean="0">
                <a:solidFill>
                  <a:srgbClr val="002060"/>
                </a:solidFill>
              </a:rPr>
              <a:t>любов</a:t>
            </a:r>
            <a:r>
              <a:rPr lang="uk-UA" sz="4000" b="1" dirty="0" smtClean="0"/>
              <a:t> до </a:t>
            </a:r>
            <a:r>
              <a:rPr lang="uk-UA" sz="4000" b="1" dirty="0" smtClean="0">
                <a:solidFill>
                  <a:srgbClr val="002060"/>
                </a:solidFill>
              </a:rPr>
              <a:t>людей.</a:t>
            </a:r>
          </a:p>
          <a:p>
            <a:endParaRPr lang="uk-UA" sz="4000" b="1" dirty="0" smtClean="0"/>
          </a:p>
          <a:p>
            <a:r>
              <a:rPr lang="uk-UA" sz="4000" b="1" dirty="0" smtClean="0"/>
              <a:t>4. У </a:t>
            </a:r>
            <a:r>
              <a:rPr lang="uk-UA" sz="4000" b="1" dirty="0" smtClean="0">
                <a:solidFill>
                  <a:srgbClr val="002060"/>
                </a:solidFill>
              </a:rPr>
              <a:t>полі </a:t>
            </a:r>
            <a:r>
              <a:rPr lang="uk-UA" sz="4000" b="1" dirty="0" smtClean="0"/>
              <a:t>шепоче </a:t>
            </a:r>
            <a:r>
              <a:rPr lang="uk-UA" sz="4000" b="1" dirty="0" smtClean="0">
                <a:solidFill>
                  <a:srgbClr val="002060"/>
                </a:solidFill>
              </a:rPr>
              <a:t>жито</a:t>
            </a:r>
            <a:r>
              <a:rPr lang="uk-UA" sz="4000" b="1" dirty="0" smtClean="0"/>
              <a:t>.</a:t>
            </a:r>
          </a:p>
          <a:p>
            <a:r>
              <a:rPr lang="uk-UA" sz="4000" b="1" dirty="0" smtClean="0"/>
              <a:t> </a:t>
            </a:r>
            <a:endParaRPr lang="en-US" sz="4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920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3669" y="173361"/>
            <a:ext cx="9309462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0033CC"/>
                </a:solidFill>
              </a:rPr>
              <a:t>Визначте синтаксичну роль іменника</a:t>
            </a:r>
            <a:endParaRPr lang="en-US" sz="4000" b="1" dirty="0">
              <a:solidFill>
                <a:srgbClr val="0033C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1485" y="1149531"/>
            <a:ext cx="108421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4000" b="1" dirty="0" smtClean="0"/>
          </a:p>
          <a:p>
            <a:r>
              <a:rPr lang="uk-UA" sz="4000" b="1" dirty="0" smtClean="0"/>
              <a:t>5. Найбільше </a:t>
            </a:r>
            <a:r>
              <a:rPr lang="uk-UA" sz="4000" b="1" dirty="0" smtClean="0">
                <a:solidFill>
                  <a:srgbClr val="002060"/>
                </a:solidFill>
              </a:rPr>
              <a:t>багатство </a:t>
            </a:r>
            <a:r>
              <a:rPr lang="uk-UA" sz="4000" b="1" dirty="0" smtClean="0"/>
              <a:t>– </a:t>
            </a:r>
            <a:r>
              <a:rPr lang="uk-UA" sz="4000" b="1" dirty="0" smtClean="0">
                <a:solidFill>
                  <a:srgbClr val="002060"/>
                </a:solidFill>
              </a:rPr>
              <a:t>здоров’я.</a:t>
            </a:r>
          </a:p>
          <a:p>
            <a:endParaRPr lang="uk-UA" sz="4000" b="1" dirty="0" smtClean="0">
              <a:solidFill>
                <a:srgbClr val="002060"/>
              </a:solidFill>
            </a:endParaRPr>
          </a:p>
          <a:p>
            <a:r>
              <a:rPr lang="uk-UA" sz="4000" b="1" dirty="0" smtClean="0"/>
              <a:t>6. </a:t>
            </a:r>
            <a:r>
              <a:rPr lang="uk-UA" sz="4000" b="1" dirty="0" smtClean="0">
                <a:solidFill>
                  <a:srgbClr val="002060"/>
                </a:solidFill>
              </a:rPr>
              <a:t>Проміння</a:t>
            </a:r>
            <a:r>
              <a:rPr lang="uk-UA" sz="4000" b="1" dirty="0" smtClean="0"/>
              <a:t> </a:t>
            </a:r>
            <a:r>
              <a:rPr lang="uk-UA" sz="4000" b="1" dirty="0" smtClean="0">
                <a:solidFill>
                  <a:srgbClr val="002060"/>
                </a:solidFill>
              </a:rPr>
              <a:t>сонця</a:t>
            </a:r>
            <a:r>
              <a:rPr lang="uk-UA" sz="4000" b="1" dirty="0" smtClean="0"/>
              <a:t> падало на </a:t>
            </a:r>
            <a:r>
              <a:rPr lang="uk-UA" sz="4000" b="1" dirty="0" smtClean="0">
                <a:solidFill>
                  <a:srgbClr val="002060"/>
                </a:solidFill>
              </a:rPr>
              <a:t>землю.</a:t>
            </a:r>
          </a:p>
          <a:p>
            <a:endParaRPr lang="uk-UA" sz="4000" b="1" dirty="0" smtClean="0">
              <a:solidFill>
                <a:srgbClr val="002060"/>
              </a:solidFill>
            </a:endParaRPr>
          </a:p>
          <a:p>
            <a:r>
              <a:rPr lang="uk-UA" sz="4000" b="1" dirty="0" smtClean="0"/>
              <a:t>7. На </a:t>
            </a:r>
            <a:r>
              <a:rPr lang="uk-UA" sz="4000" b="1" dirty="0" smtClean="0">
                <a:solidFill>
                  <a:srgbClr val="002060"/>
                </a:solidFill>
              </a:rPr>
              <a:t>дереві</a:t>
            </a:r>
            <a:r>
              <a:rPr lang="uk-UA" sz="4000" b="1" dirty="0" smtClean="0"/>
              <a:t> сидить </a:t>
            </a:r>
            <a:r>
              <a:rPr lang="uk-UA" sz="4000" b="1" dirty="0" smtClean="0">
                <a:solidFill>
                  <a:srgbClr val="002060"/>
                </a:solidFill>
              </a:rPr>
              <a:t>білочка</a:t>
            </a:r>
            <a:r>
              <a:rPr lang="uk-UA" sz="4000" b="1" dirty="0" smtClean="0"/>
              <a:t>.</a:t>
            </a:r>
          </a:p>
          <a:p>
            <a:endParaRPr lang="en-US" sz="4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737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8571" y="777555"/>
            <a:ext cx="1040674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uk-UA" sz="3600" b="1" dirty="0" smtClean="0"/>
              <a:t>Розділ мовознавства, що вивчає слова як частини мови називається ….</a:t>
            </a:r>
          </a:p>
          <a:p>
            <a:pPr marL="742950" indent="-742950">
              <a:buAutoNum type="arabicPeriod"/>
            </a:pPr>
            <a:r>
              <a:rPr lang="uk-UA" sz="3600" b="1" dirty="0" smtClean="0">
                <a:solidFill>
                  <a:srgbClr val="0033CC"/>
                </a:solidFill>
              </a:rPr>
              <a:t>Частина мови, що означає назви предметів, назви істот і неістот, загальні і власні назви, називається…</a:t>
            </a:r>
          </a:p>
          <a:p>
            <a:pPr marL="742950" indent="-742950">
              <a:buAutoNum type="arabicPeriod"/>
            </a:pPr>
            <a:r>
              <a:rPr lang="uk-UA" sz="3600" b="1" dirty="0" smtClean="0"/>
              <a:t>Іменник, прикметник, займенник, дієслово, числівник, прислівник – це …</a:t>
            </a:r>
          </a:p>
          <a:p>
            <a:pPr marL="742950" indent="-742950">
              <a:buAutoNum type="arabicPeriod"/>
            </a:pPr>
            <a:r>
              <a:rPr lang="uk-UA" sz="3600" b="1" dirty="0" smtClean="0">
                <a:solidFill>
                  <a:srgbClr val="0033CC"/>
                </a:solidFill>
              </a:rPr>
              <a:t>Сполучник, прийменник, частка – це …</a:t>
            </a:r>
          </a:p>
          <a:p>
            <a:pPr marL="742950" indent="-742950">
              <a:buAutoNum type="arabicPeriod"/>
            </a:pPr>
            <a:r>
              <a:rPr lang="uk-UA" sz="3600" b="1" dirty="0" smtClean="0"/>
              <a:t>Іменник змінюється за …..</a:t>
            </a:r>
          </a:p>
          <a:p>
            <a:pPr marL="742950" indent="-742950">
              <a:buAutoNum type="arabicPeriod"/>
            </a:pPr>
            <a:r>
              <a:rPr lang="uk-UA" sz="3600" b="1" dirty="0" smtClean="0">
                <a:solidFill>
                  <a:srgbClr val="0033CC"/>
                </a:solidFill>
              </a:rPr>
              <a:t>У реченні іменник виконує синтаксичну роль 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5223" y="71350"/>
            <a:ext cx="8403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0033CC"/>
                </a:solidFill>
              </a:rPr>
              <a:t>Закінчте речення</a:t>
            </a:r>
            <a:endParaRPr lang="en-US" sz="4000" b="1" dirty="0">
              <a:solidFill>
                <a:srgbClr val="0033CC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24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5120" y="1767840"/>
            <a:ext cx="6766560" cy="313932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6600" b="1" dirty="0" smtClean="0">
                <a:solidFill>
                  <a:srgbClr val="0033CC"/>
                </a:solidFill>
              </a:rPr>
              <a:t>Дякую за урок!</a:t>
            </a:r>
          </a:p>
          <a:p>
            <a:pPr algn="ctr"/>
            <a:r>
              <a:rPr lang="uk-UA" sz="6600" b="1" dirty="0" smtClean="0">
                <a:solidFill>
                  <a:srgbClr val="0033CC"/>
                </a:solidFill>
              </a:rPr>
              <a:t>Бажаю гарного дня та настрою!</a:t>
            </a:r>
            <a:endParaRPr lang="en-US" sz="6600" b="1" dirty="0">
              <a:solidFill>
                <a:srgbClr val="0033CC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5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95794" y="73031"/>
            <a:ext cx="696686" cy="67655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4" r="12384"/>
          <a:stretch/>
        </p:blipFill>
        <p:spPr>
          <a:xfrm>
            <a:off x="11495314" y="73030"/>
            <a:ext cx="696686" cy="676554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71451" y="563769"/>
            <a:ext cx="100148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Джерела:</a:t>
            </a:r>
          </a:p>
          <a:p>
            <a:r>
              <a:rPr lang="ru-RU" sz="2800" dirty="0" err="1" smtClean="0"/>
              <a:t>Українська</a:t>
            </a:r>
            <a:r>
              <a:rPr lang="ru-RU" sz="2800" dirty="0" smtClean="0"/>
              <a:t> </a:t>
            </a:r>
            <a:r>
              <a:rPr lang="ru-RU" sz="2800" dirty="0" err="1"/>
              <a:t>мова</a:t>
            </a:r>
            <a:r>
              <a:rPr lang="ru-RU" sz="2800" dirty="0"/>
              <a:t>: </a:t>
            </a:r>
            <a:r>
              <a:rPr lang="ru-RU" sz="2800" dirty="0" err="1"/>
              <a:t>п</a:t>
            </a:r>
            <a:r>
              <a:rPr lang="ru-RU" sz="2800" dirty="0" err="1" smtClean="0"/>
              <a:t>ідруч</a:t>
            </a:r>
            <a:r>
              <a:rPr lang="ru-RU" sz="2800" dirty="0"/>
              <a:t>. для 6 </a:t>
            </a:r>
            <a:r>
              <a:rPr lang="ru-RU" sz="2800" dirty="0" err="1"/>
              <a:t>кл</a:t>
            </a:r>
            <a:r>
              <a:rPr lang="ru-RU" sz="2800" dirty="0"/>
              <a:t>. </a:t>
            </a:r>
            <a:r>
              <a:rPr lang="ru-RU" sz="2800" dirty="0" err="1"/>
              <a:t>загальноосвіт</a:t>
            </a:r>
            <a:r>
              <a:rPr lang="ru-RU" sz="2800" dirty="0"/>
              <a:t>. </a:t>
            </a:r>
            <a:r>
              <a:rPr lang="ru-RU" sz="2800" dirty="0" err="1"/>
              <a:t>навч</a:t>
            </a:r>
            <a:r>
              <a:rPr lang="ru-RU" sz="2800" dirty="0"/>
              <a:t>. </a:t>
            </a:r>
            <a:r>
              <a:rPr lang="ru-RU" sz="2800" dirty="0" err="1"/>
              <a:t>закл</a:t>
            </a:r>
            <a:r>
              <a:rPr lang="ru-RU" sz="2800" dirty="0"/>
              <a:t>. / С. Я. </a:t>
            </a:r>
            <a:r>
              <a:rPr lang="ru-RU" sz="2800" dirty="0" err="1"/>
              <a:t>Єрмоленко</a:t>
            </a:r>
            <a:r>
              <a:rPr lang="ru-RU" sz="2800" dirty="0"/>
              <a:t>, В. Т. </a:t>
            </a:r>
            <a:r>
              <a:rPr lang="ru-RU" sz="2800" dirty="0" err="1"/>
              <a:t>Сичова</a:t>
            </a:r>
            <a:r>
              <a:rPr lang="ru-RU" sz="2800" dirty="0"/>
              <a:t>, М. Г. Ж </a:t>
            </a:r>
            <a:r>
              <a:rPr lang="ru-RU" sz="2800" dirty="0" err="1"/>
              <a:t>ук</a:t>
            </a:r>
            <a:r>
              <a:rPr lang="ru-RU" sz="2800" dirty="0"/>
              <a:t>. — К. : Грамота, 2014.- 2 7 2 с.; </a:t>
            </a:r>
            <a:r>
              <a:rPr lang="ru-RU" sz="2800" dirty="0" err="1"/>
              <a:t>іл</a:t>
            </a:r>
            <a:r>
              <a:rPr lang="ru-RU" sz="2800" dirty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3460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1788</TotalTime>
  <Words>997</Words>
  <Application>Microsoft Office PowerPoint</Application>
  <PresentationFormat>Широкоэкранный</PresentationFormat>
  <Paragraphs>215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Тема Office</vt:lpstr>
      <vt:lpstr>Загальна характеристика частин мови.  Іменник як частина мови: загальне значення морфологічні ознаки,  синтаксична роль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Загальна характеристика частин мови.  Іменик як частина мови: загальне значення морфологічні ознаки, синтаксична роль</dc:title>
  <dc:creator>PChome</dc:creator>
  <cp:lastModifiedBy>PChome</cp:lastModifiedBy>
  <cp:revision>53</cp:revision>
  <dcterms:created xsi:type="dcterms:W3CDTF">2020-11-18T05:53:01Z</dcterms:created>
  <dcterms:modified xsi:type="dcterms:W3CDTF">2021-11-02T12:07:31Z</dcterms:modified>
</cp:coreProperties>
</file>