
<file path=[Content_Types].xml><?xml version="1.0" encoding="utf-8"?>
<Types xmlns="http://schemas.openxmlformats.org/package/2006/content-types">
  <Default ContentType="image/tiff" Extension="tiff"/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9144000"/>
  <p:notesSz cx="6858000" cy="9144000"/>
  <p:custDataLst>
    <p:tags r:id="rId13"/>
  </p:custDataLst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tags" Target="tags/tag1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44047" y="2354218"/>
            <a:ext cx="4166185" cy="1876607"/>
          </a:xfrm>
        </p:spPr>
        <p:txBody>
          <a:bodyPr>
            <a:noAutofit/>
          </a:bodyPr>
          <a:lstStyle/>
          <a:p>
            <a:r>
              <a:rPr lang="uk-UA" sz="33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Дієслово: </a:t>
            </a:r>
            <a:br>
              <a:rPr lang="uk-UA" sz="33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uk-UA" sz="33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загальне значення, морфологічні ознаки, синтаксична роль.</a:t>
            </a:r>
            <a:endParaRPr lang="ru-RU" sz="33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5515" y="4718374"/>
            <a:ext cx="2934000" cy="485870"/>
          </a:xfrm>
        </p:spPr>
        <p:txBody>
          <a:bodyPr>
            <a:noAutofit/>
          </a:bodyPr>
          <a:lstStyle/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6-В клас</a:t>
            </a:r>
          </a:p>
          <a:p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Вчитель: </a:t>
            </a:r>
            <a:r>
              <a:rPr lang="uk-UA" sz="1600" dirty="0" err="1">
                <a:solidFill>
                  <a:schemeClr val="tx2">
                    <a:lumMod val="50000"/>
                  </a:schemeClr>
                </a:solidFill>
              </a:rPr>
              <a:t>Макаліч</a:t>
            </a:r>
            <a:r>
              <a:rPr lang="uk-UA" sz="1600" dirty="0">
                <a:solidFill>
                  <a:schemeClr val="tx2">
                    <a:lumMod val="50000"/>
                  </a:schemeClr>
                </a:solidFill>
              </a:rPr>
              <a:t> С.С.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FF5296-36AA-3044-B586-9ECE3DD5F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0681" y="0"/>
            <a:ext cx="5063319" cy="4351338"/>
          </a:xfrm>
        </p:spPr>
        <p:txBody>
          <a:bodyPr>
            <a:normAutofit/>
          </a:bodyPr>
          <a:lstStyle/>
          <a:p>
            <a:r>
              <a:rPr lang="ru-RU" sz="3400" b="1" dirty="0" err="1">
                <a:solidFill>
                  <a:schemeClr val="accent6">
                    <a:lumMod val="75000"/>
                  </a:schemeClr>
                </a:solidFill>
              </a:rPr>
              <a:t>Дієслово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b="1" dirty="0"/>
              <a:t>–</a:t>
            </a:r>
            <a:r>
              <a:rPr lang="ru-RU" sz="3200" dirty="0"/>
              <a:t> </a:t>
            </a:r>
            <a:r>
              <a:rPr lang="ru-RU" sz="3200" dirty="0" err="1"/>
              <a:t>це</a:t>
            </a:r>
            <a:r>
              <a:rPr lang="ru-RU" sz="3200" dirty="0"/>
              <a:t> </a:t>
            </a:r>
            <a:r>
              <a:rPr lang="ru-RU" sz="3200" dirty="0" err="1"/>
              <a:t>самостійна</a:t>
            </a:r>
            <a:r>
              <a:rPr lang="ru-RU" sz="3200" dirty="0"/>
              <a:t> </a:t>
            </a:r>
            <a:r>
              <a:rPr lang="ru-RU" sz="3200" dirty="0" err="1"/>
              <a:t>змінна</a:t>
            </a:r>
            <a:r>
              <a:rPr lang="ru-RU" sz="3200" dirty="0"/>
              <a:t> </a:t>
            </a:r>
            <a:r>
              <a:rPr lang="ru-RU" sz="3200" dirty="0" err="1"/>
              <a:t>частина</a:t>
            </a:r>
            <a:r>
              <a:rPr lang="ru-RU" sz="3200" dirty="0"/>
              <a:t> </a:t>
            </a:r>
            <a:r>
              <a:rPr lang="ru-RU" sz="3200" dirty="0" err="1"/>
              <a:t>мови</a:t>
            </a:r>
            <a:r>
              <a:rPr lang="ru-RU" sz="3200" dirty="0"/>
              <a:t>, слова </a:t>
            </a:r>
            <a:r>
              <a:rPr lang="ru-RU" sz="3200" dirty="0" err="1"/>
              <a:t>якої</a:t>
            </a:r>
            <a:r>
              <a:rPr lang="ru-RU" sz="3200" dirty="0"/>
              <a:t> </a:t>
            </a:r>
            <a:r>
              <a:rPr lang="ru-RU" sz="3200" dirty="0" err="1"/>
              <a:t>називають</a:t>
            </a:r>
            <a:r>
              <a:rPr lang="ru-RU" sz="3200" dirty="0"/>
              <a:t> </a:t>
            </a:r>
            <a:r>
              <a:rPr lang="ru-RU" sz="3200" dirty="0" err="1"/>
              <a:t>дію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стан предмета як </a:t>
            </a:r>
            <a:r>
              <a:rPr lang="ru-RU" sz="3200" dirty="0" err="1"/>
              <a:t>процес</a:t>
            </a:r>
            <a:r>
              <a:rPr lang="ru-RU" sz="3200" dirty="0"/>
              <a:t> і </a:t>
            </a:r>
            <a:r>
              <a:rPr lang="ru-RU" sz="3200" dirty="0" err="1"/>
              <a:t>відповідають</a:t>
            </a:r>
            <a:r>
              <a:rPr lang="ru-RU" sz="3200" dirty="0"/>
              <a:t> на </a:t>
            </a:r>
            <a:r>
              <a:rPr lang="ru-RU" sz="3200" dirty="0" err="1"/>
              <a:t>питання</a:t>
            </a:r>
            <a:r>
              <a:rPr lang="ru-RU" sz="3200" dirty="0"/>
              <a:t> </a:t>
            </a:r>
            <a:r>
              <a:rPr lang="ru-RU" sz="3200" dirty="0" err="1"/>
              <a:t>що</a:t>
            </a:r>
            <a:r>
              <a:rPr lang="ru-RU" sz="3200" dirty="0"/>
              <a:t> </a:t>
            </a:r>
            <a:r>
              <a:rPr lang="ru-RU" sz="3200" dirty="0" err="1"/>
              <a:t>робити</a:t>
            </a:r>
            <a:r>
              <a:rPr lang="ru-RU" sz="3200" dirty="0"/>
              <a:t>? </a:t>
            </a:r>
            <a:r>
              <a:rPr lang="ru-RU" sz="3200" dirty="0" err="1"/>
              <a:t>що</a:t>
            </a:r>
            <a:r>
              <a:rPr lang="ru-RU" sz="3200" dirty="0"/>
              <a:t> </a:t>
            </a:r>
            <a:r>
              <a:rPr lang="ru-RU" sz="3200" dirty="0" err="1"/>
              <a:t>зробити</a:t>
            </a:r>
            <a:r>
              <a:rPr lang="ru-RU" sz="3200" dirty="0"/>
              <a:t>? (у </a:t>
            </a:r>
            <a:r>
              <a:rPr lang="ru-RU" sz="3200" dirty="0" err="1"/>
              <a:t>початковій</a:t>
            </a:r>
            <a:r>
              <a:rPr lang="ru-RU" sz="3200" dirty="0"/>
              <a:t> </a:t>
            </a:r>
            <a:r>
              <a:rPr lang="ru-RU" sz="3200" dirty="0" err="1"/>
              <a:t>формі</a:t>
            </a:r>
            <a:r>
              <a:rPr lang="ru-RU" sz="3200" dirty="0"/>
              <a:t>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CC3BB0-D68F-7D42-83C2-A128D3DFF8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03" t="2743" r="17405" b="6117"/>
          <a:stretch/>
        </p:blipFill>
        <p:spPr>
          <a:xfrm>
            <a:off x="136476" y="2506662"/>
            <a:ext cx="3908147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2D6CA9-2924-1641-8759-0814F3C0E4DC}"/>
              </a:ext>
            </a:extLst>
          </p:cNvPr>
          <p:cNvSpPr txBox="1"/>
          <p:nvPr/>
        </p:nvSpPr>
        <p:spPr>
          <a:xfrm>
            <a:off x="4280511" y="3805428"/>
            <a:ext cx="39081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Початкова форма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дієслова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має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назви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: 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</a:rPr>
              <a:t>інфінітив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</a:rPr>
              <a:t>неозначена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 форма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дієслова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. У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системі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дієслова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вона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посідає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особливе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</a:rPr>
              <a:t>місце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CEDC7F-2F0F-E147-828D-0C0BF0EAF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772" y="4735772"/>
            <a:ext cx="2122227" cy="212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1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0D708-FA67-7140-B4A4-FD6531035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3450" y="18255"/>
            <a:ext cx="6100549" cy="1325563"/>
          </a:xfrm>
        </p:spPr>
        <p:txBody>
          <a:bodyPr/>
          <a:lstStyle/>
          <a:p>
            <a:pPr algn="r"/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Окрім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неозначеної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дієслова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мають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ще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такі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форми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91AFA9-016B-D84A-88E2-70A0DA61E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439" y="1969708"/>
            <a:ext cx="6332560" cy="488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8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EE785D-168A-BD42-B9B6-1E2DF57F53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97" b="9539"/>
          <a:stretch/>
        </p:blipFill>
        <p:spPr>
          <a:xfrm>
            <a:off x="1555845" y="1827397"/>
            <a:ext cx="7588155" cy="499648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CB4F7-4EAD-EC42-91C5-805CF7BC5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2292" y="0"/>
            <a:ext cx="6331708" cy="1692322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Усі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особові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дієслова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змінюються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за особами (у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теперішньому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й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майбутньому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часі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), родами </a:t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(в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минулому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часі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), числами, часами.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D1DEEB-4DD8-6241-AA47-209365CEA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341" y="3620069"/>
            <a:ext cx="2949432" cy="294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63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E0E4C9-CF2F-C24C-951C-979AF79B0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304" y="18255"/>
            <a:ext cx="5513696" cy="1325563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Синтаксична</a:t>
            </a: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роль.</a:t>
            </a:r>
            <a:b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r>
              <a:rPr lang="ru-RU" i="1" dirty="0" err="1"/>
              <a:t>Дієслово</a:t>
            </a:r>
            <a:r>
              <a:rPr lang="ru-RU" i="1" dirty="0"/>
              <a:t> в </a:t>
            </a:r>
            <a:r>
              <a:rPr lang="ru-RU" i="1" dirty="0" err="1"/>
              <a:t>реченні</a:t>
            </a:r>
            <a:r>
              <a:rPr lang="ru-RU" i="1" dirty="0"/>
              <a:t> </a:t>
            </a:r>
            <a:r>
              <a:rPr lang="ru-RU" i="1" dirty="0" err="1"/>
              <a:t>найчастіше</a:t>
            </a:r>
            <a:r>
              <a:rPr lang="ru-RU" i="1" dirty="0"/>
              <a:t> </a:t>
            </a:r>
            <a:r>
              <a:rPr lang="ru-RU" i="1" dirty="0" err="1"/>
              <a:t>виконує</a:t>
            </a:r>
            <a:r>
              <a:rPr lang="ru-RU" i="1" dirty="0"/>
              <a:t> </a:t>
            </a:r>
            <a:r>
              <a:rPr lang="ru-RU" i="1" dirty="0" err="1"/>
              <a:t>функцію</a:t>
            </a:r>
            <a:r>
              <a:rPr lang="ru-RU" i="1" dirty="0"/>
              <a:t> </a:t>
            </a:r>
            <a:r>
              <a:rPr lang="ru-RU" i="1" dirty="0" err="1"/>
              <a:t>присудка</a:t>
            </a:r>
            <a:r>
              <a:rPr lang="ru-RU" i="1" dirty="0"/>
              <a:t>.</a:t>
            </a:r>
            <a:endParaRPr lang="ru-RU" sz="36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BB4878-F2CA-5C41-BED6-EE554F3DE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970" y="1815152"/>
            <a:ext cx="7438030" cy="5024593"/>
          </a:xfrm>
        </p:spPr>
        <p:txBody>
          <a:bodyPr/>
          <a:lstStyle/>
          <a:p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Приклад:</a:t>
            </a:r>
          </a:p>
          <a:p>
            <a:pPr marL="0" indent="0">
              <a:buNone/>
            </a:pPr>
            <a:r>
              <a:rPr lang="ru-RU" b="1" i="1" dirty="0"/>
              <a:t>Про все </a:t>
            </a:r>
            <a:r>
              <a:rPr lang="ru-RU" b="1" i="1" dirty="0" err="1"/>
              <a:t>ти</a:t>
            </a:r>
            <a:r>
              <a:rPr lang="ru-RU" b="1" i="1" dirty="0"/>
              <a:t> 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співаєш</a:t>
            </a:r>
            <a:r>
              <a:rPr lang="ru-RU" b="1" i="1" dirty="0"/>
              <a:t>: про </a:t>
            </a:r>
            <a:r>
              <a:rPr lang="ru-RU" b="1" i="1" dirty="0" err="1"/>
              <a:t>сльози</a:t>
            </a:r>
            <a:r>
              <a:rPr lang="ru-RU" b="1" i="1" dirty="0"/>
              <a:t> і </a:t>
            </a:r>
            <a:r>
              <a:rPr lang="ru-RU" b="1" i="1" dirty="0" err="1"/>
              <a:t>сміх</a:t>
            </a:r>
            <a:r>
              <a:rPr lang="ru-RU" b="1" i="1" dirty="0"/>
              <a:t>, Про </a:t>
            </a:r>
            <a:r>
              <a:rPr lang="ru-RU" b="1" i="1" dirty="0" err="1"/>
              <a:t>молодість</a:t>
            </a:r>
            <a:r>
              <a:rPr lang="ru-RU" b="1" i="1" dirty="0"/>
              <a:t>, битвами </a:t>
            </a:r>
            <a:r>
              <a:rPr lang="ru-RU" b="1" i="1" dirty="0" err="1"/>
              <a:t>грізну</a:t>
            </a:r>
            <a:r>
              <a:rPr lang="ru-RU" b="1" i="1" dirty="0"/>
              <a:t>…</a:t>
            </a:r>
            <a:r>
              <a:rPr lang="ru-RU" i="1" dirty="0"/>
              <a:t>(В. </a:t>
            </a:r>
            <a:r>
              <a:rPr lang="ru-RU" i="1" dirty="0" err="1"/>
              <a:t>Сосюра</a:t>
            </a:r>
            <a:r>
              <a:rPr lang="ru-RU" i="1" dirty="0"/>
              <a:t>).</a:t>
            </a:r>
          </a:p>
          <a:p>
            <a:pPr marL="0" indent="0">
              <a:buNone/>
            </a:pPr>
            <a:r>
              <a:rPr lang="ru-RU" dirty="0" err="1"/>
              <a:t>Синтаксичні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інфінітива</a:t>
            </a:r>
            <a:r>
              <a:rPr lang="ru-RU" dirty="0"/>
              <a:t> </a:t>
            </a:r>
            <a:r>
              <a:rPr lang="ru-RU" dirty="0" err="1"/>
              <a:t>різноманітні</a:t>
            </a:r>
            <a:r>
              <a:rPr lang="ru-RU" dirty="0"/>
              <a:t>. </a:t>
            </a:r>
            <a:r>
              <a:rPr lang="ru-RU" dirty="0" err="1"/>
              <a:t>Неозначена</a:t>
            </a:r>
            <a:r>
              <a:rPr lang="ru-RU" dirty="0"/>
              <a:t> форма </a:t>
            </a:r>
            <a:r>
              <a:rPr lang="ru-RU" dirty="0" err="1"/>
              <a:t>дієслова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виконувати</a:t>
            </a:r>
            <a:r>
              <a:rPr lang="ru-RU" dirty="0"/>
              <a:t> роль </a:t>
            </a:r>
            <a:r>
              <a:rPr lang="ru-RU" b="1" dirty="0"/>
              <a:t>будь-</a:t>
            </a:r>
            <a:r>
              <a:rPr lang="ru-RU" b="1" dirty="0" err="1"/>
              <a:t>якого</a:t>
            </a:r>
            <a:r>
              <a:rPr lang="ru-RU" b="1" dirty="0"/>
              <a:t> члена </a:t>
            </a:r>
            <a:r>
              <a:rPr lang="ru-RU" b="1" dirty="0" err="1"/>
              <a:t>речення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Приклад:</a:t>
            </a:r>
          </a:p>
          <a:p>
            <a:pPr marL="0" indent="0">
              <a:buNone/>
            </a:pPr>
            <a:r>
              <a:rPr lang="ru-RU" i="1" dirty="0"/>
              <a:t>(</a:t>
            </a:r>
            <a:r>
              <a:rPr lang="ru-RU" b="1" i="1" dirty="0" err="1"/>
              <a:t>Що</a:t>
            </a:r>
            <a:r>
              <a:rPr lang="ru-RU" b="1" i="1" dirty="0"/>
              <a:t>?)</a:t>
            </a:r>
            <a:r>
              <a:rPr lang="ru-RU" i="1" dirty="0"/>
              <a:t> </a:t>
            </a:r>
            <a:r>
              <a:rPr lang="ru-RU" i="1" dirty="0" err="1"/>
              <a:t>Вчитися</a:t>
            </a:r>
            <a:r>
              <a:rPr lang="ru-RU" i="1" dirty="0"/>
              <a:t> — ось наше </a:t>
            </a:r>
            <a:r>
              <a:rPr lang="ru-RU" i="1" dirty="0" err="1"/>
              <a:t>завдання</a:t>
            </a:r>
            <a:r>
              <a:rPr lang="ru-RU" i="1" dirty="0"/>
              <a:t> </a:t>
            </a:r>
            <a:r>
              <a:rPr lang="ru-RU" b="1" i="1" dirty="0"/>
              <a:t>(</a:t>
            </a:r>
            <a:r>
              <a:rPr lang="ru-RU" b="1" i="1" dirty="0" err="1"/>
              <a:t>підмет</a:t>
            </a:r>
            <a:r>
              <a:rPr lang="ru-RU" b="1" i="1" dirty="0"/>
              <a:t>).</a:t>
            </a:r>
            <a:br>
              <a:rPr lang="ru-RU" i="1" dirty="0"/>
            </a:br>
            <a:r>
              <a:rPr lang="ru-RU" i="1" dirty="0"/>
              <a:t>Ми</a:t>
            </a:r>
            <a:r>
              <a:rPr lang="ru-RU" b="1" i="1" dirty="0"/>
              <a:t> (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робимо</a:t>
            </a:r>
            <a:r>
              <a:rPr lang="ru-RU" b="1" i="1" dirty="0"/>
              <a:t>?)</a:t>
            </a:r>
            <a:r>
              <a:rPr lang="ru-RU" i="1" dirty="0"/>
              <a:t> </a:t>
            </a:r>
            <a:r>
              <a:rPr lang="ru-RU" i="1" dirty="0" err="1"/>
              <a:t>прагнемо</a:t>
            </a:r>
            <a:r>
              <a:rPr lang="ru-RU" i="1" dirty="0"/>
              <a:t> </a:t>
            </a:r>
            <a:r>
              <a:rPr lang="ru-RU" i="1" dirty="0" err="1"/>
              <a:t>сумлінно</a:t>
            </a:r>
            <a:r>
              <a:rPr lang="ru-RU" i="1" dirty="0"/>
              <a:t> </a:t>
            </a:r>
            <a:r>
              <a:rPr lang="ru-RU" i="1" dirty="0" err="1"/>
              <a:t>вчитися</a:t>
            </a:r>
            <a:r>
              <a:rPr lang="ru-RU" b="1" i="1" dirty="0"/>
              <a:t>(</a:t>
            </a:r>
            <a:r>
              <a:rPr lang="ru-RU" b="1" i="1" dirty="0" err="1"/>
              <a:t>дієслівний</a:t>
            </a:r>
            <a:r>
              <a:rPr lang="ru-RU" b="1" i="1" dirty="0"/>
              <a:t> </a:t>
            </a:r>
            <a:r>
              <a:rPr lang="ru-RU" b="1" i="1" dirty="0" err="1"/>
              <a:t>присудок</a:t>
            </a:r>
            <a:r>
              <a:rPr lang="ru-RU" b="1" i="1" dirty="0"/>
              <a:t>).</a:t>
            </a:r>
            <a:br>
              <a:rPr lang="ru-RU" i="1" dirty="0"/>
            </a:br>
            <a:r>
              <a:rPr lang="ru-RU" i="1" dirty="0"/>
              <a:t>Батьки </a:t>
            </a:r>
            <a:r>
              <a:rPr lang="ru-RU" i="1" dirty="0" err="1"/>
              <a:t>веліли</a:t>
            </a:r>
            <a:r>
              <a:rPr lang="ru-RU" i="1" dirty="0"/>
              <a:t> </a:t>
            </a:r>
            <a:r>
              <a:rPr lang="ru-RU" b="1" i="1" dirty="0"/>
              <a:t>(</a:t>
            </a:r>
            <a:r>
              <a:rPr lang="ru-RU" b="1" i="1" dirty="0" err="1"/>
              <a:t>що</a:t>
            </a:r>
            <a:r>
              <a:rPr lang="ru-RU" b="1" i="1" dirty="0"/>
              <a:t>?)</a:t>
            </a:r>
            <a:r>
              <a:rPr lang="ru-RU" i="1" dirty="0"/>
              <a:t> добре  </a:t>
            </a:r>
            <a:r>
              <a:rPr lang="ru-RU" i="1" dirty="0" err="1"/>
              <a:t>вчитися</a:t>
            </a:r>
            <a:r>
              <a:rPr lang="ru-RU" b="1" i="1" dirty="0"/>
              <a:t>(</a:t>
            </a:r>
            <a:r>
              <a:rPr lang="ru-RU" b="1" i="1" dirty="0" err="1"/>
              <a:t>додаток</a:t>
            </a:r>
            <a:r>
              <a:rPr lang="ru-RU" b="1" i="1" dirty="0"/>
              <a:t>).</a:t>
            </a:r>
            <a:br>
              <a:rPr lang="ru-RU" i="1" dirty="0"/>
            </a:br>
            <a:r>
              <a:rPr lang="ru-RU" i="1" dirty="0" err="1"/>
              <a:t>Моє</a:t>
            </a:r>
            <a:r>
              <a:rPr lang="ru-RU" i="1" dirty="0"/>
              <a:t> </a:t>
            </a:r>
            <a:r>
              <a:rPr lang="ru-RU" i="1" dirty="0" err="1"/>
              <a:t>бажання</a:t>
            </a:r>
            <a:r>
              <a:rPr lang="ru-RU" i="1" dirty="0"/>
              <a:t> </a:t>
            </a:r>
            <a:r>
              <a:rPr lang="ru-RU" b="1" i="1" dirty="0"/>
              <a:t>(яке?)</a:t>
            </a:r>
            <a:r>
              <a:rPr lang="ru-RU" i="1" dirty="0"/>
              <a:t> </a:t>
            </a:r>
            <a:r>
              <a:rPr lang="ru-RU" i="1" dirty="0" err="1"/>
              <a:t>вчитися</a:t>
            </a:r>
            <a:r>
              <a:rPr lang="ru-RU" i="1" dirty="0"/>
              <a:t> </a:t>
            </a:r>
            <a:r>
              <a:rPr lang="ru-RU" i="1" dirty="0" err="1"/>
              <a:t>порадувало</a:t>
            </a:r>
            <a:r>
              <a:rPr lang="ru-RU" i="1" dirty="0"/>
              <a:t> </a:t>
            </a:r>
            <a:r>
              <a:rPr lang="ru-RU" i="1" dirty="0" err="1"/>
              <a:t>батьків</a:t>
            </a:r>
            <a:r>
              <a:rPr lang="ru-RU" i="1" dirty="0"/>
              <a:t> </a:t>
            </a:r>
            <a:r>
              <a:rPr lang="ru-RU" b="1" i="1" dirty="0"/>
              <a:t>(</a:t>
            </a:r>
            <a:r>
              <a:rPr lang="ru-RU" b="1" i="1" dirty="0" err="1"/>
              <a:t>означення</a:t>
            </a:r>
            <a:r>
              <a:rPr lang="ru-RU" b="1" i="1" dirty="0"/>
              <a:t>). </a:t>
            </a:r>
            <a:br>
              <a:rPr lang="ru-RU" i="1" dirty="0"/>
            </a:br>
            <a:r>
              <a:rPr lang="ru-RU" i="1" dirty="0"/>
              <a:t>Ми </a:t>
            </a:r>
            <a:r>
              <a:rPr lang="ru-RU" i="1" dirty="0" err="1"/>
              <a:t>приїхали</a:t>
            </a:r>
            <a:r>
              <a:rPr lang="ru-RU" i="1" dirty="0"/>
              <a:t> </a:t>
            </a:r>
            <a:r>
              <a:rPr lang="ru-RU" b="1" i="1" dirty="0"/>
              <a:t>(з </a:t>
            </a:r>
            <a:r>
              <a:rPr lang="ru-RU" b="1" i="1" dirty="0" err="1"/>
              <a:t>якою</a:t>
            </a:r>
            <a:r>
              <a:rPr lang="ru-RU" b="1" i="1" dirty="0"/>
              <a:t> метою?)</a:t>
            </a:r>
            <a:r>
              <a:rPr lang="ru-RU" i="1" dirty="0"/>
              <a:t> </a:t>
            </a:r>
            <a:r>
              <a:rPr lang="ru-RU" i="1" dirty="0" err="1"/>
              <a:t>сюди</a:t>
            </a:r>
            <a:r>
              <a:rPr lang="ru-RU" i="1" dirty="0"/>
              <a:t> </a:t>
            </a:r>
            <a:r>
              <a:rPr lang="ru-RU" i="1" dirty="0" err="1"/>
              <a:t>вчитися</a:t>
            </a:r>
            <a:r>
              <a:rPr lang="ru-RU" b="1" i="1" dirty="0"/>
              <a:t>(</a:t>
            </a:r>
            <a:r>
              <a:rPr lang="ru-RU" b="1" i="1" dirty="0" err="1"/>
              <a:t>обставина</a:t>
            </a:r>
            <a:r>
              <a:rPr lang="ru-RU" b="1" i="1" dirty="0"/>
              <a:t>).</a:t>
            </a:r>
            <a:endParaRPr lang="ru-RU" i="1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FA3601-10BD-3644-8864-9D24A545A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7104" y="3429000"/>
            <a:ext cx="3345218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257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00713-D02C-E149-8AC8-1FDAD6AE9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678" y="18255"/>
            <a:ext cx="6264322" cy="1325563"/>
          </a:xfrm>
        </p:spPr>
        <p:txBody>
          <a:bodyPr/>
          <a:lstStyle/>
          <a:p>
            <a:pPr algn="r"/>
            <a:r>
              <a:rPr lang="uk-UA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Запишіть речення. Підкресліть дієслова як члени речення.</a:t>
            </a:r>
            <a:endParaRPr lang="ru-RU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6F4B54-DFBC-0244-9B73-1F9A72151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504" y="1893864"/>
            <a:ext cx="7342496" cy="49641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Ми працю любимо, що в творчість перейшла (М. Рильський). 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Хто сіє мир, той пожне щастя (Народна творчість).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Літали над лукою чайки, і мандрував по ній лелека (В. Василевська).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Бабуся почала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випрасуваний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скриню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Екскурсовод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оглянути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експонат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Знати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У мене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з’явилося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музеї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прийшов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познайомитися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DDEECE-5756-1748-8847-891CB3747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09781"/>
            <a:ext cx="1910687" cy="191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2AD540-BA9B-4747-BDAC-6D362FDFA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8255"/>
            <a:ext cx="7886700" cy="1325563"/>
          </a:xfrm>
        </p:spPr>
        <p:txBody>
          <a:bodyPr>
            <a:normAutofit fontScale="90000"/>
          </a:bodyPr>
          <a:lstStyle/>
          <a:p>
            <a:pPr algn="r"/>
            <a:r>
              <a:rPr lang="uk-UA" sz="44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Гра «Найкмітливіший»</a:t>
            </a:r>
            <a:br>
              <a:rPr lang="ru-RU" sz="44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r>
              <a:rPr lang="uk-UA" sz="3100" dirty="0"/>
              <a:t>( Фразеологізм замінити дієсловом)</a:t>
            </a:r>
            <a:br>
              <a:rPr lang="ru-RU" sz="3100" dirty="0"/>
            </a:br>
            <a:endParaRPr lang="ru-RU" sz="31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C3996E-BDD3-1C44-8EB9-D82998AA5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488407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Задирати носа  -  ;               </a:t>
            </a:r>
          </a:p>
          <a:p>
            <a:pPr marL="0" indent="0">
              <a:buNone/>
            </a:pPr>
            <a:r>
              <a:rPr lang="uk-UA" dirty="0"/>
              <a:t>Сушити зуби – ;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Пускати сльози – ;                        </a:t>
            </a:r>
          </a:p>
          <a:p>
            <a:pPr marL="0" indent="0">
              <a:buNone/>
            </a:pPr>
            <a:r>
              <a:rPr lang="uk-UA" dirty="0"/>
              <a:t>Ані телень – .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Не взятися ні за холодну воду – ;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2D6F75-B9C8-9146-AF71-179AC00DD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486" y="3606800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12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FC54A-B834-C14F-AACC-CE35533B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572" y="146762"/>
            <a:ext cx="7151427" cy="1325563"/>
          </a:xfrm>
        </p:spPr>
        <p:txBody>
          <a:bodyPr>
            <a:normAutofit fontScale="90000"/>
          </a:bodyPr>
          <a:lstStyle/>
          <a:p>
            <a:pPr algn="r"/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Запишіть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речення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підкресліть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неозначену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форму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дієслова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.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Поясніть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значення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морфологічні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ознаки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і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синтаксичну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роль кожного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інфінітива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FEAEFB-3A6D-7F47-8892-13633F12E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357" y="1883391"/>
            <a:ext cx="6755641" cy="4827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весь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колінах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грудьми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Олійник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Земля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щастя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(М. Стельмах).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Вітчизні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(Нар.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Найчесніша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правду (Нар.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ADC662-9185-AB40-8627-C59F14683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1642" y="3833573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286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mv="urn:schemas-microsoft-com:mac:vml">
  <p:tag name="may_ignore_ucw" val="true"/>
  <p:tag name="ppt/slides/slide1.xml" val="3225570470"/>
  <p:tag name="ppt/slides/slide2.xml" val="3183439310"/>
  <p:tag name="ppt/slides/slide3.xml" val="1060108681"/>
  <p:tag name="ppt/slides/slide4.xml" val="1000797354"/>
  <p:tag name="ppt/slides/slide5.xml" val="3576521802"/>
  <p:tag name="ppt/slides/slide6.xml" val="3009369430"/>
  <p:tag name="ppt/slides/slide7.xml" val="1075755356"/>
  <p:tag name="ppt/slides/slide8.xml" val="3494505918"/>
  <p:tag name="ppt/slideLayouts/slideLayout8.xml" val="2899534864"/>
  <p:tag name="ppt/slideLayouts/slideLayout9.xml" val="4272351521"/>
  <p:tag name="ppt/slideLayouts/slideLayout10.xml" val="3391807315"/>
  <p:tag name="ppt/slideLayouts/slideLayout11.xml" val="861742807"/>
  <p:tag name="ppt/slideLayouts/slideLayout7.xml" val="1197115580"/>
  <p:tag name="ppt/slideMasters/slideMaster1.xml" val="2548950544"/>
  <p:tag name="ppt/slideLayouts/slideLayout1.xml" val="4073953042"/>
  <p:tag name="ppt/slideLayouts/slideLayout2.xml" val="1126445786"/>
  <p:tag name="ppt/slideLayouts/slideLayout3.xml" val="1702554751"/>
  <p:tag name="ppt/slideLayouts/slideLayout4.xml" val="933379714"/>
  <p:tag name="ppt/slideLayouts/slideLayout6.xml" val="573856275"/>
  <p:tag name="ppt/slideLayouts/slideLayout5.xml" val="1643056430"/>
  <p:tag name="ppt/media/image11.tiff" val="1598833410"/>
  <p:tag name="ppt/media/image1.jpeg" val="2224210988"/>
  <p:tag name="ppt/theme/theme1.xml" val="1551157335"/>
  <p:tag name="ppt/media/image2.jpeg" val="2427725125"/>
  <p:tag name="ppt/media/image3.tiff" val="3596418466"/>
  <p:tag name="ppt/media/image7.tiff" val="2947454583"/>
  <p:tag name="ppt/media/image10.tiff" val="3194102969"/>
  <p:tag name="ppt/media/image9.tiff" val="4193883549"/>
  <p:tag name="ppt/media/image8.tiff" val="3511511509"/>
  <p:tag name="ppt/media/image6.tiff" val="620556452"/>
  <p:tag name="ppt/media/image5.tiff" val="187819407"/>
  <p:tag name="ppt/media/image4.tiff" val="320795623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