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2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FAFA"/>
    <a:srgbClr val="FF00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1" autoAdjust="0"/>
    <p:restoredTop sz="94660"/>
  </p:normalViewPr>
  <p:slideViewPr>
    <p:cSldViewPr snapToGrid="0">
      <p:cViewPr varScale="1">
        <p:scale>
          <a:sx n="94" d="100"/>
          <a:sy n="94" d="100"/>
        </p:scale>
        <p:origin x="1648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4" d="100"/>
          <a:sy n="54" d="100"/>
        </p:scale>
        <p:origin x="2820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88D0DF-48D5-4684-8096-31748A7D21F7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32C423-004B-4D5F-AD3F-0D2C021461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11205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874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265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9550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9083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6000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4350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4920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1012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140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004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7074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BB889-9D34-4BBB-8EBF-7B432ADE08F0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997180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44047" y="2354218"/>
            <a:ext cx="4166185" cy="1876607"/>
          </a:xfrm>
        </p:spPr>
        <p:txBody>
          <a:bodyPr>
            <a:noAutofit/>
          </a:bodyPr>
          <a:lstStyle/>
          <a:p>
            <a:r>
              <a:rPr lang="uk-UA" sz="33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</a:rPr>
              <a:t>Дієслово: </a:t>
            </a:r>
            <a:br>
              <a:rPr lang="uk-UA" sz="33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</a:rPr>
            </a:br>
            <a:r>
              <a:rPr lang="uk-UA" sz="33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</a:rPr>
              <a:t>загальне значення, морфологічні ознаки, синтаксична роль.</a:t>
            </a:r>
            <a:endParaRPr lang="ru-RU" sz="3300" b="1" dirty="0">
              <a:ln w="9525">
                <a:solidFill>
                  <a:schemeClr val="bg1"/>
                </a:solidFill>
                <a:prstDash val="solid"/>
              </a:ln>
              <a:solidFill>
                <a:srgbClr val="0070C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05515" y="4718374"/>
            <a:ext cx="2934000" cy="485870"/>
          </a:xfrm>
        </p:spPr>
        <p:txBody>
          <a:bodyPr>
            <a:noAutofit/>
          </a:bodyPr>
          <a:lstStyle/>
          <a:p>
            <a:r>
              <a:rPr lang="uk-UA" sz="1600" dirty="0">
                <a:solidFill>
                  <a:schemeClr val="tx2">
                    <a:lumMod val="50000"/>
                  </a:schemeClr>
                </a:solidFill>
              </a:rPr>
              <a:t>6-В клас</a:t>
            </a:r>
          </a:p>
          <a:p>
            <a:r>
              <a:rPr lang="uk-UA" sz="1600" dirty="0">
                <a:solidFill>
                  <a:schemeClr val="tx2">
                    <a:lumMod val="50000"/>
                  </a:schemeClr>
                </a:solidFill>
              </a:rPr>
              <a:t>Вчитель: </a:t>
            </a:r>
            <a:r>
              <a:rPr lang="uk-UA" sz="1600" dirty="0" err="1">
                <a:solidFill>
                  <a:schemeClr val="tx2">
                    <a:lumMod val="50000"/>
                  </a:schemeClr>
                </a:solidFill>
              </a:rPr>
              <a:t>Макаліч</a:t>
            </a:r>
            <a:r>
              <a:rPr lang="uk-UA" sz="1600" dirty="0">
                <a:solidFill>
                  <a:schemeClr val="tx2">
                    <a:lumMod val="50000"/>
                  </a:schemeClr>
                </a:solidFill>
              </a:rPr>
              <a:t> С.С.</a:t>
            </a:r>
            <a:endParaRPr lang="ru-RU" sz="16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3832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9FF5296-36AA-3044-B586-9ECE3DD5F8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80681" y="0"/>
            <a:ext cx="5063319" cy="4351338"/>
          </a:xfrm>
        </p:spPr>
        <p:txBody>
          <a:bodyPr>
            <a:normAutofit/>
          </a:bodyPr>
          <a:lstStyle/>
          <a:p>
            <a:r>
              <a:rPr lang="ru-RU" sz="3400" b="1" dirty="0" err="1">
                <a:solidFill>
                  <a:schemeClr val="accent6">
                    <a:lumMod val="75000"/>
                  </a:schemeClr>
                </a:solidFill>
              </a:rPr>
              <a:t>Дієслово</a:t>
            </a:r>
            <a:r>
              <a:rPr lang="ru-RU" sz="32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3200" b="1" dirty="0"/>
              <a:t>–</a:t>
            </a:r>
            <a:r>
              <a:rPr lang="ru-RU" sz="3200" dirty="0"/>
              <a:t> </a:t>
            </a:r>
            <a:r>
              <a:rPr lang="ru-RU" sz="3200" dirty="0" err="1"/>
              <a:t>це</a:t>
            </a:r>
            <a:r>
              <a:rPr lang="ru-RU" sz="3200" dirty="0"/>
              <a:t> </a:t>
            </a:r>
            <a:r>
              <a:rPr lang="ru-RU" sz="3200" dirty="0" err="1"/>
              <a:t>самостійна</a:t>
            </a:r>
            <a:r>
              <a:rPr lang="ru-RU" sz="3200" dirty="0"/>
              <a:t> </a:t>
            </a:r>
            <a:r>
              <a:rPr lang="ru-RU" sz="3200" dirty="0" err="1"/>
              <a:t>змінна</a:t>
            </a:r>
            <a:r>
              <a:rPr lang="ru-RU" sz="3200" dirty="0"/>
              <a:t> </a:t>
            </a:r>
            <a:r>
              <a:rPr lang="ru-RU" sz="3200" dirty="0" err="1"/>
              <a:t>частина</a:t>
            </a:r>
            <a:r>
              <a:rPr lang="ru-RU" sz="3200" dirty="0"/>
              <a:t> </a:t>
            </a:r>
            <a:r>
              <a:rPr lang="ru-RU" sz="3200" dirty="0" err="1"/>
              <a:t>мови</a:t>
            </a:r>
            <a:r>
              <a:rPr lang="ru-RU" sz="3200" dirty="0"/>
              <a:t>, слова </a:t>
            </a:r>
            <a:r>
              <a:rPr lang="ru-RU" sz="3200" dirty="0" err="1"/>
              <a:t>якої</a:t>
            </a:r>
            <a:r>
              <a:rPr lang="ru-RU" sz="3200" dirty="0"/>
              <a:t> </a:t>
            </a:r>
            <a:r>
              <a:rPr lang="ru-RU" sz="3200" dirty="0" err="1"/>
              <a:t>називають</a:t>
            </a:r>
            <a:r>
              <a:rPr lang="ru-RU" sz="3200" dirty="0"/>
              <a:t> </a:t>
            </a:r>
            <a:r>
              <a:rPr lang="ru-RU" sz="3200" dirty="0" err="1"/>
              <a:t>дію</a:t>
            </a:r>
            <a:r>
              <a:rPr lang="ru-RU" sz="3200" dirty="0"/>
              <a:t> </a:t>
            </a:r>
            <a:r>
              <a:rPr lang="ru-RU" sz="3200" dirty="0" err="1"/>
              <a:t>або</a:t>
            </a:r>
            <a:r>
              <a:rPr lang="ru-RU" sz="3200" dirty="0"/>
              <a:t> стан предмета як </a:t>
            </a:r>
            <a:r>
              <a:rPr lang="ru-RU" sz="3200" dirty="0" err="1"/>
              <a:t>процес</a:t>
            </a:r>
            <a:r>
              <a:rPr lang="ru-RU" sz="3200" dirty="0"/>
              <a:t> і </a:t>
            </a:r>
            <a:r>
              <a:rPr lang="ru-RU" sz="3200" dirty="0" err="1"/>
              <a:t>відповідають</a:t>
            </a:r>
            <a:r>
              <a:rPr lang="ru-RU" sz="3200" dirty="0"/>
              <a:t> на </a:t>
            </a:r>
            <a:r>
              <a:rPr lang="ru-RU" sz="3200" dirty="0" err="1"/>
              <a:t>питання</a:t>
            </a:r>
            <a:r>
              <a:rPr lang="ru-RU" sz="3200" dirty="0"/>
              <a:t> </a:t>
            </a:r>
            <a:r>
              <a:rPr lang="ru-RU" sz="3200" dirty="0" err="1"/>
              <a:t>що</a:t>
            </a:r>
            <a:r>
              <a:rPr lang="ru-RU" sz="3200" dirty="0"/>
              <a:t> </a:t>
            </a:r>
            <a:r>
              <a:rPr lang="ru-RU" sz="3200" dirty="0" err="1"/>
              <a:t>робити</a:t>
            </a:r>
            <a:r>
              <a:rPr lang="ru-RU" sz="3200" dirty="0"/>
              <a:t>? </a:t>
            </a:r>
            <a:r>
              <a:rPr lang="ru-RU" sz="3200" dirty="0" err="1"/>
              <a:t>що</a:t>
            </a:r>
            <a:r>
              <a:rPr lang="ru-RU" sz="3200" dirty="0"/>
              <a:t> </a:t>
            </a:r>
            <a:r>
              <a:rPr lang="ru-RU" sz="3200" dirty="0" err="1"/>
              <a:t>зробити</a:t>
            </a:r>
            <a:r>
              <a:rPr lang="ru-RU" sz="3200" dirty="0"/>
              <a:t>? (у </a:t>
            </a:r>
            <a:r>
              <a:rPr lang="ru-RU" sz="3200" dirty="0" err="1"/>
              <a:t>початковій</a:t>
            </a:r>
            <a:r>
              <a:rPr lang="ru-RU" sz="3200" dirty="0"/>
              <a:t> </a:t>
            </a:r>
            <a:r>
              <a:rPr lang="ru-RU" sz="3200" dirty="0" err="1"/>
              <a:t>формі</a:t>
            </a:r>
            <a:r>
              <a:rPr lang="ru-RU" sz="3200" dirty="0"/>
              <a:t>).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1CC3BB0-D68F-7D42-83C2-A128D3DFF81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203" t="2743" r="17405" b="6117"/>
          <a:stretch/>
        </p:blipFill>
        <p:spPr>
          <a:xfrm>
            <a:off x="136476" y="2506662"/>
            <a:ext cx="3908147" cy="435133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B2D6CA9-2924-1641-8759-0814F3C0E4DC}"/>
              </a:ext>
            </a:extLst>
          </p:cNvPr>
          <p:cNvSpPr txBox="1"/>
          <p:nvPr/>
        </p:nvSpPr>
        <p:spPr>
          <a:xfrm>
            <a:off x="4280511" y="3805428"/>
            <a:ext cx="390814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accent6">
                    <a:lumMod val="75000"/>
                  </a:schemeClr>
                </a:solidFill>
              </a:rPr>
              <a:t>Початкова форма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</a:rPr>
              <a:t> </a:t>
            </a:r>
            <a:r>
              <a:rPr lang="ru-RU" sz="2000" dirty="0" err="1">
                <a:solidFill>
                  <a:schemeClr val="accent6">
                    <a:lumMod val="75000"/>
                  </a:schemeClr>
                </a:solidFill>
              </a:rPr>
              <a:t>дієслова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accent6">
                    <a:lumMod val="75000"/>
                  </a:schemeClr>
                </a:solidFill>
              </a:rPr>
              <a:t>має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accent6">
                    <a:lumMod val="75000"/>
                  </a:schemeClr>
                </a:solidFill>
              </a:rPr>
              <a:t>назви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</a:rPr>
              <a:t>: </a:t>
            </a:r>
            <a:r>
              <a:rPr lang="ru-RU" sz="2000" b="1" dirty="0" err="1">
                <a:solidFill>
                  <a:schemeClr val="accent6">
                    <a:lumMod val="75000"/>
                  </a:schemeClr>
                </a:solidFill>
              </a:rPr>
              <a:t>інфінітив</a:t>
            </a:r>
            <a:r>
              <a:rPr lang="ru-RU" sz="2000" b="1" dirty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ru-RU" sz="2000" b="1" dirty="0" err="1">
                <a:solidFill>
                  <a:schemeClr val="accent6">
                    <a:lumMod val="75000"/>
                  </a:schemeClr>
                </a:solidFill>
              </a:rPr>
              <a:t>неозначена</a:t>
            </a:r>
            <a:r>
              <a:rPr lang="ru-RU" sz="2000" b="1" dirty="0">
                <a:solidFill>
                  <a:schemeClr val="accent6">
                    <a:lumMod val="75000"/>
                  </a:schemeClr>
                </a:solidFill>
              </a:rPr>
              <a:t> форма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</a:rPr>
              <a:t> </a:t>
            </a:r>
            <a:r>
              <a:rPr lang="ru-RU" sz="2000" dirty="0" err="1">
                <a:solidFill>
                  <a:schemeClr val="accent6">
                    <a:lumMod val="75000"/>
                  </a:schemeClr>
                </a:solidFill>
              </a:rPr>
              <a:t>дієслова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</a:rPr>
              <a:t>. У </a:t>
            </a:r>
            <a:r>
              <a:rPr lang="ru-RU" sz="2000" dirty="0" err="1">
                <a:solidFill>
                  <a:schemeClr val="accent6">
                    <a:lumMod val="75000"/>
                  </a:schemeClr>
                </a:solidFill>
              </a:rPr>
              <a:t>системі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accent6">
                    <a:lumMod val="75000"/>
                  </a:schemeClr>
                </a:solidFill>
              </a:rPr>
              <a:t>дієслова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</a:rPr>
              <a:t> вона </a:t>
            </a:r>
            <a:r>
              <a:rPr lang="ru-RU" sz="2000" dirty="0" err="1">
                <a:solidFill>
                  <a:schemeClr val="accent6">
                    <a:lumMod val="75000"/>
                  </a:schemeClr>
                </a:solidFill>
              </a:rPr>
              <a:t>посідає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accent6">
                    <a:lumMod val="75000"/>
                  </a:schemeClr>
                </a:solidFill>
              </a:rPr>
              <a:t>особливе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accent6">
                    <a:lumMod val="75000"/>
                  </a:schemeClr>
                </a:solidFill>
              </a:rPr>
              <a:t>місце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</a:rPr>
              <a:t>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BCEDC7F-2F0F-E147-828D-0C0BF0EAFD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1772" y="4735772"/>
            <a:ext cx="2122227" cy="2122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6127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10D708-FA67-7140-B4A4-FD6531035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3450" y="18255"/>
            <a:ext cx="6100549" cy="1325563"/>
          </a:xfrm>
        </p:spPr>
        <p:txBody>
          <a:bodyPr/>
          <a:lstStyle/>
          <a:p>
            <a:pPr algn="r"/>
            <a:r>
              <a:rPr lang="ru-RU" b="1" i="1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Окрім</a:t>
            </a:r>
            <a:r>
              <a:rPr lang="ru-RU" b="1" i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ru-RU" b="1" i="1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неозначеної</a:t>
            </a:r>
            <a:r>
              <a:rPr lang="ru-RU" b="1" i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, </a:t>
            </a:r>
            <a:r>
              <a:rPr lang="ru-RU" b="1" i="1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дієслова</a:t>
            </a:r>
            <a:r>
              <a:rPr lang="ru-RU" b="1" i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ru-RU" b="1" i="1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мають</a:t>
            </a:r>
            <a:r>
              <a:rPr lang="ru-RU" b="1" i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ru-RU" b="1" i="1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ще</a:t>
            </a:r>
            <a:r>
              <a:rPr lang="ru-RU" b="1" i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ru-RU" b="1" i="1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такі</a:t>
            </a:r>
            <a:r>
              <a:rPr lang="ru-RU" b="1" i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ru-RU" b="1" i="1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форми</a:t>
            </a:r>
            <a:r>
              <a:rPr lang="ru-RU" b="1" i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391AFA9-016B-D84A-88E2-70A0DA61E8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1439" y="1969708"/>
            <a:ext cx="6332560" cy="4888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3856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8EE785D-168A-BD42-B9B6-1E2DF57F53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097" b="9539"/>
          <a:stretch/>
        </p:blipFill>
        <p:spPr>
          <a:xfrm>
            <a:off x="1555845" y="1827397"/>
            <a:ext cx="7588155" cy="4996483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ACB4F7-4EAD-EC42-91C5-805CF7BC5E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2292" y="0"/>
            <a:ext cx="6331708" cy="1692322"/>
          </a:xfrm>
        </p:spPr>
        <p:txBody>
          <a:bodyPr>
            <a:normAutofit fontScale="90000"/>
          </a:bodyPr>
          <a:lstStyle/>
          <a:p>
            <a:pPr algn="r"/>
            <a:r>
              <a:rPr lang="ru-RU" b="1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Усі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ru-RU" b="1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особові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ru-RU" b="1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дієслова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ru-RU" b="1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змінюються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 за особами (у </a:t>
            </a:r>
            <a:r>
              <a:rPr lang="ru-RU" b="1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теперішньому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 й </a:t>
            </a:r>
            <a:r>
              <a:rPr lang="ru-RU" b="1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майбутньому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ru-RU" b="1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часі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), родами </a:t>
            </a:r>
            <a:br>
              <a:rPr lang="ru-RU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</a:b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(в </a:t>
            </a:r>
            <a:r>
              <a:rPr lang="ru-RU" b="1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минулому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ru-RU" b="1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часі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), числами, часами.</a:t>
            </a:r>
            <a:endParaRPr lang="ru-RU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4D1DEEB-4DD8-6241-AA47-209365CEAE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8341" y="3620069"/>
            <a:ext cx="2949432" cy="2949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1633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E0E4C9-CF2F-C24C-951C-979AF79B0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0304" y="18255"/>
            <a:ext cx="5513696" cy="1325563"/>
          </a:xfrm>
        </p:spPr>
        <p:txBody>
          <a:bodyPr>
            <a:normAutofit fontScale="90000"/>
          </a:bodyPr>
          <a:lstStyle/>
          <a:p>
            <a:pPr algn="r"/>
            <a:r>
              <a:rPr lang="ru-RU" sz="3600" b="1" i="1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Синтаксична</a:t>
            </a:r>
            <a:r>
              <a:rPr lang="ru-RU" sz="3600" b="1" i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 роль.</a:t>
            </a:r>
            <a:br>
              <a:rPr lang="ru-RU" sz="3600" b="1" i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</a:br>
            <a:r>
              <a:rPr lang="ru-RU" i="1" dirty="0" err="1"/>
              <a:t>Дієслово</a:t>
            </a:r>
            <a:r>
              <a:rPr lang="ru-RU" i="1" dirty="0"/>
              <a:t> в </a:t>
            </a:r>
            <a:r>
              <a:rPr lang="ru-RU" i="1" dirty="0" err="1"/>
              <a:t>реченні</a:t>
            </a:r>
            <a:r>
              <a:rPr lang="ru-RU" i="1" dirty="0"/>
              <a:t> </a:t>
            </a:r>
            <a:r>
              <a:rPr lang="ru-RU" i="1" dirty="0" err="1"/>
              <a:t>найчастіше</a:t>
            </a:r>
            <a:r>
              <a:rPr lang="ru-RU" i="1" dirty="0"/>
              <a:t> </a:t>
            </a:r>
            <a:r>
              <a:rPr lang="ru-RU" i="1" dirty="0" err="1"/>
              <a:t>виконує</a:t>
            </a:r>
            <a:r>
              <a:rPr lang="ru-RU" i="1" dirty="0"/>
              <a:t> </a:t>
            </a:r>
            <a:r>
              <a:rPr lang="ru-RU" i="1" dirty="0" err="1"/>
              <a:t>функцію</a:t>
            </a:r>
            <a:r>
              <a:rPr lang="ru-RU" i="1" dirty="0"/>
              <a:t> </a:t>
            </a:r>
            <a:r>
              <a:rPr lang="ru-RU" i="1" dirty="0" err="1"/>
              <a:t>присудка</a:t>
            </a:r>
            <a:r>
              <a:rPr lang="ru-RU" i="1" dirty="0"/>
              <a:t>.</a:t>
            </a:r>
            <a:endParaRPr lang="ru-RU" sz="3600" b="1" i="1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CBB4878-F2CA-5C41-BED6-EE554F3DEF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5970" y="1815152"/>
            <a:ext cx="7438030" cy="5024593"/>
          </a:xfrm>
        </p:spPr>
        <p:txBody>
          <a:bodyPr/>
          <a:lstStyle/>
          <a:p>
            <a:r>
              <a:rPr lang="ru-RU" b="1" i="1" dirty="0">
                <a:solidFill>
                  <a:schemeClr val="accent6">
                    <a:lumMod val="75000"/>
                  </a:schemeClr>
                </a:solidFill>
              </a:rPr>
              <a:t>Приклад:</a:t>
            </a:r>
          </a:p>
          <a:p>
            <a:pPr marL="0" indent="0">
              <a:buNone/>
            </a:pPr>
            <a:r>
              <a:rPr lang="ru-RU" b="1" i="1" dirty="0"/>
              <a:t>Про все </a:t>
            </a:r>
            <a:r>
              <a:rPr lang="ru-RU" b="1" i="1" dirty="0" err="1"/>
              <a:t>ти</a:t>
            </a:r>
            <a:r>
              <a:rPr lang="ru-RU" b="1" i="1" dirty="0"/>
              <a:t> 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співаєш</a:t>
            </a:r>
            <a:r>
              <a:rPr lang="ru-RU" b="1" i="1" dirty="0"/>
              <a:t>: про </a:t>
            </a:r>
            <a:r>
              <a:rPr lang="ru-RU" b="1" i="1" dirty="0" err="1"/>
              <a:t>сльози</a:t>
            </a:r>
            <a:r>
              <a:rPr lang="ru-RU" b="1" i="1" dirty="0"/>
              <a:t> і </a:t>
            </a:r>
            <a:r>
              <a:rPr lang="ru-RU" b="1" i="1" dirty="0" err="1"/>
              <a:t>сміх</a:t>
            </a:r>
            <a:r>
              <a:rPr lang="ru-RU" b="1" i="1" dirty="0"/>
              <a:t>, Про </a:t>
            </a:r>
            <a:r>
              <a:rPr lang="ru-RU" b="1" i="1" dirty="0" err="1"/>
              <a:t>молодість</a:t>
            </a:r>
            <a:r>
              <a:rPr lang="ru-RU" b="1" i="1" dirty="0"/>
              <a:t>, битвами </a:t>
            </a:r>
            <a:r>
              <a:rPr lang="ru-RU" b="1" i="1" dirty="0" err="1"/>
              <a:t>грізну</a:t>
            </a:r>
            <a:r>
              <a:rPr lang="ru-RU" b="1" i="1" dirty="0"/>
              <a:t>…</a:t>
            </a:r>
            <a:r>
              <a:rPr lang="ru-RU" i="1" dirty="0"/>
              <a:t>(В. </a:t>
            </a:r>
            <a:r>
              <a:rPr lang="ru-RU" i="1" dirty="0" err="1"/>
              <a:t>Сосюра</a:t>
            </a:r>
            <a:r>
              <a:rPr lang="ru-RU" i="1" dirty="0"/>
              <a:t>).</a:t>
            </a:r>
          </a:p>
          <a:p>
            <a:pPr marL="0" indent="0">
              <a:buNone/>
            </a:pPr>
            <a:r>
              <a:rPr lang="ru-RU" dirty="0" err="1"/>
              <a:t>Синтаксичні</a:t>
            </a:r>
            <a:r>
              <a:rPr lang="ru-RU" dirty="0"/>
              <a:t> </a:t>
            </a:r>
            <a:r>
              <a:rPr lang="ru-RU" dirty="0" err="1"/>
              <a:t>функції</a:t>
            </a:r>
            <a:r>
              <a:rPr lang="ru-RU" dirty="0"/>
              <a:t> </a:t>
            </a:r>
            <a:r>
              <a:rPr lang="ru-RU" dirty="0" err="1"/>
              <a:t>інфінітива</a:t>
            </a:r>
            <a:r>
              <a:rPr lang="ru-RU" dirty="0"/>
              <a:t> </a:t>
            </a:r>
            <a:r>
              <a:rPr lang="ru-RU" dirty="0" err="1"/>
              <a:t>різноманітні</a:t>
            </a:r>
            <a:r>
              <a:rPr lang="ru-RU" dirty="0"/>
              <a:t>. </a:t>
            </a:r>
            <a:r>
              <a:rPr lang="ru-RU" dirty="0" err="1"/>
              <a:t>Неозначена</a:t>
            </a:r>
            <a:r>
              <a:rPr lang="ru-RU" dirty="0"/>
              <a:t> форма </a:t>
            </a:r>
            <a:r>
              <a:rPr lang="ru-RU" dirty="0" err="1"/>
              <a:t>дієслова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виконувати</a:t>
            </a:r>
            <a:r>
              <a:rPr lang="ru-RU" dirty="0"/>
              <a:t> роль </a:t>
            </a:r>
            <a:r>
              <a:rPr lang="ru-RU" b="1" dirty="0"/>
              <a:t>будь-</a:t>
            </a:r>
            <a:r>
              <a:rPr lang="ru-RU" b="1" dirty="0" err="1"/>
              <a:t>якого</a:t>
            </a:r>
            <a:r>
              <a:rPr lang="ru-RU" b="1" dirty="0"/>
              <a:t> члена </a:t>
            </a:r>
            <a:r>
              <a:rPr lang="ru-RU" b="1" dirty="0" err="1"/>
              <a:t>речення</a:t>
            </a:r>
            <a:r>
              <a:rPr lang="ru-RU" b="1" dirty="0"/>
              <a:t>.</a:t>
            </a:r>
            <a:endParaRPr lang="ru-RU" dirty="0"/>
          </a:p>
          <a:p>
            <a:r>
              <a:rPr lang="ru-RU" b="1" i="1" dirty="0">
                <a:solidFill>
                  <a:schemeClr val="accent6">
                    <a:lumMod val="75000"/>
                  </a:schemeClr>
                </a:solidFill>
              </a:rPr>
              <a:t>Приклад:</a:t>
            </a:r>
          </a:p>
          <a:p>
            <a:pPr marL="0" indent="0">
              <a:buNone/>
            </a:pPr>
            <a:r>
              <a:rPr lang="ru-RU" i="1" dirty="0"/>
              <a:t>(</a:t>
            </a:r>
            <a:r>
              <a:rPr lang="ru-RU" b="1" i="1" dirty="0" err="1"/>
              <a:t>Що</a:t>
            </a:r>
            <a:r>
              <a:rPr lang="ru-RU" b="1" i="1" dirty="0"/>
              <a:t>?)</a:t>
            </a:r>
            <a:r>
              <a:rPr lang="ru-RU" i="1" dirty="0"/>
              <a:t> </a:t>
            </a:r>
            <a:r>
              <a:rPr lang="ru-RU" i="1" dirty="0" err="1"/>
              <a:t>Вчитися</a:t>
            </a:r>
            <a:r>
              <a:rPr lang="ru-RU" i="1" dirty="0"/>
              <a:t> — ось наше </a:t>
            </a:r>
            <a:r>
              <a:rPr lang="ru-RU" i="1" dirty="0" err="1"/>
              <a:t>завдання</a:t>
            </a:r>
            <a:r>
              <a:rPr lang="ru-RU" i="1" dirty="0"/>
              <a:t> </a:t>
            </a:r>
            <a:r>
              <a:rPr lang="ru-RU" b="1" i="1" dirty="0"/>
              <a:t>(</a:t>
            </a:r>
            <a:r>
              <a:rPr lang="ru-RU" b="1" i="1" dirty="0" err="1"/>
              <a:t>підмет</a:t>
            </a:r>
            <a:r>
              <a:rPr lang="ru-RU" b="1" i="1" dirty="0"/>
              <a:t>).</a:t>
            </a:r>
            <a:br>
              <a:rPr lang="ru-RU" i="1" dirty="0"/>
            </a:br>
            <a:r>
              <a:rPr lang="ru-RU" i="1" dirty="0"/>
              <a:t>Ми</a:t>
            </a:r>
            <a:r>
              <a:rPr lang="ru-RU" b="1" i="1" dirty="0"/>
              <a:t> (</a:t>
            </a:r>
            <a:r>
              <a:rPr lang="ru-RU" b="1" i="1" dirty="0" err="1"/>
              <a:t>що</a:t>
            </a:r>
            <a:r>
              <a:rPr lang="ru-RU" b="1" i="1" dirty="0"/>
              <a:t> </a:t>
            </a:r>
            <a:r>
              <a:rPr lang="ru-RU" b="1" i="1" dirty="0" err="1"/>
              <a:t>робимо</a:t>
            </a:r>
            <a:r>
              <a:rPr lang="ru-RU" b="1" i="1" dirty="0"/>
              <a:t>?)</a:t>
            </a:r>
            <a:r>
              <a:rPr lang="ru-RU" i="1" dirty="0"/>
              <a:t> </a:t>
            </a:r>
            <a:r>
              <a:rPr lang="ru-RU" i="1" dirty="0" err="1"/>
              <a:t>прагнемо</a:t>
            </a:r>
            <a:r>
              <a:rPr lang="ru-RU" i="1" dirty="0"/>
              <a:t> </a:t>
            </a:r>
            <a:r>
              <a:rPr lang="ru-RU" i="1" dirty="0" err="1"/>
              <a:t>сумлінно</a:t>
            </a:r>
            <a:r>
              <a:rPr lang="ru-RU" i="1" dirty="0"/>
              <a:t> </a:t>
            </a:r>
            <a:r>
              <a:rPr lang="ru-RU" i="1" dirty="0" err="1"/>
              <a:t>вчитися</a:t>
            </a:r>
            <a:r>
              <a:rPr lang="ru-RU" b="1" i="1" dirty="0"/>
              <a:t>(</a:t>
            </a:r>
            <a:r>
              <a:rPr lang="ru-RU" b="1" i="1" dirty="0" err="1"/>
              <a:t>дієслівний</a:t>
            </a:r>
            <a:r>
              <a:rPr lang="ru-RU" b="1" i="1" dirty="0"/>
              <a:t> </a:t>
            </a:r>
            <a:r>
              <a:rPr lang="ru-RU" b="1" i="1" dirty="0" err="1"/>
              <a:t>присудок</a:t>
            </a:r>
            <a:r>
              <a:rPr lang="ru-RU" b="1" i="1" dirty="0"/>
              <a:t>).</a:t>
            </a:r>
            <a:br>
              <a:rPr lang="ru-RU" i="1" dirty="0"/>
            </a:br>
            <a:r>
              <a:rPr lang="ru-RU" i="1" dirty="0"/>
              <a:t>Батьки </a:t>
            </a:r>
            <a:r>
              <a:rPr lang="ru-RU" i="1" dirty="0" err="1"/>
              <a:t>веліли</a:t>
            </a:r>
            <a:r>
              <a:rPr lang="ru-RU" i="1" dirty="0"/>
              <a:t> </a:t>
            </a:r>
            <a:r>
              <a:rPr lang="ru-RU" b="1" i="1" dirty="0"/>
              <a:t>(</a:t>
            </a:r>
            <a:r>
              <a:rPr lang="ru-RU" b="1" i="1" dirty="0" err="1"/>
              <a:t>що</a:t>
            </a:r>
            <a:r>
              <a:rPr lang="ru-RU" b="1" i="1" dirty="0"/>
              <a:t>?)</a:t>
            </a:r>
            <a:r>
              <a:rPr lang="ru-RU" i="1" dirty="0"/>
              <a:t> добре  </a:t>
            </a:r>
            <a:r>
              <a:rPr lang="ru-RU" i="1" dirty="0" err="1"/>
              <a:t>вчитися</a:t>
            </a:r>
            <a:r>
              <a:rPr lang="ru-RU" b="1" i="1" dirty="0"/>
              <a:t>(</a:t>
            </a:r>
            <a:r>
              <a:rPr lang="ru-RU" b="1" i="1" dirty="0" err="1"/>
              <a:t>додаток</a:t>
            </a:r>
            <a:r>
              <a:rPr lang="ru-RU" b="1" i="1" dirty="0"/>
              <a:t>).</a:t>
            </a:r>
            <a:br>
              <a:rPr lang="ru-RU" i="1" dirty="0"/>
            </a:br>
            <a:r>
              <a:rPr lang="ru-RU" i="1" dirty="0" err="1"/>
              <a:t>Моє</a:t>
            </a:r>
            <a:r>
              <a:rPr lang="ru-RU" i="1" dirty="0"/>
              <a:t> </a:t>
            </a:r>
            <a:r>
              <a:rPr lang="ru-RU" i="1" dirty="0" err="1"/>
              <a:t>бажання</a:t>
            </a:r>
            <a:r>
              <a:rPr lang="ru-RU" i="1" dirty="0"/>
              <a:t> </a:t>
            </a:r>
            <a:r>
              <a:rPr lang="ru-RU" b="1" i="1" dirty="0"/>
              <a:t>(яке?)</a:t>
            </a:r>
            <a:r>
              <a:rPr lang="ru-RU" i="1" dirty="0"/>
              <a:t> </a:t>
            </a:r>
            <a:r>
              <a:rPr lang="ru-RU" i="1" dirty="0" err="1"/>
              <a:t>вчитися</a:t>
            </a:r>
            <a:r>
              <a:rPr lang="ru-RU" i="1" dirty="0"/>
              <a:t> </a:t>
            </a:r>
            <a:r>
              <a:rPr lang="ru-RU" i="1" dirty="0" err="1"/>
              <a:t>порадувало</a:t>
            </a:r>
            <a:r>
              <a:rPr lang="ru-RU" i="1" dirty="0"/>
              <a:t> </a:t>
            </a:r>
            <a:r>
              <a:rPr lang="ru-RU" i="1" dirty="0" err="1"/>
              <a:t>батьків</a:t>
            </a:r>
            <a:r>
              <a:rPr lang="ru-RU" i="1" dirty="0"/>
              <a:t> </a:t>
            </a:r>
            <a:r>
              <a:rPr lang="ru-RU" b="1" i="1" dirty="0"/>
              <a:t>(</a:t>
            </a:r>
            <a:r>
              <a:rPr lang="ru-RU" b="1" i="1" dirty="0" err="1"/>
              <a:t>означення</a:t>
            </a:r>
            <a:r>
              <a:rPr lang="ru-RU" b="1" i="1" dirty="0"/>
              <a:t>). </a:t>
            </a:r>
            <a:br>
              <a:rPr lang="ru-RU" i="1" dirty="0"/>
            </a:br>
            <a:r>
              <a:rPr lang="ru-RU" i="1" dirty="0"/>
              <a:t>Ми </a:t>
            </a:r>
            <a:r>
              <a:rPr lang="ru-RU" i="1" dirty="0" err="1"/>
              <a:t>приїхали</a:t>
            </a:r>
            <a:r>
              <a:rPr lang="ru-RU" i="1" dirty="0"/>
              <a:t> </a:t>
            </a:r>
            <a:r>
              <a:rPr lang="ru-RU" b="1" i="1" dirty="0"/>
              <a:t>(з </a:t>
            </a:r>
            <a:r>
              <a:rPr lang="ru-RU" b="1" i="1" dirty="0" err="1"/>
              <a:t>якою</a:t>
            </a:r>
            <a:r>
              <a:rPr lang="ru-RU" b="1" i="1" dirty="0"/>
              <a:t> метою?)</a:t>
            </a:r>
            <a:r>
              <a:rPr lang="ru-RU" i="1" dirty="0"/>
              <a:t> </a:t>
            </a:r>
            <a:r>
              <a:rPr lang="ru-RU" i="1" dirty="0" err="1"/>
              <a:t>сюди</a:t>
            </a:r>
            <a:r>
              <a:rPr lang="ru-RU" i="1" dirty="0"/>
              <a:t> </a:t>
            </a:r>
            <a:r>
              <a:rPr lang="ru-RU" i="1" dirty="0" err="1"/>
              <a:t>вчитися</a:t>
            </a:r>
            <a:r>
              <a:rPr lang="ru-RU" b="1" i="1" dirty="0"/>
              <a:t>(</a:t>
            </a:r>
            <a:r>
              <a:rPr lang="ru-RU" b="1" i="1" dirty="0" err="1"/>
              <a:t>обставина</a:t>
            </a:r>
            <a:r>
              <a:rPr lang="ru-RU" b="1" i="1" dirty="0"/>
              <a:t>).</a:t>
            </a:r>
            <a:endParaRPr lang="ru-RU" i="1" dirty="0"/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9FA3601-10BD-3644-8864-9D24A545AD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87104" y="3429000"/>
            <a:ext cx="3345218" cy="325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2574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D00713-D02C-E149-8AC8-1FDAD6AE9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9678" y="18255"/>
            <a:ext cx="6264322" cy="1325563"/>
          </a:xfrm>
        </p:spPr>
        <p:txBody>
          <a:bodyPr/>
          <a:lstStyle/>
          <a:p>
            <a:pPr algn="r"/>
            <a:r>
              <a:rPr lang="uk-UA" b="1" i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Запишіть речення. Підкресліть дієслова як члени речення.</a:t>
            </a:r>
            <a:endParaRPr lang="ru-RU" b="1" i="1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66F4B54-DFBC-0244-9B73-1F9A721513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1504" y="1893864"/>
            <a:ext cx="7342496" cy="496413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Ми працю любимо, що в творчість перейшла (М. Рильський). </a:t>
            </a:r>
          </a:p>
          <a:p>
            <a:pPr marL="0" indent="0">
              <a:buNone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Хто сіє мир, той пожне щастя (Народна творчість).</a:t>
            </a:r>
          </a:p>
          <a:p>
            <a:pPr marL="0" indent="0">
              <a:buNone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Літали над лукою чайки, і мандрував по ній лелека (В. Василевська).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Бабуся почала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випрасуваний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одяг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скриню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Екскурсовод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запропонував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оглянути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експонат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Знати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традиції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народу 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обов’язок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кожного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громадянина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У мене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з’явилося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бажання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побувати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музеї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прийшов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познайомитися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дітьми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CDDEECE-5756-1748-8847-891CB37475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909781"/>
            <a:ext cx="1910687" cy="1910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898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2AD540-BA9B-4747-BDAC-6D362FDFA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18255"/>
            <a:ext cx="7886700" cy="1325563"/>
          </a:xfrm>
        </p:spPr>
        <p:txBody>
          <a:bodyPr>
            <a:normAutofit fontScale="90000"/>
          </a:bodyPr>
          <a:lstStyle/>
          <a:p>
            <a:pPr algn="r"/>
            <a:r>
              <a:rPr lang="uk-UA" sz="4400" b="1" i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Гра «Найкмітливіший»</a:t>
            </a:r>
            <a:br>
              <a:rPr lang="ru-RU" sz="4400" b="1" i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</a:br>
            <a:r>
              <a:rPr lang="uk-UA" sz="3100" dirty="0"/>
              <a:t>( Фразеологізм замінити дієсловом)</a:t>
            </a:r>
            <a:br>
              <a:rPr lang="ru-RU" sz="3100" dirty="0"/>
            </a:br>
            <a:endParaRPr lang="ru-RU" sz="31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C3996E-BDD3-1C44-8EB9-D82998AA52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0" y="2488407"/>
            <a:ext cx="7886700" cy="4351338"/>
          </a:xfrm>
        </p:spPr>
        <p:txBody>
          <a:bodyPr/>
          <a:lstStyle/>
          <a:p>
            <a:pPr marL="0" indent="0">
              <a:buNone/>
            </a:pPr>
            <a:r>
              <a:rPr lang="uk-UA" dirty="0"/>
              <a:t>Задирати носа  -  ;               </a:t>
            </a:r>
          </a:p>
          <a:p>
            <a:pPr marL="0" indent="0">
              <a:buNone/>
            </a:pPr>
            <a:r>
              <a:rPr lang="uk-UA" dirty="0"/>
              <a:t>Сушити зуби – ;</a:t>
            </a:r>
            <a:endParaRPr lang="ru-RU" dirty="0"/>
          </a:p>
          <a:p>
            <a:pPr marL="0" indent="0">
              <a:buNone/>
            </a:pPr>
            <a:r>
              <a:rPr lang="uk-UA" dirty="0"/>
              <a:t>Пускати сльози – ;                        </a:t>
            </a:r>
          </a:p>
          <a:p>
            <a:pPr marL="0" indent="0">
              <a:buNone/>
            </a:pPr>
            <a:r>
              <a:rPr lang="uk-UA" dirty="0"/>
              <a:t>Ані телень – .</a:t>
            </a:r>
            <a:endParaRPr lang="ru-RU" dirty="0"/>
          </a:p>
          <a:p>
            <a:pPr marL="0" indent="0">
              <a:buNone/>
            </a:pPr>
            <a:r>
              <a:rPr lang="uk-UA" dirty="0"/>
              <a:t>Не взятися ні за холодну воду – ;</a:t>
            </a:r>
            <a:endParaRPr lang="ru-RU" dirty="0"/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D2D6F75-B9C8-9146-AF71-179AC00DDE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1486" y="3606800"/>
            <a:ext cx="3251200" cy="325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7120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9FC54A-B834-C14F-AACC-CE35533BC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2572" y="146762"/>
            <a:ext cx="7151427" cy="1325563"/>
          </a:xfrm>
        </p:spPr>
        <p:txBody>
          <a:bodyPr>
            <a:normAutofit fontScale="90000"/>
          </a:bodyPr>
          <a:lstStyle/>
          <a:p>
            <a:pPr algn="r"/>
            <a:r>
              <a:rPr lang="ru-RU" b="1" i="1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Запишіть</a:t>
            </a:r>
            <a:r>
              <a:rPr lang="ru-RU" b="1" i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ru-RU" b="1" i="1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речення</a:t>
            </a:r>
            <a:r>
              <a:rPr lang="ru-RU" b="1" i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, </a:t>
            </a:r>
            <a:r>
              <a:rPr lang="ru-RU" b="1" i="1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підкресліть</a:t>
            </a:r>
            <a:r>
              <a:rPr lang="ru-RU" b="1" i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ru-RU" b="1" i="1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неозначену</a:t>
            </a:r>
            <a:r>
              <a:rPr lang="ru-RU" b="1" i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 форму </a:t>
            </a:r>
            <a:r>
              <a:rPr lang="ru-RU" b="1" i="1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дієслова</a:t>
            </a:r>
            <a:r>
              <a:rPr lang="ru-RU" b="1" i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. </a:t>
            </a:r>
            <a:r>
              <a:rPr lang="ru-RU" b="1" i="1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Поясніть</a:t>
            </a:r>
            <a:r>
              <a:rPr lang="ru-RU" b="1" i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ru-RU" b="1" i="1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значення</a:t>
            </a:r>
            <a:r>
              <a:rPr lang="ru-RU" b="1" i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, </a:t>
            </a:r>
            <a:r>
              <a:rPr lang="ru-RU" b="1" i="1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морфологічні</a:t>
            </a:r>
            <a:r>
              <a:rPr lang="ru-RU" b="1" i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ru-RU" b="1" i="1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ознаки</a:t>
            </a:r>
            <a:r>
              <a:rPr lang="ru-RU" b="1" i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 і </a:t>
            </a:r>
            <a:r>
              <a:rPr lang="ru-RU" b="1" i="1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синтаксичну</a:t>
            </a:r>
            <a:r>
              <a:rPr lang="ru-RU" b="1" i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 роль кожного </a:t>
            </a:r>
            <a:r>
              <a:rPr lang="ru-RU" b="1" i="1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інфінітива</a:t>
            </a:r>
            <a:r>
              <a:rPr lang="ru-RU" b="1" i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FEAEFB-3A6D-7F47-8892-13633F12ED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88357" y="1883391"/>
            <a:ext cx="6755641" cy="48278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Як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весь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колінах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краще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грудьми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штики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(Б.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Олійник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Земля не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сонця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людина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без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щастя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(М. Стельмах). 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Вітчизні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служити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(Нар.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творчість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Найчесніша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робота —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говорити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правду (Нар.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творчість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2ADC662-9185-AB40-8627-C59F14683D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1642" y="3833573"/>
            <a:ext cx="3251200" cy="325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0286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247162-7AB1-9544-8516-1EE47813B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3766" y="18255"/>
            <a:ext cx="6810233" cy="1325563"/>
          </a:xfrm>
        </p:spPr>
        <p:txBody>
          <a:bodyPr>
            <a:normAutofit fontScale="90000"/>
          </a:bodyPr>
          <a:lstStyle/>
          <a:p>
            <a:pPr algn="r"/>
            <a:r>
              <a:rPr lang="ru-RU" b="1" i="1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Розподільний</a:t>
            </a:r>
            <a:r>
              <a:rPr lang="ru-RU" b="1" i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 диктант. </a:t>
            </a:r>
            <a:r>
              <a:rPr lang="ru-RU" b="1" i="1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Дієприкметники</a:t>
            </a:r>
            <a:r>
              <a:rPr lang="ru-RU" b="1" i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 та </a:t>
            </a:r>
            <a:r>
              <a:rPr lang="ru-RU" b="1" i="1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дієприслівники</a:t>
            </a:r>
            <a:r>
              <a:rPr lang="ru-RU" b="1" i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ru-RU" b="1" i="1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запишіть</a:t>
            </a:r>
            <a:r>
              <a:rPr lang="ru-RU" b="1" i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 у </a:t>
            </a:r>
            <a:r>
              <a:rPr lang="ru-RU" b="1" i="1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дві</a:t>
            </a:r>
            <a:r>
              <a:rPr lang="ru-RU" b="1" i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 колонки. 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573A5B6-0A94-2042-B647-48E010E740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02507" y="1678675"/>
            <a:ext cx="6141492" cy="5161070"/>
          </a:xfrm>
        </p:spPr>
        <p:txBody>
          <a:bodyPr/>
          <a:lstStyle/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Написаний, написавши,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розказуючи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розказаний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дивлячись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принесений,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переглянутий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співаючи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намальований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бажаючий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знаючи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передавши.</a:t>
            </a:r>
          </a:p>
          <a:p>
            <a:pPr marL="0" indent="0">
              <a:buNone/>
            </a:pPr>
            <a:br>
              <a:rPr lang="ru-RU" dirty="0"/>
            </a:b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770C6A3-22A9-F54E-AFE2-AC52D29E6E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29000"/>
            <a:ext cx="3251200" cy="325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3964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18F2EB-B90B-0645-92AB-B6DD7574A5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9678" y="127438"/>
            <a:ext cx="6264322" cy="1325563"/>
          </a:xfrm>
        </p:spPr>
        <p:txBody>
          <a:bodyPr>
            <a:normAutofit fontScale="90000"/>
          </a:bodyPr>
          <a:lstStyle/>
          <a:p>
            <a:pPr algn="r"/>
            <a:r>
              <a:rPr lang="ru-RU" b="1" i="1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Випишіть</a:t>
            </a:r>
            <a:r>
              <a:rPr lang="ru-RU" b="1" i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ru-RU" b="1" i="1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усі</a:t>
            </a:r>
            <a:r>
              <a:rPr lang="ru-RU" b="1" i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ru-RU" b="1" i="1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дієслівні</a:t>
            </a:r>
            <a:r>
              <a:rPr lang="ru-RU" b="1" i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ru-RU" b="1" i="1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форми</a:t>
            </a:r>
            <a:r>
              <a:rPr lang="ru-RU" b="1" i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, </a:t>
            </a:r>
            <a:r>
              <a:rPr lang="ru-RU" b="1" i="1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назвіть</a:t>
            </a:r>
            <a:r>
              <a:rPr lang="ru-RU" b="1" i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ru-RU" b="1" i="1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їх</a:t>
            </a:r>
            <a:r>
              <a:rPr lang="ru-RU" b="1" i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ru-RU" b="1" i="1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основні</a:t>
            </a:r>
            <a:r>
              <a:rPr lang="ru-RU" b="1" i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ru-RU" b="1" i="1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граматичні</a:t>
            </a:r>
            <a:r>
              <a:rPr lang="ru-RU" b="1" i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ru-RU" b="1" i="1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ознаки</a:t>
            </a:r>
            <a:r>
              <a:rPr lang="ru-RU" b="1" i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, </a:t>
            </a:r>
            <a:r>
              <a:rPr lang="ru-RU" b="1" i="1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визначте</a:t>
            </a:r>
            <a:r>
              <a:rPr lang="ru-RU" b="1" i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ru-RU" b="1" i="1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синтаксичну</a:t>
            </a:r>
            <a:r>
              <a:rPr lang="ru-RU" b="1" i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 роль у </a:t>
            </a:r>
            <a:r>
              <a:rPr lang="ru-RU" b="1" i="1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реченні</a:t>
            </a:r>
            <a:r>
              <a:rPr lang="ru-RU" b="1" i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EA9625A-3BB0-8541-AEBC-C3267CED84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0" y="2379224"/>
            <a:ext cx="7886700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Мабуть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-таки,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ніде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світі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нема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кращих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лікарів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ніж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мати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ніщо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світі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зрівнятися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оцим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рідним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теплом, затишком та ласкою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домівки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так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одвик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бурлацьких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бездомних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дорогах.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суворих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бурлакування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безконечних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боїв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все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зараз тут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наче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голубило, все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йому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подобалось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заново: і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турботливе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материне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буркотіння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і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радісна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Вутаньчина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невгамовність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і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старий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мисник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яскравим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посудом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і притрушена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свіжою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золотистою соломою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долівка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Ось тут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батько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сміючись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підкидав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стелі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Дубовий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сволок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прогнувся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потемнів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часу, але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мідно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тримає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всю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крівлю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своєму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кряжистому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хребті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Скільки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витримає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скільки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проживе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(О. Гончар).</a:t>
            </a:r>
          </a:p>
          <a:p>
            <a:pPr marL="0" indent="0">
              <a:buNone/>
            </a:pPr>
            <a:br>
              <a:rPr lang="ru-RU" dirty="0"/>
            </a:b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F3E3695-88F5-BA4F-9DCA-AB060A212E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7324" y="5145205"/>
            <a:ext cx="1942910" cy="1942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74124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</TotalTime>
  <Words>611</Words>
  <Application>Microsoft Macintosh PowerPoint</Application>
  <PresentationFormat>Экран (4:3)</PresentationFormat>
  <Paragraphs>39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Тема Office</vt:lpstr>
      <vt:lpstr>Дієслово:  загальне значення, морфологічні ознаки, синтаксична роль.</vt:lpstr>
      <vt:lpstr>Презентация PowerPoint</vt:lpstr>
      <vt:lpstr>Окрім неозначеної, дієслова мають ще такі форми.</vt:lpstr>
      <vt:lpstr>Усі особові дієслова змінюються за особами (у теперішньому й майбутньому часі), родами  (в минулому часі), числами, часами.</vt:lpstr>
      <vt:lpstr>Синтаксична роль. Дієслово в реченні найчастіше виконує функцію присудка.</vt:lpstr>
      <vt:lpstr>Запишіть речення. Підкресліть дієслова як члени речення.</vt:lpstr>
      <vt:lpstr>Гра «Найкмітливіший» ( Фразеологізм замінити дієсловом) </vt:lpstr>
      <vt:lpstr>Запишіть речення, підкресліть неозначену форму дієслова. Поясніть значення, морфологічні ознаки і синтаксичну роль кожного інфінітива.</vt:lpstr>
      <vt:lpstr>Розподільний диктант. Дієприкметники та дієприслівники запишіть у дві колонки. </vt:lpstr>
      <vt:lpstr>Випишіть усі дієслівні форми, назвіть їх основні граматичні ознаки, визначте синтаксичну роль у реченні.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 presentation</dc:title>
  <dc:creator>Павел</dc:creator>
  <cp:lastModifiedBy>Nastia Kolesnikova</cp:lastModifiedBy>
  <cp:revision>79</cp:revision>
  <dcterms:created xsi:type="dcterms:W3CDTF">2014-11-21T11:00:06Z</dcterms:created>
  <dcterms:modified xsi:type="dcterms:W3CDTF">2020-04-06T19:55:46Z</dcterms:modified>
</cp:coreProperties>
</file>