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8" r:id="rId8"/>
    <p:sldId id="263" r:id="rId9"/>
    <p:sldId id="264" r:id="rId10"/>
    <p:sldId id="265" r:id="rId11"/>
    <p:sldId id="266" r:id="rId12"/>
    <p:sldId id="267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0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3319" y="1772816"/>
            <a:ext cx="6458948" cy="28007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000" b="1" dirty="0">
                <a:solidFill>
                  <a:srgbClr val="FF0000"/>
                </a:solidFill>
                <a:latin typeface="Times New Roman"/>
                <a:ea typeface="Times New Roman"/>
              </a:rPr>
              <a:t>Діалог. </a:t>
            </a:r>
            <a:endParaRPr lang="uk-UA" sz="4000" b="1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ctr"/>
            <a:r>
              <a:rPr lang="uk-UA" sz="40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Розділові </a:t>
            </a:r>
            <a:r>
              <a:rPr lang="uk-UA" sz="4000" b="1" dirty="0">
                <a:solidFill>
                  <a:srgbClr val="FF0000"/>
                </a:solidFill>
                <a:latin typeface="Times New Roman"/>
                <a:ea typeface="Times New Roman"/>
              </a:rPr>
              <a:t>знаки при 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діалозі</a:t>
            </a:r>
          </a:p>
          <a:p>
            <a:pPr algn="ctr"/>
            <a:endParaRPr lang="uk-UA" sz="4000" b="1" dirty="0">
              <a:solidFill>
                <a:srgbClr val="FF0000"/>
              </a:solidFill>
              <a:latin typeface="Times New Roman"/>
            </a:endParaRPr>
          </a:p>
          <a:p>
            <a:pPr algn="ctr"/>
            <a:r>
              <a:rPr lang="uk-UA" sz="2800" b="1" dirty="0" smtClean="0">
                <a:solidFill>
                  <a:srgbClr val="0000CC"/>
                </a:solidFill>
                <a:latin typeface="Times New Roman"/>
              </a:rPr>
              <a:t>Українська мова</a:t>
            </a:r>
          </a:p>
          <a:p>
            <a:pPr algn="ctr"/>
            <a:r>
              <a:rPr lang="uk-UA" sz="2800" b="1" dirty="0" smtClean="0">
                <a:solidFill>
                  <a:srgbClr val="0000CC"/>
                </a:solidFill>
                <a:latin typeface="Times New Roman"/>
              </a:rPr>
              <a:t>5 клас</a:t>
            </a:r>
            <a:endParaRPr lang="ru-RU" sz="2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850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0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836712"/>
            <a:ext cx="6624736" cy="3573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sz="32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uk-UA" sz="3200" b="1" dirty="0" err="1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«Бліц-опитуванн</a:t>
            </a:r>
            <a:r>
              <a:rPr lang="uk-UA" sz="32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я</a:t>
            </a: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180340">
              <a:spcAft>
                <a:spcPts val="0"/>
              </a:spcAft>
            </a:pPr>
            <a:r>
              <a:rPr lang="uk-UA" sz="24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Що </a:t>
            </a:r>
            <a:r>
              <a:rPr lang="uk-UA" sz="24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таке пряма мова?   </a:t>
            </a:r>
            <a:r>
              <a:rPr lang="ru-RU" sz="24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uk-UA" sz="24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 </a:t>
            </a:r>
            <a:r>
              <a:rPr lang="uk-UA" sz="24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На </a:t>
            </a:r>
            <a:r>
              <a:rPr lang="uk-UA" sz="24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що вказують слова автора?</a:t>
            </a:r>
            <a:endParaRPr lang="ru-RU" sz="24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180340">
              <a:spcAft>
                <a:spcPts val="0"/>
              </a:spcAft>
            </a:pPr>
            <a:r>
              <a:rPr lang="uk-UA" sz="24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 </a:t>
            </a:r>
            <a:r>
              <a:rPr lang="uk-UA" sz="24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Яка </a:t>
            </a:r>
            <a:r>
              <a:rPr lang="uk-UA" sz="24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мова непряма?          </a:t>
            </a:r>
            <a:r>
              <a:rPr lang="ru-RU" sz="24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uk-UA" sz="24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 </a:t>
            </a:r>
            <a:r>
              <a:rPr lang="uk-UA" sz="24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- На </a:t>
            </a:r>
            <a:r>
              <a:rPr lang="uk-UA" sz="24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що вказує звертання?</a:t>
            </a:r>
            <a:endParaRPr lang="ru-RU" sz="24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180340">
              <a:spcAft>
                <a:spcPts val="0"/>
              </a:spcAft>
            </a:pPr>
            <a:r>
              <a:rPr lang="uk-UA" sz="24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 </a:t>
            </a:r>
            <a:r>
              <a:rPr lang="uk-UA" sz="24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 </a:t>
            </a:r>
            <a:r>
              <a:rPr lang="uk-UA" sz="24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якою інтонацією вимовляється пряма мова?</a:t>
            </a:r>
            <a:endParaRPr lang="ru-RU" sz="24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180340">
              <a:spcAft>
                <a:spcPts val="0"/>
              </a:spcAft>
            </a:pPr>
            <a:r>
              <a:rPr lang="uk-UA" sz="24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</a:t>
            </a:r>
            <a:r>
              <a:rPr lang="uk-UA" sz="24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З якою інтонацією вимовляються слова автора?</a:t>
            </a:r>
            <a:endParaRPr lang="ru-RU" sz="24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180340">
              <a:spcAft>
                <a:spcPts val="0"/>
              </a:spcAft>
            </a:pPr>
            <a:r>
              <a:rPr lang="uk-UA" sz="24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</a:t>
            </a:r>
            <a:r>
              <a:rPr lang="uk-UA" sz="24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Які слова можуть вказувати на слова автора?</a:t>
            </a:r>
            <a:endParaRPr lang="ru-RU" sz="24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43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0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1052736"/>
            <a:ext cx="68407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28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Спілкування – це мистецтво і наука.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uk-UA" sz="28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«Заговори, щоб я тебе побачив»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r">
              <a:spcAft>
                <a:spcPts val="0"/>
              </a:spcAft>
            </a:pPr>
            <a:r>
              <a:rPr lang="uk-UA" sz="28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Сократ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82829" y="2348880"/>
            <a:ext cx="27799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«</a:t>
            </a:r>
            <a:r>
              <a:rPr lang="uk-UA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Мікрофон</a:t>
            </a:r>
            <a:r>
              <a:rPr lang="uk-UA" sz="36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»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7388" y="2995211"/>
            <a:ext cx="57609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0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1. Поясніть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як можна «побачити» людину за її розмовою?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0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2. Чи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вважаєте ви, що треба вчитися спілкуванню? </a:t>
            </a:r>
            <a:r>
              <a:rPr lang="uk-UA" sz="20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3. Чи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це уміння приходить само?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0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4. Чи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вважаєте ви себе цікавим співбесідником?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0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5. Чи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завжди вам є що розповісти своєму хорошому знайомому?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uk-UA" sz="20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6. Назвіть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свій арсенал добрих слів.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73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0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836712"/>
            <a:ext cx="5598368" cy="4768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Хвилинка ввічливості</a:t>
            </a: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До </a:t>
            </a: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смаку усім сніданок</a:t>
            </a:r>
            <a:endParaRPr lang="ru-RU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З привітанням «</a:t>
            </a:r>
            <a:r>
              <a:rPr lang="uk-UA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Добрий ранок!».</a:t>
            </a:r>
            <a:endParaRPr lang="ru-RU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Щиро скажеш ти </a:t>
            </a:r>
            <a:r>
              <a:rPr lang="uk-UA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«Привіт!»</a:t>
            </a: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 -</a:t>
            </a:r>
            <a:endParaRPr lang="ru-RU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усміхнеться цілий світ.</a:t>
            </a:r>
            <a:endParaRPr lang="ru-RU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Слово </a:t>
            </a:r>
            <a:r>
              <a:rPr lang="uk-UA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«дякую»,</a:t>
            </a: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 мій друже,</a:t>
            </a:r>
            <a:endParaRPr lang="ru-RU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свідчить, що ти ґречний дуже.</a:t>
            </a:r>
            <a:endParaRPr lang="ru-RU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«Вибачте»</a:t>
            </a: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 - магічне слово,-</a:t>
            </a:r>
            <a:endParaRPr lang="ru-RU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скрасить ввічливу розмову.</a:t>
            </a:r>
            <a:endParaRPr lang="ru-RU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Якщо дружиш ти з </a:t>
            </a:r>
            <a:r>
              <a:rPr lang="uk-UA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«будь ласка»,</a:t>
            </a:r>
            <a:endParaRPr lang="ru-RU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То життя неначе казка.</a:t>
            </a:r>
            <a:endParaRPr lang="ru-RU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«На добраніч!» </a:t>
            </a: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 у розмові</a:t>
            </a:r>
            <a:endParaRPr lang="ru-RU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сни дарує кольорові.</a:t>
            </a:r>
            <a:endParaRPr lang="ru-RU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Між людьми завжди в пошані</a:t>
            </a:r>
            <a:endParaRPr lang="ru-RU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ті, хто </a:t>
            </a:r>
            <a:r>
              <a:rPr lang="uk-UA" dirty="0" err="1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ґр</a:t>
            </a: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ечні  і слухняні.</a:t>
            </a:r>
            <a:endParaRPr lang="ru-RU" dirty="0">
              <a:solidFill>
                <a:srgbClr val="0000CC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7998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" y="0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8" b="33933"/>
          <a:stretch/>
        </p:blipFill>
        <p:spPr bwMode="auto">
          <a:xfrm>
            <a:off x="1261" y="0"/>
            <a:ext cx="9186863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844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0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07704" y="764704"/>
            <a:ext cx="6048672" cy="4537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Словникова робота 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Діалог </a:t>
            </a:r>
            <a:r>
              <a:rPr lang="uk-UA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– </a:t>
            </a: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передає розмову двох або кількох осіб.</a:t>
            </a:r>
            <a:endParaRPr lang="ru-RU" sz="1600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Монолог – </a:t>
            </a: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висловлювання однієї особи.</a:t>
            </a:r>
            <a:endParaRPr lang="ru-RU" sz="1600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b="1" dirty="0" err="1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Поліл</a:t>
            </a:r>
            <a:r>
              <a:rPr lang="uk-UA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ог  - </a:t>
            </a: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це дискусія, бесіда трьох і більше учасників.</a:t>
            </a:r>
            <a:endParaRPr lang="ru-RU" sz="1600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Репліка – </a:t>
            </a: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слова кожного зі співрозмовників. Кожну репліку записуємо з нового рядка, перед реплікою ставимо тире.  Якщо перед реплікою стоять слова автора, після них ставимо двокрапку.</a:t>
            </a:r>
            <a:endParaRPr lang="ru-RU" sz="1600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 algn="just">
              <a:lnSpc>
                <a:spcPct val="107000"/>
              </a:lnSpc>
              <a:spcAft>
                <a:spcPts val="0"/>
              </a:spcAft>
            </a:pPr>
            <a:r>
              <a:rPr lang="uk-UA" b="1" dirty="0" err="1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Міміка </a:t>
            </a:r>
            <a:r>
              <a:rPr lang="uk-UA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 - </a:t>
            </a: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рухи м’язів обличчя, які виражають внутрішній душевний стан </a:t>
            </a:r>
            <a:r>
              <a:rPr lang="uk-UA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людини.</a:t>
            </a:r>
            <a:endParaRPr lang="ru-RU" sz="1600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Жести – </a:t>
            </a: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рухи людського тіла чи рук, що супроводжують мовлення або замінюють його.</a:t>
            </a:r>
            <a:endParaRPr lang="ru-RU" sz="1600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indent="180340"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Інтонація – </a:t>
            </a: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зміна основного тону</a:t>
            </a:r>
            <a:r>
              <a:rPr lang="uk-UA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, </a:t>
            </a:r>
            <a:r>
              <a:rPr lang="uk-UA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на початку кожної репліки інтонація підвищується. Слова автора вимовляємо з пониженою інтонацією, дещо прискорено.</a:t>
            </a:r>
            <a:endParaRPr lang="ru-RU" sz="1600" dirty="0">
              <a:solidFill>
                <a:srgbClr val="0000CC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0262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5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640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0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3728" y="908720"/>
            <a:ext cx="5976663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33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Спостереження над мовним матеріалом</a:t>
            </a:r>
            <a:r>
              <a:rPr lang="uk-UA" sz="3300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endParaRPr lang="ru-RU" sz="3300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-228600" algn="just">
              <a:spcAft>
                <a:spcPts val="0"/>
              </a:spcAft>
            </a:pPr>
            <a:r>
              <a:rPr lang="uk-UA" sz="22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          Чом, татусю, усюди барвисті листки?</a:t>
            </a:r>
            <a:endParaRPr lang="ru-RU" sz="22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-228600" algn="just">
              <a:spcAft>
                <a:spcPts val="0"/>
              </a:spcAft>
            </a:pPr>
            <a:r>
              <a:rPr lang="uk-UA" sz="22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          Це їх осінь скупала у райдужнім морі.</a:t>
            </a:r>
            <a:endParaRPr lang="ru-RU" sz="22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-228600" algn="just">
              <a:spcAft>
                <a:spcPts val="0"/>
              </a:spcAft>
            </a:pPr>
            <a:r>
              <a:rPr lang="uk-UA" sz="22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          А чого так задумався берег ріки?</a:t>
            </a:r>
            <a:endParaRPr lang="ru-RU" sz="22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-228600" algn="just">
              <a:spcAft>
                <a:spcPts val="0"/>
              </a:spcAft>
            </a:pPr>
            <a:r>
              <a:rPr lang="uk-UA" sz="22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          Це він, мабуть, пригадує пісню в мінорі.</a:t>
            </a:r>
            <a:endParaRPr lang="ru-RU" sz="22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-228600" algn="just">
              <a:spcAft>
                <a:spcPts val="0"/>
              </a:spcAft>
            </a:pPr>
            <a:r>
              <a:rPr lang="uk-UA" sz="2200" dirty="0" err="1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          Звідкі</a:t>
            </a:r>
            <a:r>
              <a:rPr lang="uk-UA" sz="22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ля пелена на ранкових лугах?</a:t>
            </a:r>
            <a:endParaRPr lang="ru-RU" sz="22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-228600" algn="just">
              <a:spcAft>
                <a:spcPts val="0"/>
              </a:spcAft>
            </a:pPr>
            <a:r>
              <a:rPr lang="uk-UA" sz="22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          То зима вже фату приміряє до шлюбу.</a:t>
            </a:r>
            <a:endParaRPr lang="ru-RU" sz="22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-228600" algn="just">
              <a:spcAft>
                <a:spcPts val="0"/>
              </a:spcAft>
            </a:pPr>
            <a:r>
              <a:rPr lang="uk-UA" sz="22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          Хто це пухом засипав подвір’я і дах?</a:t>
            </a:r>
            <a:endParaRPr lang="ru-RU" sz="22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-228600" algn="just">
              <a:spcAft>
                <a:spcPts val="0"/>
              </a:spcAft>
            </a:pPr>
            <a:r>
              <a:rPr lang="uk-UA" sz="22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          То збирає мороз білі клапті на шубу</a:t>
            </a: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…</a:t>
            </a:r>
            <a:endParaRPr lang="ru-RU" sz="22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4869160"/>
            <a:ext cx="4320480" cy="1367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28600" algn="just">
              <a:lnSpc>
                <a:spcPts val="1280"/>
              </a:lnSpc>
              <a:spcAft>
                <a:spcPts val="0"/>
              </a:spcAft>
            </a:pPr>
            <a:r>
              <a:rPr lang="uk-UA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1.</a:t>
            </a:r>
            <a:r>
              <a:rPr lang="uk-UA" sz="8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   </a:t>
            </a:r>
            <a:r>
              <a:rPr lang="uk-UA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З’ясуйте, хто бере участь у діалозі</a:t>
            </a:r>
            <a:r>
              <a:rPr lang="uk-UA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1600" b="1" dirty="0">
              <a:solidFill>
                <a:srgbClr val="0000CC"/>
              </a:solidFill>
              <a:ea typeface="Calibri"/>
              <a:cs typeface="Times New Roman"/>
            </a:endParaRPr>
          </a:p>
          <a:p>
            <a:pPr algn="just"/>
            <a:r>
              <a:rPr lang="uk-UA" b="1" dirty="0" smtClean="0">
                <a:solidFill>
                  <a:srgbClr val="0000CC"/>
                </a:solidFill>
                <a:latin typeface="Times New Roman"/>
                <a:ea typeface="Times New Roman"/>
              </a:rPr>
              <a:t>2.</a:t>
            </a:r>
            <a:r>
              <a:rPr lang="uk-UA" sz="800" b="1" dirty="0">
                <a:solidFill>
                  <a:srgbClr val="0000CC"/>
                </a:solidFill>
                <a:latin typeface="Times New Roman"/>
                <a:ea typeface="Times New Roman"/>
              </a:rPr>
              <a:t>    </a:t>
            </a:r>
            <a:r>
              <a:rPr lang="uk-UA" b="1" dirty="0">
                <a:solidFill>
                  <a:srgbClr val="0000CC"/>
                </a:solidFill>
                <a:latin typeface="Times New Roman"/>
                <a:ea typeface="Times New Roman"/>
              </a:rPr>
              <a:t>Нам відомо, що діалог відбувається за певної ситуації. Яку ситуацію ви можете собі уявити, прочитавши цей діалог</a:t>
            </a:r>
            <a:endParaRPr lang="ru-RU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22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819"/>
            <a:ext cx="922142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784" y="980728"/>
            <a:ext cx="43894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«Мозковий штурм»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1669544"/>
            <a:ext cx="5760640" cy="2887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28600" algn="just">
              <a:lnSpc>
                <a:spcPts val="1280"/>
              </a:lnSpc>
              <a:spcAft>
                <a:spcPts val="0"/>
              </a:spcAft>
            </a:pPr>
            <a:r>
              <a:rPr lang="uk-UA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Основні </a:t>
            </a:r>
            <a:r>
              <a:rPr lang="uk-UA" sz="28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правила ведення діалогу</a:t>
            </a:r>
            <a:r>
              <a:rPr lang="uk-UA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</a:p>
          <a:p>
            <a:pPr indent="-228600" algn="just">
              <a:lnSpc>
                <a:spcPts val="1280"/>
              </a:lnSpc>
              <a:spcAft>
                <a:spcPts val="0"/>
              </a:spcAft>
            </a:pPr>
            <a:endParaRPr lang="ru-RU" sz="2800" b="1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-270510" algn="just">
              <a:spcAft>
                <a:spcPts val="0"/>
              </a:spcAft>
            </a:pPr>
            <a:r>
              <a:rPr lang="uk-UA" sz="20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Бути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завжди ввічливими, привітними, доброзичливими у спілкуванні.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-270510" algn="just">
              <a:spcAft>
                <a:spcPts val="0"/>
              </a:spcAft>
            </a:pPr>
            <a:r>
              <a:rPr lang="uk-UA" sz="20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Не перебивати співрозмовника.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-270510" algn="just">
              <a:spcAft>
                <a:spcPts val="0"/>
              </a:spcAft>
            </a:pPr>
            <a:r>
              <a:rPr lang="uk-UA" sz="20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Говорити чітко, конкретно, правильно.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72390" indent="-342900" algn="just">
              <a:spcAft>
                <a:spcPts val="0"/>
              </a:spcAft>
              <a:buFontTx/>
              <a:buChar char="-"/>
            </a:pPr>
            <a:r>
              <a:rPr lang="uk-UA" sz="20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Слухати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зацікавлено. </a:t>
            </a:r>
          </a:p>
          <a:p>
            <a:pPr marL="72390" indent="-342900" algn="just">
              <a:spcAft>
                <a:spcPts val="0"/>
              </a:spcAft>
              <a:buFontTx/>
              <a:buChar char="-"/>
            </a:pPr>
            <a:r>
              <a:rPr lang="uk-UA" sz="20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завдавати людям прикрощів словом.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72390" indent="-342900" algn="just">
              <a:spcAft>
                <a:spcPts val="0"/>
              </a:spcAft>
              <a:buFontTx/>
              <a:buChar char="-"/>
            </a:pPr>
            <a:r>
              <a:rPr lang="uk-UA" sz="20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Чемно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пояснити причину прохання чи </a:t>
            </a:r>
            <a:r>
              <a:rPr lang="uk-UA" sz="20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відмови.</a:t>
            </a:r>
          </a:p>
          <a:p>
            <a:pPr marL="72390" indent="-342900" algn="just">
              <a:spcAft>
                <a:spcPts val="0"/>
              </a:spcAft>
              <a:buFontTx/>
              <a:buChar char="-"/>
            </a:pPr>
            <a:r>
              <a:rPr lang="uk-UA" sz="20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Стежити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 культурою мовлення.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13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0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784" y="908720"/>
            <a:ext cx="4572000" cy="127791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80340" algn="ctr">
              <a:lnSpc>
                <a:spcPct val="107000"/>
              </a:lnSpc>
              <a:spcAft>
                <a:spcPts val="0"/>
              </a:spcAft>
            </a:pPr>
            <a:r>
              <a:rPr lang="uk-UA" sz="3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Інтерактивна вправа « </a:t>
            </a:r>
            <a:r>
              <a:rPr lang="uk-UA" sz="36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Квітка»</a:t>
            </a:r>
            <a:endParaRPr lang="ru-RU" sz="3600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  <p:sp>
        <p:nvSpPr>
          <p:cNvPr id="3" name="Капля 2"/>
          <p:cNvSpPr/>
          <p:nvPr/>
        </p:nvSpPr>
        <p:spPr>
          <a:xfrm rot="21389527">
            <a:off x="2690059" y="3975758"/>
            <a:ext cx="1934068" cy="1814966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dirty="0" smtClean="0">
                <a:solidFill>
                  <a:srgbClr val="000000"/>
                </a:solidFill>
                <a:latin typeface="Times New Roman"/>
                <a:ea typeface="Times New Roman"/>
              </a:rPr>
              <a:t>ІІ р. Запишіть слова прощання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Капля 3"/>
          <p:cNvSpPr/>
          <p:nvPr/>
        </p:nvSpPr>
        <p:spPr>
          <a:xfrm rot="5806850">
            <a:off x="2970829" y="2058170"/>
            <a:ext cx="1730110" cy="1790789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Капля 4"/>
          <p:cNvSpPr/>
          <p:nvPr/>
        </p:nvSpPr>
        <p:spPr>
          <a:xfrm rot="14165975">
            <a:off x="5061189" y="2960134"/>
            <a:ext cx="1878149" cy="2177569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17218" y="2531331"/>
            <a:ext cx="1709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0000"/>
                </a:solidFill>
                <a:latin typeface="Times New Roman"/>
                <a:ea typeface="Times New Roman"/>
              </a:rPr>
              <a:t> І р. Запишіть </a:t>
            </a:r>
          </a:p>
          <a:p>
            <a:r>
              <a:rPr lang="uk-UA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слова </a:t>
            </a:r>
          </a:p>
          <a:p>
            <a:r>
              <a:rPr lang="uk-UA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привітання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116618" y="3587252"/>
            <a:ext cx="167244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dirty="0" smtClean="0">
                <a:solidFill>
                  <a:srgbClr val="000000"/>
                </a:solidFill>
                <a:latin typeface="Times New Roman"/>
                <a:ea typeface="Times New Roman"/>
              </a:rPr>
              <a:t>ІІІ р. Запишіть </a:t>
            </a:r>
          </a:p>
          <a:p>
            <a:pPr lvl="0"/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uk-UA" dirty="0" smtClean="0">
                <a:solidFill>
                  <a:srgbClr val="000000"/>
                </a:solidFill>
                <a:latin typeface="Times New Roman"/>
                <a:ea typeface="Times New Roman"/>
              </a:rPr>
              <a:t>лова</a:t>
            </a:r>
          </a:p>
          <a:p>
            <a:pPr lvl="0"/>
            <a:r>
              <a:rPr lang="uk-UA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подяки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068171" y="3472396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07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0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5696" y="980728"/>
            <a:ext cx="58326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Робота в парах</a:t>
            </a:r>
          </a:p>
          <a:p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Створіть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запишіть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діалог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на теми:</a:t>
            </a:r>
          </a:p>
          <a:p>
            <a:endParaRPr lang="ru-RU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 р. Допомога батькам</a:t>
            </a:r>
          </a:p>
          <a:p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ІІ р. Улюблені справи </a:t>
            </a:r>
          </a:p>
          <a:p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ІІІ р. Що подарувати </a:t>
            </a:r>
            <a:r>
              <a:rPr lang="uk-UA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друзяям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на день народження?</a:t>
            </a:r>
            <a:endParaRPr lang="ru-RU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89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Фон для детской презентации о здоровье (66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51720" y="1091020"/>
            <a:ext cx="6192688" cy="3496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Незакінчене речення: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3200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sz="32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         Я зрозумів </a:t>
            </a:r>
            <a:r>
              <a:rPr lang="uk-UA" sz="32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…</a:t>
            </a:r>
            <a:endParaRPr lang="ru-RU" sz="32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sz="32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         </a:t>
            </a:r>
            <a:r>
              <a:rPr lang="uk-UA" sz="32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Я </a:t>
            </a:r>
            <a:r>
              <a:rPr lang="uk-UA" sz="32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думаю, що …</a:t>
            </a:r>
            <a:endParaRPr lang="ru-RU" sz="32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uk-UA" sz="3200" dirty="0" err="1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         Особли</a:t>
            </a:r>
            <a:r>
              <a:rPr lang="uk-UA" sz="32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 мене вразило…</a:t>
            </a:r>
            <a:endParaRPr lang="ru-RU" sz="3200" dirty="0">
              <a:solidFill>
                <a:srgbClr val="00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uk-UA" sz="3200" dirty="0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r>
              <a:rPr lang="uk-UA" sz="3200" dirty="0" err="1" smtClean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</a:t>
            </a:r>
            <a:r>
              <a:rPr lang="uk-UA" sz="3200" dirty="0" err="1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        Ме</a:t>
            </a:r>
            <a:r>
              <a:rPr lang="uk-UA" sz="3200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ні сподобалось…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35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0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46497" y="2132856"/>
            <a:ext cx="5252592" cy="16927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Домашнє завдання:</a:t>
            </a:r>
          </a:p>
          <a:p>
            <a:r>
              <a:rPr lang="uk-UA" sz="3200" dirty="0" smtClean="0">
                <a:solidFill>
                  <a:srgbClr val="0000CC"/>
                </a:solidFill>
                <a:latin typeface="Times New Roman"/>
                <a:ea typeface="Times New Roman"/>
              </a:rPr>
              <a:t>скласти діалог-розпитування</a:t>
            </a:r>
          </a:p>
          <a:p>
            <a:r>
              <a:rPr lang="uk-UA" sz="3200" dirty="0" smtClean="0">
                <a:solidFill>
                  <a:srgbClr val="0000CC"/>
                </a:solidFill>
                <a:latin typeface="Times New Roman"/>
                <a:ea typeface="Times New Roman"/>
              </a:rPr>
              <a:t> з батьками </a:t>
            </a:r>
            <a:r>
              <a:rPr lang="uk-UA" sz="3200" dirty="0">
                <a:solidFill>
                  <a:srgbClr val="0000CC"/>
                </a:solidFill>
                <a:latin typeface="Times New Roman"/>
                <a:ea typeface="Times New Roman"/>
              </a:rPr>
              <a:t>на 6 - 8 реплік</a:t>
            </a:r>
            <a:endParaRPr lang="ru-RU" sz="3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89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206</Words>
  <Application>Microsoft Office PowerPoint</Application>
  <PresentationFormat>Экран (4:3)</PresentationFormat>
  <Paragraphs>87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Natalia</dc:creator>
  <cp:lastModifiedBy>Natalia</cp:lastModifiedBy>
  <cp:revision>7</cp:revision>
  <dcterms:created xsi:type="dcterms:W3CDTF">2021-05-11T15:30:00Z</dcterms:created>
  <dcterms:modified xsi:type="dcterms:W3CDTF">2021-05-11T20:40:21Z</dcterms:modified>
</cp:coreProperties>
</file>