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FE3D4-B618-4412-86AE-C8B281FF21D3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B89856-031C-4A57-80B3-D0783AE8FFE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chemeClr val="bg1">
            <a:lumMod val="75000"/>
            <a:alpha val="7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Безымяно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0"/>
            <a:ext cx="9144000" cy="36278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914400"/>
            <a:ext cx="8915400" cy="3810000"/>
          </a:xfrm>
        </p:spPr>
        <p:txBody>
          <a:bodyPr>
            <a:normAutofit/>
          </a:bodyPr>
          <a:lstStyle/>
          <a:p>
            <a:r>
              <a:rPr lang="uk-UA" b="1" i="1" dirty="0" smtClean="0">
                <a:solidFill>
                  <a:srgbClr val="000066"/>
                </a:solidFill>
              </a:rPr>
              <a:t>Двадцять третє квітня</a:t>
            </a:r>
            <a:br>
              <a:rPr lang="uk-UA" b="1" i="1" dirty="0" smtClean="0">
                <a:solidFill>
                  <a:srgbClr val="000066"/>
                </a:solidFill>
              </a:rPr>
            </a:br>
            <a:r>
              <a:rPr lang="uk-UA" b="1" i="1" dirty="0" smtClean="0">
                <a:solidFill>
                  <a:srgbClr val="000066"/>
                </a:solidFill>
              </a:rPr>
              <a:t>Класна робота</a:t>
            </a:r>
            <a:br>
              <a:rPr lang="uk-UA" b="1" i="1" dirty="0" smtClean="0">
                <a:solidFill>
                  <a:srgbClr val="000066"/>
                </a:solidFill>
              </a:rPr>
            </a:br>
            <a:r>
              <a:rPr lang="uk-UA" b="1" i="1" dirty="0" smtClean="0">
                <a:solidFill>
                  <a:srgbClr val="000066"/>
                </a:solidFill>
              </a:rPr>
              <a:t>Тема. Правопис префіксів</a:t>
            </a:r>
            <a:endParaRPr lang="ru-RU" b="1" i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077200" cy="25908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ПРЕФІКС</a:t>
            </a:r>
            <a:r>
              <a:rPr lang="uk-UA" dirty="0" smtClean="0"/>
              <a:t>– частина слова, що стоїть перед коренем і служить для утворення </a:t>
            </a:r>
            <a:r>
              <a:rPr lang="uk-UA" dirty="0" smtClean="0"/>
              <a:t>нових </a:t>
            </a:r>
            <a:r>
              <a:rPr lang="uk-UA" dirty="0" smtClean="0"/>
              <a:t>слів</a:t>
            </a:r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1026" name="Picture 2" descr="Частини основи: префікс, корінь, суфікс. Розбір слів за будовою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3124200"/>
            <a:ext cx="4067175" cy="304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uk-UA" b="1" i="1" dirty="0" smtClean="0"/>
              <a:t>Правопис префіксів з- та с-</a:t>
            </a:r>
            <a:endParaRPr lang="ru-RU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1828800"/>
            <a:ext cx="61024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</a:t>
            </a:r>
            <a:endParaRPr lang="ru-RU" sz="12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1600200" y="1905000"/>
            <a:ext cx="106680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1600200" y="2362200"/>
            <a:ext cx="129540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1600200" y="2743200"/>
            <a:ext cx="12954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600200" y="2971800"/>
            <a:ext cx="121920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600200" y="3200400"/>
            <a:ext cx="9144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2667000" y="1295400"/>
            <a:ext cx="527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95600" y="1828800"/>
            <a:ext cx="5549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895600" y="2362200"/>
            <a:ext cx="4539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667000" y="2743200"/>
            <a:ext cx="6527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438400" y="3200400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2530" name="Picture 2" descr="Comments Bot"/>
          <p:cNvPicPr>
            <a:picLocks noChangeAspect="1" noChangeArrowheads="1"/>
          </p:cNvPicPr>
          <p:nvPr/>
        </p:nvPicPr>
        <p:blipFill>
          <a:blip r:embed="rId2"/>
          <a:srcRect l="11111" t="8333" r="12500" b="15278"/>
          <a:stretch>
            <a:fillRect/>
          </a:stretch>
        </p:blipFill>
        <p:spPr bwMode="auto">
          <a:xfrm>
            <a:off x="3886200" y="1447800"/>
            <a:ext cx="3657600" cy="3657600"/>
          </a:xfrm>
          <a:prstGeom prst="rect">
            <a:avLst/>
          </a:prstGeom>
          <a:noFill/>
        </p:spPr>
      </p:pic>
      <p:sp>
        <p:nvSpPr>
          <p:cNvPr id="24" name="Прямоугольник 23"/>
          <p:cNvSpPr/>
          <p:nvPr/>
        </p:nvSpPr>
        <p:spPr>
          <a:xfrm>
            <a:off x="685800" y="4419600"/>
            <a:ext cx="926857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</a:t>
            </a:r>
            <a:endParaRPr lang="ru-RU" sz="1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26" name="Прямая со стрелкой 25"/>
          <p:cNvCxnSpPr>
            <a:stCxn id="24" idx="3"/>
          </p:cNvCxnSpPr>
          <p:nvPr/>
        </p:nvCxnSpPr>
        <p:spPr>
          <a:xfrm>
            <a:off x="1612657" y="5389096"/>
            <a:ext cx="597143" cy="21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2286000" y="5105400"/>
            <a:ext cx="378808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Перед усіма іншими</a:t>
            </a:r>
          </a:p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приголосними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48400" y="5334000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i="1" dirty="0" smtClean="0">
                <a:solidFill>
                  <a:srgbClr val="FF0000"/>
                </a:solidFill>
              </a:rPr>
              <a:t>З</a:t>
            </a:r>
            <a:r>
              <a:rPr lang="uk-UA" sz="2000" b="1" i="1" dirty="0" smtClean="0"/>
              <a:t>чепитися,</a:t>
            </a:r>
          </a:p>
          <a:p>
            <a:r>
              <a:rPr lang="uk-UA" sz="2000" b="1" i="1" dirty="0" smtClean="0">
                <a:solidFill>
                  <a:srgbClr val="FF0000"/>
                </a:solidFill>
              </a:rPr>
              <a:t>з</a:t>
            </a:r>
            <a:r>
              <a:rPr lang="uk-UA" sz="2000" b="1" i="1" dirty="0" smtClean="0"/>
              <a:t>шити</a:t>
            </a:r>
            <a:endParaRPr lang="ru-RU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33400" y="228600"/>
            <a:ext cx="8229600" cy="1143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Правопис префіксів пре- та при-</a:t>
            </a:r>
            <a:endParaRPr kumimoji="0" lang="ru-RU" sz="4400" b="1" i="1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5800" y="1524000"/>
            <a:ext cx="37338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uk-UA" sz="6000" b="1" i="1" u="none" strike="noStrike" kern="120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</a:rPr>
              <a:t>Пре=дуже</a:t>
            </a:r>
            <a:endParaRPr lang="ru-RU" sz="6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9600" y="1524000"/>
            <a:ext cx="396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/>
              <a:t>Премилий (дуже милий)</a:t>
            </a:r>
          </a:p>
          <a:p>
            <a:r>
              <a:rPr lang="uk-UA" sz="2400" b="1" i="1" dirty="0" smtClean="0"/>
              <a:t>Премудрий (дуже мудрий)</a:t>
            </a:r>
            <a:endParaRPr lang="ru-RU" sz="2400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95400" y="2438400"/>
            <a:ext cx="6164765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Запам’ятайте:</a:t>
            </a:r>
          </a:p>
          <a:p>
            <a:pPr algn="ctr"/>
            <a:r>
              <a:rPr lang="uk-UA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-Презирство                </a:t>
            </a:r>
            <a:r>
              <a:rPr lang="uk-UA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-Престол      </a:t>
            </a:r>
          </a:p>
          <a:p>
            <a:pPr algn="ctr"/>
            <a:r>
              <a:rPr lang="uk-UA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-Преподобний          -Преосвященний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3400" y="4648200"/>
            <a:ext cx="13773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1905000" y="4343400"/>
            <a:ext cx="8382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133600" y="4038600"/>
            <a:ext cx="495364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 дієсловами і похідними</a:t>
            </a:r>
          </a:p>
          <a:p>
            <a:pPr algn="ctr"/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</a:t>
            </a:r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ід них словами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12" name="Прямая со стрелкой 11"/>
          <p:cNvCxnSpPr>
            <a:stCxn id="7" idx="3"/>
          </p:cNvCxnSpPr>
          <p:nvPr/>
        </p:nvCxnSpPr>
        <p:spPr>
          <a:xfrm>
            <a:off x="1910701" y="5109865"/>
            <a:ext cx="908699" cy="30033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667000" y="4953000"/>
            <a:ext cx="452226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прикметниках, де префікс при</a:t>
            </a:r>
          </a:p>
          <a:p>
            <a:pPr algn="ctr"/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</a:t>
            </a:r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значає близько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77000" y="4114800"/>
            <a:ext cx="190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i="1" dirty="0" smtClean="0"/>
              <a:t>Припорошити </a:t>
            </a:r>
          </a:p>
          <a:p>
            <a:r>
              <a:rPr lang="uk-UA" sz="2000" b="1" i="1" dirty="0" smtClean="0"/>
              <a:t>Припорошений</a:t>
            </a:r>
            <a:endParaRPr lang="ru-RU" sz="2000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6553200" y="5257800"/>
            <a:ext cx="198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i="1" dirty="0" smtClean="0"/>
              <a:t>Приморський (близько від моря)</a:t>
            </a:r>
            <a:endParaRPr lang="ru-RU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5800" y="990600"/>
            <a:ext cx="11624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Прі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1905000" y="914400"/>
            <a:ext cx="5334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4" idx="3"/>
          </p:cNvCxnSpPr>
          <p:nvPr/>
        </p:nvCxnSpPr>
        <p:spPr>
          <a:xfrm flipV="1">
            <a:off x="1848298" y="1447800"/>
            <a:ext cx="1123502" cy="44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1828800" y="1676400"/>
            <a:ext cx="60960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2286000" y="533400"/>
            <a:ext cx="190499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Прірва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124200" y="1143000"/>
            <a:ext cx="189808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Прізвище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14600" y="1600200"/>
            <a:ext cx="216379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Прізвисько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62000" y="2286000"/>
            <a:ext cx="1802095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Роз-</a:t>
            </a:r>
          </a:p>
          <a:p>
            <a:pPr algn="ctr"/>
            <a:r>
              <a:rPr lang="uk-UA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Без-</a:t>
            </a:r>
          </a:p>
          <a:p>
            <a:pPr algn="ctr"/>
            <a:r>
              <a:rPr lang="uk-UA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Через-</a:t>
            </a:r>
            <a:endParaRPr lang="ru-RU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2743200" y="33528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3200400" y="3048000"/>
            <a:ext cx="485126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Завжди із 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з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(незалежно </a:t>
            </a:r>
          </a:p>
          <a:p>
            <a:pPr algn="ctr"/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Від наступного приголосного)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48400" y="1828800"/>
            <a:ext cx="2209800" cy="120032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i="1" dirty="0" smtClean="0"/>
              <a:t>Розпечений</a:t>
            </a:r>
          </a:p>
          <a:p>
            <a:r>
              <a:rPr lang="uk-UA" sz="2400" b="1" i="1" dirty="0" smtClean="0"/>
              <a:t>Безчесний</a:t>
            </a:r>
          </a:p>
          <a:p>
            <a:r>
              <a:rPr lang="uk-UA" sz="2400" b="1" i="1" dirty="0" smtClean="0"/>
              <a:t>Ч</a:t>
            </a:r>
            <a:r>
              <a:rPr lang="uk-UA" sz="2400" b="1" i="1" dirty="0" smtClean="0"/>
              <a:t>ерезплічник</a:t>
            </a:r>
            <a:endParaRPr lang="ru-RU" sz="2400" b="1" i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62000" y="4343400"/>
            <a:ext cx="114486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Од</a:t>
            </a:r>
          </a:p>
          <a:p>
            <a:pPr algn="ctr"/>
            <a:r>
              <a:rPr lang="uk-UA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Від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23" name="Прямая со стрелкой 22"/>
          <p:cNvCxnSpPr>
            <a:stCxn id="21" idx="3"/>
          </p:cNvCxnSpPr>
          <p:nvPr/>
        </p:nvCxnSpPr>
        <p:spPr>
          <a:xfrm flipV="1">
            <a:off x="1906865" y="5181600"/>
            <a:ext cx="1064935" cy="389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2971800" y="4800600"/>
            <a:ext cx="215636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Тільки з </a:t>
            </a:r>
            <a:r>
              <a:rPr lang="ru-RU" sz="36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</a:t>
            </a:r>
            <a:endParaRPr lang="ru-RU" sz="36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81600" y="5257800"/>
            <a:ext cx="2362200" cy="52322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b="1" i="1" dirty="0" smtClean="0"/>
              <a:t>Одчепитися</a:t>
            </a:r>
            <a:endParaRPr lang="ru-RU" sz="2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0"/>
            <a:ext cx="9144000" cy="37253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0774"/>
            <a:ext cx="9144000" cy="40964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590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https://learningapps.org/display?v=pp3aqx04j21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00200" y="1447800"/>
            <a:ext cx="64014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Інтерактивна вправа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119</Words>
  <PresentationFormat>Экран (4:3)</PresentationFormat>
  <Paragraphs>47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Слайд 1</vt:lpstr>
      <vt:lpstr>Двадцять третє квітня Класна робота Тема. Правопис префіксів</vt:lpstr>
      <vt:lpstr>ПРЕФІКС– частина слова, що стоїть перед коренем і служить для утворення нових слів.</vt:lpstr>
      <vt:lpstr>Правопис префіксів з- та с-</vt:lpstr>
      <vt:lpstr>Слайд 5</vt:lpstr>
      <vt:lpstr>Слайд 6</vt:lpstr>
      <vt:lpstr>Слайд 7</vt:lpstr>
      <vt:lpstr>Слайд 8</vt:lpstr>
      <vt:lpstr>https://learningapps.org/display?v=pp3aqx04j21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Двадцять третє квітня Класна робота Тема. Правопис префіксів</dc:title>
  <dc:creator>Оператор00</dc:creator>
  <cp:lastModifiedBy>Оператор00</cp:lastModifiedBy>
  <cp:revision>12</cp:revision>
  <dcterms:created xsi:type="dcterms:W3CDTF">2021-04-22T14:02:19Z</dcterms:created>
  <dcterms:modified xsi:type="dcterms:W3CDTF">2021-04-22T20:37:57Z</dcterms:modified>
</cp:coreProperties>
</file>