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43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290F9-81EE-4585-8404-B0F27510D7FB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9A1E4E8-9891-4FC5-81A4-3A2AE19F574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290F9-81EE-4585-8404-B0F27510D7FB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1E4E8-9891-4FC5-81A4-3A2AE19F574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290F9-81EE-4585-8404-B0F27510D7FB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9A1E4E8-9891-4FC5-81A4-3A2AE19F574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290F9-81EE-4585-8404-B0F27510D7FB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1E4E8-9891-4FC5-81A4-3A2AE19F574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290F9-81EE-4585-8404-B0F27510D7FB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1E4E8-9891-4FC5-81A4-3A2AE19F574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290F9-81EE-4585-8404-B0F27510D7FB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1E4E8-9891-4FC5-81A4-3A2AE19F57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290F9-81EE-4585-8404-B0F27510D7FB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1E4E8-9891-4FC5-81A4-3A2AE19F57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290F9-81EE-4585-8404-B0F27510D7FB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1E4E8-9891-4FC5-81A4-3A2AE19F574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290F9-81EE-4585-8404-B0F27510D7FB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9A1E4E8-9891-4FC5-81A4-3A2AE19F574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290F9-81EE-4585-8404-B0F27510D7FB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1E4E8-9891-4FC5-81A4-3A2AE19F57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290F9-81EE-4585-8404-B0F27510D7FB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1E4E8-9891-4FC5-81A4-3A2AE19F57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2B290F9-81EE-4585-8404-B0F27510D7FB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9A1E4E8-9891-4FC5-81A4-3A2AE19F574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1500174"/>
            <a:ext cx="8229600" cy="18288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Розділові знаки у вивчених синтаксичних конструкціях.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285728"/>
            <a:ext cx="8786874" cy="6357982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uk-UA" b="1" i="1" dirty="0" smtClean="0"/>
              <a:t>*Бесіда</a:t>
            </a:r>
            <a:r>
              <a:rPr lang="uk-UA" i="1" dirty="0" smtClean="0"/>
              <a:t>. </a:t>
            </a:r>
            <a:endParaRPr lang="ru-RU" dirty="0" smtClean="0"/>
          </a:p>
          <a:p>
            <a:pPr lvl="0"/>
            <a:r>
              <a:rPr lang="uk-UA" dirty="0" smtClean="0"/>
              <a:t>Які розділи науки про мову вам відомі? </a:t>
            </a:r>
            <a:endParaRPr lang="ru-RU" dirty="0" smtClean="0"/>
          </a:p>
          <a:p>
            <a:pPr lvl="0"/>
            <a:r>
              <a:rPr lang="uk-UA" dirty="0" smtClean="0"/>
              <a:t>Який з розділів вивчає словосполучення й речення? </a:t>
            </a:r>
            <a:endParaRPr lang="ru-RU" dirty="0" smtClean="0"/>
          </a:p>
          <a:p>
            <a:pPr lvl="0"/>
            <a:r>
              <a:rPr lang="uk-UA" dirty="0" smtClean="0"/>
              <a:t>Який розділ вивчає  правила вживання розділових знаків?  </a:t>
            </a:r>
            <a:endParaRPr lang="ru-RU" dirty="0" smtClean="0"/>
          </a:p>
          <a:p>
            <a:pPr lvl="0"/>
            <a:r>
              <a:rPr lang="uk-UA" dirty="0" smtClean="0"/>
              <a:t>Які члени речення називаються однорідними? </a:t>
            </a:r>
            <a:endParaRPr lang="ru-RU" dirty="0" smtClean="0"/>
          </a:p>
          <a:p>
            <a:pPr lvl="0"/>
            <a:r>
              <a:rPr lang="uk-UA" dirty="0" smtClean="0"/>
              <a:t>Які члени речення можуть бути однорідними? </a:t>
            </a:r>
            <a:endParaRPr lang="ru-RU" dirty="0" smtClean="0"/>
          </a:p>
          <a:p>
            <a:pPr lvl="0"/>
            <a:r>
              <a:rPr lang="uk-UA" dirty="0" smtClean="0"/>
              <a:t>Як поєднуються між собою однорідні члени речення?  </a:t>
            </a:r>
            <a:endParaRPr lang="ru-RU" dirty="0" smtClean="0"/>
          </a:p>
          <a:p>
            <a:pPr lvl="0"/>
            <a:r>
              <a:rPr lang="uk-UA" dirty="0" smtClean="0"/>
              <a:t>Які розділові знаки ставляться між однорідними членами речення?</a:t>
            </a:r>
            <a:endParaRPr lang="ru-RU" dirty="0" smtClean="0"/>
          </a:p>
          <a:p>
            <a:pPr lvl="0"/>
            <a:r>
              <a:rPr lang="uk-UA" dirty="0" smtClean="0"/>
              <a:t> Що таке звертання? Які розділові знаки ставляться при звертанні? </a:t>
            </a:r>
            <a:endParaRPr lang="ru-RU" dirty="0" smtClean="0"/>
          </a:p>
          <a:p>
            <a:pPr lvl="0"/>
            <a:r>
              <a:rPr lang="uk-UA" dirty="0" smtClean="0"/>
              <a:t>Яка роль вставних слів? На що вони можуть вказувати? </a:t>
            </a:r>
            <a:endParaRPr lang="ru-RU" dirty="0" smtClean="0"/>
          </a:p>
          <a:p>
            <a:pPr lvl="0"/>
            <a:r>
              <a:rPr lang="uk-UA" dirty="0" smtClean="0"/>
              <a:t>Які розділові знаки ставляться при вставних словах? </a:t>
            </a:r>
            <a:endParaRPr lang="ru-RU" dirty="0" smtClean="0"/>
          </a:p>
          <a:p>
            <a:pPr lvl="0"/>
            <a:r>
              <a:rPr lang="uk-UA" dirty="0" smtClean="0"/>
              <a:t>Чому звертання та вставні слова не є членами речення?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85728"/>
            <a:ext cx="8229600" cy="6429420"/>
          </a:xfrm>
        </p:spPr>
        <p:txBody>
          <a:bodyPr>
            <a:normAutofit lnSpcReduction="10000"/>
          </a:bodyPr>
          <a:lstStyle/>
          <a:p>
            <a:r>
              <a:rPr lang="uk-UA" b="1" dirty="0" smtClean="0"/>
              <a:t>Виконання  вправ на   повторення.</a:t>
            </a:r>
            <a:endParaRPr lang="ru-RU" dirty="0" smtClean="0"/>
          </a:p>
          <a:p>
            <a:r>
              <a:rPr lang="uk-UA" b="1" i="1" dirty="0" smtClean="0"/>
              <a:t>* Прочитати. В кожному з речень  визначити однорідні члени та </a:t>
            </a:r>
            <a:r>
              <a:rPr lang="uk-UA" b="1" i="1" dirty="0" err="1" smtClean="0"/>
              <a:t>узагальнювальне</a:t>
            </a:r>
            <a:r>
              <a:rPr lang="uk-UA" b="1" i="1" dirty="0" smtClean="0"/>
              <a:t> слово. Пояснити вживання розділових знаків. </a:t>
            </a:r>
            <a:endParaRPr lang="ru-RU" dirty="0" smtClean="0"/>
          </a:p>
          <a:p>
            <a:r>
              <a:rPr lang="uk-UA" dirty="0" smtClean="0"/>
              <a:t>І. По полях, садах і городах іде золота осінь. Її урочиста хода відчувається всюди:  на селі й у місті. Яблука, груші, сливи, виноград, кавуни, помідори – все це з’явилося в достатку. І ми з подякою згадуємо тих, хто взяв у землі ці блага природи: садоводів, городників, бригадирів, ланкових. (За В.Минком.) </a:t>
            </a:r>
            <a:endParaRPr lang="ru-RU" dirty="0" smtClean="0"/>
          </a:p>
          <a:p>
            <a:r>
              <a:rPr lang="uk-UA" dirty="0" smtClean="0"/>
              <a:t>ІІ. Все навкіл оранжево-лілове: обрій, поле, річка, сіножать. (І.Гнатюк.) Діти улітку складають гербарій:  пелюстка ромашки, цвіт ведмежого вушка, зозулині черевички й  сині лісові дзвоники. (Є.Гуцало.)І ось нарешті вся сім’я зібралась: три доньки, син, зяті, невістки, внук. (І. </a:t>
            </a:r>
            <a:r>
              <a:rPr lang="uk-UA" dirty="0" err="1" smtClean="0"/>
              <a:t>Доценко</a:t>
            </a:r>
            <a:r>
              <a:rPr lang="uk-UA" dirty="0" smtClean="0"/>
              <a:t>.)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Аналіз  матеріалу з  метою  узагальнення  вивченого.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428736"/>
            <a:ext cx="8329642" cy="459106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err="1" smtClean="0"/>
              <a:t>Розділові</a:t>
            </a:r>
            <a:r>
              <a:rPr lang="ru-RU" dirty="0" smtClean="0"/>
              <a:t> знаки в </a:t>
            </a:r>
            <a:r>
              <a:rPr lang="ru-RU" dirty="0" err="1" smtClean="0"/>
              <a:t>реченні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однорідними</a:t>
            </a:r>
            <a:r>
              <a:rPr lang="ru-RU" dirty="0" smtClean="0"/>
              <a:t> членами.</a:t>
            </a:r>
          </a:p>
          <a:p>
            <a:pPr>
              <a:buNone/>
            </a:pPr>
            <a:r>
              <a:rPr lang="ru-RU" dirty="0" err="1" smtClean="0"/>
              <a:t>Однорідними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члени </a:t>
            </a:r>
            <a:r>
              <a:rPr lang="ru-RU" dirty="0" err="1" smtClean="0"/>
              <a:t>речення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відповідають</a:t>
            </a:r>
            <a:r>
              <a:rPr lang="ru-RU" dirty="0" smtClean="0"/>
              <a:t> на те </a:t>
            </a:r>
            <a:r>
              <a:rPr lang="ru-RU" dirty="0" err="1" smtClean="0"/>
              <a:t>саме</a:t>
            </a:r>
            <a:r>
              <a:rPr lang="ru-RU" dirty="0" smtClean="0"/>
              <a:t> </a:t>
            </a:r>
            <a:r>
              <a:rPr lang="ru-RU" dirty="0" err="1" smtClean="0"/>
              <a:t>питання</a:t>
            </a:r>
            <a:r>
              <a:rPr lang="ru-RU" dirty="0" smtClean="0"/>
              <a:t> та </a:t>
            </a:r>
            <a:r>
              <a:rPr lang="ru-RU" dirty="0" err="1" smtClean="0"/>
              <a:t>стосуються</a:t>
            </a:r>
            <a:r>
              <a:rPr lang="ru-RU" dirty="0" smtClean="0"/>
              <a:t> одного </a:t>
            </a:r>
            <a:r>
              <a:rPr lang="ru-RU" dirty="0" err="1" smtClean="0"/>
              <a:t>й</a:t>
            </a:r>
            <a:r>
              <a:rPr lang="ru-RU" dirty="0" smtClean="0"/>
              <a:t> того самого слова в </a:t>
            </a:r>
            <a:r>
              <a:rPr lang="ru-RU" dirty="0" err="1" smtClean="0"/>
              <a:t>реченні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Приклад:</a:t>
            </a:r>
          </a:p>
          <a:p>
            <a:pPr>
              <a:buNone/>
            </a:pPr>
            <a:r>
              <a:rPr lang="ru-RU" dirty="0" smtClean="0"/>
              <a:t>А </a:t>
            </a:r>
            <a:r>
              <a:rPr lang="ru-RU" dirty="0" err="1" smtClean="0"/>
              <a:t>тим</a:t>
            </a:r>
            <a:r>
              <a:rPr lang="ru-RU" dirty="0" smtClean="0"/>
              <a:t> часом </a:t>
            </a:r>
            <a:r>
              <a:rPr lang="ru-RU" dirty="0" err="1" smtClean="0"/>
              <a:t>місяць</a:t>
            </a:r>
            <a:r>
              <a:rPr lang="ru-RU" dirty="0" smtClean="0"/>
              <a:t> </a:t>
            </a:r>
            <a:r>
              <a:rPr lang="ru-RU" dirty="0" err="1" smtClean="0"/>
              <a:t>пливе</a:t>
            </a:r>
            <a:r>
              <a:rPr lang="ru-RU" dirty="0" smtClean="0"/>
              <a:t> </a:t>
            </a:r>
            <a:r>
              <a:rPr lang="ru-RU" dirty="0" err="1" smtClean="0"/>
              <a:t>оглядати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небо,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зорі</a:t>
            </a:r>
            <a:r>
              <a:rPr lang="ru-RU" dirty="0" smtClean="0"/>
              <a:t>, </a:t>
            </a:r>
            <a:r>
              <a:rPr lang="ru-RU" dirty="0" err="1" smtClean="0"/>
              <a:t>і</a:t>
            </a:r>
            <a:r>
              <a:rPr lang="ru-RU" dirty="0" smtClean="0"/>
              <a:t> землю, </a:t>
            </a:r>
            <a:r>
              <a:rPr lang="ru-RU" dirty="0" err="1" smtClean="0"/>
              <a:t>і</a:t>
            </a:r>
            <a:r>
              <a:rPr lang="ru-RU" dirty="0" smtClean="0"/>
              <a:t> море (Т. Шевченко).</a:t>
            </a:r>
          </a:p>
          <a:p>
            <a:pPr>
              <a:buNone/>
            </a:pPr>
            <a:r>
              <a:rPr lang="ru-RU" dirty="0" err="1" smtClean="0"/>
              <a:t>Однорідні</a:t>
            </a:r>
            <a:r>
              <a:rPr lang="ru-RU" dirty="0" smtClean="0"/>
              <a:t> члени </a:t>
            </a:r>
            <a:r>
              <a:rPr lang="ru-RU" dirty="0" err="1" smtClean="0"/>
              <a:t>речення</a:t>
            </a:r>
            <a:r>
              <a:rPr lang="ru-RU" dirty="0" smtClean="0"/>
              <a:t> </a:t>
            </a:r>
            <a:r>
              <a:rPr lang="ru-RU" dirty="0" err="1" smtClean="0"/>
              <a:t>вимовляються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перелічувальною</a:t>
            </a:r>
            <a:r>
              <a:rPr lang="ru-RU" dirty="0" smtClean="0"/>
              <a:t> </a:t>
            </a:r>
            <a:r>
              <a:rPr lang="ru-RU" dirty="0" err="1" smtClean="0"/>
              <a:t>інтонацією</a:t>
            </a:r>
            <a:r>
              <a:rPr lang="ru-RU" dirty="0" smtClean="0"/>
              <a:t> та </a:t>
            </a:r>
            <a:r>
              <a:rPr lang="ru-RU" dirty="0" err="1" smtClean="0"/>
              <a:t>можуть</a:t>
            </a:r>
            <a:r>
              <a:rPr lang="ru-RU" dirty="0" smtClean="0"/>
              <a:t> бути </a:t>
            </a:r>
            <a:r>
              <a:rPr lang="ru-RU" dirty="0" err="1" smtClean="0"/>
              <a:t>з'єднані</a:t>
            </a:r>
            <a:r>
              <a:rPr lang="ru-RU" dirty="0" smtClean="0"/>
              <a:t> за </a:t>
            </a:r>
            <a:r>
              <a:rPr lang="ru-RU" dirty="0" err="1" smtClean="0"/>
              <a:t>допомогою</a:t>
            </a:r>
            <a:r>
              <a:rPr lang="ru-RU" dirty="0" smtClean="0"/>
              <a:t> </a:t>
            </a:r>
            <a:r>
              <a:rPr lang="ru-RU" dirty="0" err="1" smtClean="0"/>
              <a:t>сполучників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без них.</a:t>
            </a:r>
          </a:p>
          <a:p>
            <a:pPr>
              <a:buNone/>
            </a:pPr>
            <a:r>
              <a:rPr lang="ru-RU" dirty="0" smtClean="0"/>
              <a:t>О, О, О</a:t>
            </a:r>
          </a:p>
          <a:p>
            <a:pPr>
              <a:buNone/>
            </a:pPr>
            <a:r>
              <a:rPr lang="ru-RU" dirty="0" smtClean="0"/>
              <a:t>О </a:t>
            </a:r>
            <a:r>
              <a:rPr lang="ru-RU" dirty="0" err="1" smtClean="0"/>
              <a:t>і</a:t>
            </a:r>
            <a:r>
              <a:rPr lang="ru-RU" dirty="0" smtClean="0"/>
              <a:t> О</a:t>
            </a:r>
          </a:p>
          <a:p>
            <a:pPr>
              <a:buNone/>
            </a:pPr>
            <a:r>
              <a:rPr lang="ru-RU" dirty="0" smtClean="0"/>
              <a:t>О, О </a:t>
            </a:r>
            <a:r>
              <a:rPr lang="ru-RU" dirty="0" err="1" smtClean="0"/>
              <a:t>і</a:t>
            </a:r>
            <a:r>
              <a:rPr lang="ru-RU" dirty="0" smtClean="0"/>
              <a:t> О</a:t>
            </a:r>
          </a:p>
          <a:p>
            <a:pPr>
              <a:buNone/>
            </a:pPr>
            <a:r>
              <a:rPr lang="ru-RU" dirty="0" err="1" smtClean="0"/>
              <a:t>і</a:t>
            </a:r>
            <a:r>
              <a:rPr lang="ru-RU" dirty="0" smtClean="0"/>
              <a:t> О,  </a:t>
            </a:r>
            <a:r>
              <a:rPr lang="ru-RU" dirty="0" err="1" smtClean="0"/>
              <a:t>і</a:t>
            </a:r>
            <a:r>
              <a:rPr lang="ru-RU" dirty="0" smtClean="0"/>
              <a:t> О</a:t>
            </a:r>
          </a:p>
          <a:p>
            <a:pPr>
              <a:buNone/>
            </a:pPr>
            <a:r>
              <a:rPr lang="ru-RU" dirty="0" smtClean="0"/>
              <a:t>О, </a:t>
            </a:r>
            <a:r>
              <a:rPr lang="ru-RU" dirty="0" err="1" smtClean="0"/>
              <a:t>і</a:t>
            </a:r>
            <a:r>
              <a:rPr lang="ru-RU" dirty="0" smtClean="0"/>
              <a:t> О, </a:t>
            </a:r>
            <a:r>
              <a:rPr lang="ru-RU" dirty="0" err="1" smtClean="0"/>
              <a:t>і</a:t>
            </a:r>
            <a:r>
              <a:rPr lang="ru-RU" dirty="0" smtClean="0"/>
              <a:t> О</a:t>
            </a:r>
          </a:p>
          <a:p>
            <a:pPr>
              <a:buNone/>
            </a:pPr>
            <a:r>
              <a:rPr lang="ru-RU" dirty="0" smtClean="0"/>
              <a:t>О </a:t>
            </a:r>
            <a:r>
              <a:rPr lang="ru-RU" dirty="0" err="1" smtClean="0"/>
              <a:t>і</a:t>
            </a:r>
            <a:r>
              <a:rPr lang="ru-RU" dirty="0" smtClean="0"/>
              <a:t> О, О </a:t>
            </a:r>
            <a:r>
              <a:rPr lang="ru-RU" dirty="0" err="1" smtClean="0"/>
              <a:t>і</a:t>
            </a:r>
            <a:r>
              <a:rPr lang="ru-RU" dirty="0" smtClean="0"/>
              <a:t> О</a:t>
            </a:r>
          </a:p>
          <a:p>
            <a:pPr>
              <a:buNone/>
            </a:pPr>
            <a:r>
              <a:rPr lang="ru-RU" dirty="0" smtClean="0"/>
              <a:t>О, а О</a:t>
            </a:r>
          </a:p>
          <a:p>
            <a:pPr>
              <a:buNone/>
            </a:pPr>
            <a:r>
              <a:rPr lang="ru-RU" dirty="0" smtClean="0"/>
              <a:t>О, </a:t>
            </a:r>
            <a:r>
              <a:rPr lang="ru-RU" dirty="0" err="1" smtClean="0"/>
              <a:t>але</a:t>
            </a:r>
            <a:r>
              <a:rPr lang="ru-RU" dirty="0" smtClean="0"/>
              <a:t> О</a:t>
            </a:r>
          </a:p>
          <a:p>
            <a:pPr>
              <a:buNone/>
            </a:pPr>
            <a:r>
              <a:rPr lang="ru-RU" dirty="0" smtClean="0"/>
              <a:t>О </a:t>
            </a:r>
            <a:r>
              <a:rPr lang="ru-RU" dirty="0" err="1" smtClean="0"/>
              <a:t>або</a:t>
            </a:r>
            <a:r>
              <a:rPr lang="ru-RU" dirty="0" smtClean="0"/>
              <a:t> О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500042"/>
            <a:ext cx="8572560" cy="6000792"/>
          </a:xfrm>
        </p:spPr>
        <p:txBody>
          <a:bodyPr>
            <a:normAutofit/>
          </a:bodyPr>
          <a:lstStyle/>
          <a:p>
            <a:r>
              <a:rPr lang="uk-UA" b="1" dirty="0" smtClean="0"/>
              <a:t>Виконання  вправ на застосування </a:t>
            </a:r>
            <a:r>
              <a:rPr lang="uk-UA" b="1" dirty="0" err="1" smtClean="0"/>
              <a:t>узагальнювальних</a:t>
            </a:r>
            <a:r>
              <a:rPr lang="uk-UA" b="1" dirty="0" smtClean="0"/>
              <a:t> правил.</a:t>
            </a:r>
            <a:endParaRPr lang="ru-RU" dirty="0" smtClean="0"/>
          </a:p>
          <a:p>
            <a:r>
              <a:rPr lang="uk-UA" b="1" i="1" dirty="0" smtClean="0"/>
              <a:t>* Переписати, розставляючи пропущені розділові знаки (подаю речення без їх вилучення). Однорідні  члени речення підкреслити. </a:t>
            </a:r>
            <a:endParaRPr lang="ru-RU" dirty="0" smtClean="0"/>
          </a:p>
          <a:p>
            <a:r>
              <a:rPr lang="uk-UA" dirty="0" smtClean="0"/>
              <a:t> Неси до людей всі думки, почуття і слова. І серце твоє не згорить, не замовкне, не згасне. (М.Рильський.) Душа і трудиться, і мріє. (М.Сингаївський.)  Життя таїть трагедію й красу. (Д.Луценко.) Чимало бід минуло і мине. Біда організовує й гуртує. А це в житті народу – головне. (І.Гнатюк.) 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42910" y="1571612"/>
            <a:ext cx="7772400" cy="4572000"/>
          </a:xfrm>
        </p:spPr>
        <p:txBody>
          <a:bodyPr/>
          <a:lstStyle/>
          <a:p>
            <a:pPr algn="ctr">
              <a:buNone/>
            </a:pPr>
            <a:r>
              <a:rPr lang="uk-UA" b="1" i="1" dirty="0" smtClean="0"/>
              <a:t>Робота біля дошки</a:t>
            </a:r>
            <a:r>
              <a:rPr lang="uk-UA" i="1" dirty="0" smtClean="0"/>
              <a:t>. </a:t>
            </a:r>
            <a:endParaRPr lang="ru-RU" dirty="0" smtClean="0"/>
          </a:p>
          <a:p>
            <a:pPr algn="ctr">
              <a:buNone/>
            </a:pPr>
            <a:r>
              <a:rPr lang="uk-UA" b="1" i="1" dirty="0" smtClean="0"/>
              <a:t>Записати </a:t>
            </a:r>
            <a:r>
              <a:rPr lang="uk-UA" b="1" i="1" dirty="0" smtClean="0"/>
              <a:t>речення під диктовку вчителя, </a:t>
            </a:r>
            <a:r>
              <a:rPr lang="uk-UA" b="1" i="1" dirty="0" smtClean="0"/>
              <a:t>підкреслити в них усі члени речення. Пояснити вживання розділових знаків. </a:t>
            </a:r>
            <a:r>
              <a:rPr lang="uk-UA" b="1" i="1" dirty="0" smtClean="0"/>
              <a:t> </a:t>
            </a:r>
            <a:endParaRPr lang="ru-RU" dirty="0" smtClean="0"/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786058"/>
            <a:ext cx="7772400" cy="1143000"/>
          </a:xfrm>
        </p:spPr>
        <p:txBody>
          <a:bodyPr/>
          <a:lstStyle/>
          <a:p>
            <a:pPr algn="ctr"/>
            <a:r>
              <a:rPr lang="uk-UA" b="1" i="1" dirty="0" smtClean="0"/>
              <a:t>* Робота з підручником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214290"/>
            <a:ext cx="8472518" cy="278608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2400" b="1" dirty="0" smtClean="0"/>
              <a:t>Аналіз матеріалу з метою  узагальнення вивченого. </a:t>
            </a:r>
            <a:endParaRPr lang="ru-RU" sz="2400" dirty="0" smtClean="0"/>
          </a:p>
          <a:p>
            <a:pPr algn="ctr">
              <a:buNone/>
            </a:pPr>
            <a:r>
              <a:rPr lang="uk-UA" sz="2400" b="1" i="1" dirty="0" smtClean="0"/>
              <a:t>*Опрацювання таблиць. </a:t>
            </a:r>
            <a:endParaRPr lang="ru-RU" sz="2400" dirty="0" smtClean="0"/>
          </a:p>
          <a:p>
            <a:pPr algn="ctr">
              <a:buNone/>
            </a:pPr>
            <a:r>
              <a:rPr lang="uk-UA" sz="2400" b="1" dirty="0" smtClean="0"/>
              <a:t> </a:t>
            </a:r>
            <a:endParaRPr lang="ru-RU" sz="2400" dirty="0" smtClean="0"/>
          </a:p>
          <a:p>
            <a:pPr>
              <a:buNone/>
            </a:pPr>
            <a:r>
              <a:rPr lang="uk-UA" sz="2400" b="1" dirty="0" smtClean="0"/>
              <a:t> </a:t>
            </a:r>
            <a:endParaRPr lang="ru-RU" sz="2400" dirty="0" smtClean="0"/>
          </a:p>
          <a:p>
            <a:r>
              <a:rPr lang="ru-RU" sz="2400" dirty="0" err="1" smtClean="0"/>
              <a:t>Звертання</a:t>
            </a:r>
            <a:r>
              <a:rPr lang="ru-RU" sz="2400" dirty="0" smtClean="0"/>
              <a:t> — слово </a:t>
            </a:r>
            <a:r>
              <a:rPr lang="ru-RU" sz="2400" dirty="0" err="1" smtClean="0"/>
              <a:t>або</a:t>
            </a:r>
            <a:r>
              <a:rPr lang="ru-RU" sz="2400" dirty="0" smtClean="0"/>
              <a:t> </a:t>
            </a:r>
            <a:r>
              <a:rPr lang="ru-RU" sz="2400" dirty="0" err="1" smtClean="0"/>
              <a:t>сполучення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слів</a:t>
            </a:r>
            <a:r>
              <a:rPr lang="ru-RU" sz="2400" dirty="0" smtClean="0"/>
              <a:t>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називає</a:t>
            </a:r>
            <a:r>
              <a:rPr lang="ru-RU" sz="2400" dirty="0" smtClean="0"/>
              <a:t> особу </a:t>
            </a:r>
            <a:r>
              <a:rPr lang="ru-RU" sz="2400" dirty="0" err="1" smtClean="0"/>
              <a:t>або</a:t>
            </a:r>
            <a:r>
              <a:rPr lang="ru-RU" sz="2400" dirty="0" smtClean="0"/>
              <a:t> предмет, до </a:t>
            </a:r>
            <a:r>
              <a:rPr lang="ru-RU" sz="2400" dirty="0" err="1" smtClean="0"/>
              <a:t>якого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звертається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мовець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1028" name="Picture 4" descr="C:\Documents and Settings\Ярик\Рабочий стол\image089_93-w5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000372"/>
            <a:ext cx="4857784" cy="241917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786446" y="3214686"/>
            <a:ext cx="27860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Пряма </a:t>
            </a:r>
            <a:r>
              <a:rPr lang="ru-RU" dirty="0" err="1" smtClean="0"/>
              <a:t>мова</a:t>
            </a:r>
            <a:r>
              <a:rPr lang="ru-RU" dirty="0" smtClean="0"/>
              <a:t> —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чужа</a:t>
            </a:r>
            <a:r>
              <a:rPr lang="ru-RU" dirty="0" smtClean="0"/>
              <a:t> </a:t>
            </a:r>
            <a:r>
              <a:rPr lang="ru-RU" dirty="0" err="1" smtClean="0"/>
              <a:t>мова</a:t>
            </a:r>
            <a:r>
              <a:rPr lang="ru-RU" dirty="0" smtClean="0"/>
              <a:t>, передана </a:t>
            </a:r>
            <a:r>
              <a:rPr lang="ru-RU" dirty="0" err="1" smtClean="0"/>
              <a:t>дослівно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імені</a:t>
            </a:r>
            <a:r>
              <a:rPr lang="ru-RU" dirty="0" smtClean="0"/>
              <a:t> того, кому вона </a:t>
            </a:r>
            <a:r>
              <a:rPr lang="ru-RU" dirty="0" err="1" smtClean="0"/>
              <a:t>належить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9" name="Picture 5" descr="C:\Documents and Settings\Ярик\Рабочий стол\img6-w2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4643446"/>
            <a:ext cx="2976570" cy="18603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342900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 smtClean="0"/>
              <a:t>Пояснювальний диктант.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uk-UA" b="1" i="1" dirty="0" smtClean="0"/>
              <a:t>У кожному з речень вказати звертання, пояснити вживання розділових знаків. Чи є звертання членом речення?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Перевіримо!)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447800"/>
            <a:ext cx="8429684" cy="4838720"/>
          </a:xfrm>
        </p:spPr>
        <p:txBody>
          <a:bodyPr/>
          <a:lstStyle/>
          <a:p>
            <a:r>
              <a:rPr lang="uk-UA" dirty="0" smtClean="0"/>
              <a:t>І. Цвітіть, сади! Лани, ростіть! Рости, барвінку мій хрещатий! (М.Рильський.) Мій хрещатий барвінку! </a:t>
            </a:r>
            <a:r>
              <a:rPr lang="uk-UA" dirty="0" err="1" smtClean="0"/>
              <a:t>Найнебесніші</a:t>
            </a:r>
            <a:r>
              <a:rPr lang="uk-UA" dirty="0" smtClean="0"/>
              <a:t> в тебе очі! (І.Драч.) В віках прославтеся, шуміть, ліси мої, ліси! (В.Швець.) Дай мені, світанок, пісню і пташиний спів чудовий! (М.Нагнибіда.) Небо, </a:t>
            </a:r>
            <a:r>
              <a:rPr lang="uk-UA" dirty="0" err="1" smtClean="0"/>
              <a:t>небонько</a:t>
            </a:r>
            <a:r>
              <a:rPr lang="uk-UA" dirty="0" smtClean="0"/>
              <a:t>, мерщій посилай до нас дощі! Не сам, дощику, ходи, інших дощиків веди! (О.Орач.) На крилечках, вітрику, полети, колосочки золотом обмети. (Олександр Олесь.)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42852"/>
            <a:ext cx="8715436" cy="1214446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uk-UA" b="1" dirty="0" smtClean="0"/>
              <a:t>Аналіз матеріалу з метою  узагальнення вивченого. </a:t>
            </a:r>
            <a:endParaRPr lang="ru-RU" dirty="0" smtClean="0"/>
          </a:p>
          <a:p>
            <a:pPr algn="ctr">
              <a:buNone/>
            </a:pPr>
            <a:r>
              <a:rPr lang="uk-UA" i="1" dirty="0" smtClean="0"/>
              <a:t>*Опрацювання таблиці </a:t>
            </a:r>
            <a:r>
              <a:rPr lang="uk-UA" b="1" dirty="0" err="1" smtClean="0"/>
              <a:t>“Роль</a:t>
            </a:r>
            <a:r>
              <a:rPr lang="uk-UA" b="1" dirty="0" smtClean="0"/>
              <a:t> вставних слів у </a:t>
            </a:r>
            <a:r>
              <a:rPr lang="uk-UA" b="1" dirty="0" err="1" smtClean="0"/>
              <a:t>реченні”</a:t>
            </a:r>
            <a:r>
              <a:rPr lang="uk-UA" b="1" dirty="0" smtClean="0"/>
              <a:t>.</a:t>
            </a:r>
            <a:endParaRPr lang="ru-RU" dirty="0" smtClean="0"/>
          </a:p>
          <a:p>
            <a:pPr algn="ctr">
              <a:buNone/>
            </a:pPr>
            <a:r>
              <a:rPr lang="uk-UA" b="1" dirty="0" smtClean="0"/>
              <a:t> </a:t>
            </a:r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2" y="1071546"/>
          <a:ext cx="8786874" cy="5500723"/>
        </p:xfrm>
        <a:graphic>
          <a:graphicData uri="http://schemas.openxmlformats.org/drawingml/2006/table">
            <a:tbl>
              <a:tblPr/>
              <a:tblGrid>
                <a:gridCol w="2240496"/>
                <a:gridCol w="6546378"/>
              </a:tblGrid>
              <a:tr h="647144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 err="1">
                          <a:latin typeface="Times New Roman"/>
                          <a:ea typeface="Times New Roman"/>
                        </a:rPr>
                        <a:t>Вставнi</a:t>
                      </a: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 слова можуть виражати або вказувати на: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7144">
                <a:tc>
                  <a:txBody>
                    <a:bodyPr/>
                    <a:lstStyle/>
                    <a:p>
                      <a:pPr marL="11557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Calibri"/>
                          <a:ea typeface="Times New Roman"/>
                        </a:rPr>
                        <a:t>Невпевненiсть</a:t>
                      </a:r>
                      <a:endParaRPr lang="ru-RU" sz="1800" b="1">
                        <a:latin typeface="Calibri"/>
                        <a:ea typeface="Times New Roman"/>
                      </a:endParaRPr>
                    </a:p>
                  </a:txBody>
                  <a:tcPr marL="65607" marR="65607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1610" indent="9017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i="1">
                          <a:latin typeface="Times New Roman"/>
                          <a:ea typeface="Times New Roman"/>
                        </a:rPr>
                        <a:t>Може, може бути, мабуть, можливо,                                здається, очевидно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7144">
                <a:tc>
                  <a:txBody>
                    <a:bodyPr/>
                    <a:lstStyle/>
                    <a:p>
                      <a:pPr marL="11557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Calibri"/>
                          <a:ea typeface="Times New Roman"/>
                        </a:rPr>
                        <a:t>Упевненiсть</a:t>
                      </a:r>
                      <a:endParaRPr lang="ru-RU" sz="1800" b="1">
                        <a:latin typeface="Calibri"/>
                        <a:ea typeface="Times New Roman"/>
                      </a:endParaRPr>
                    </a:p>
                  </a:txBody>
                  <a:tcPr marL="65607" marR="65607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1610" indent="9017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i="1">
                          <a:latin typeface="Times New Roman"/>
                          <a:ea typeface="Times New Roman"/>
                        </a:rPr>
                        <a:t>Звичайно, певно, безперечно, без сумнiву, правда, дiйсно, безумовно, справдi, певна річ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7144">
                <a:tc>
                  <a:txBody>
                    <a:bodyPr/>
                    <a:lstStyle/>
                    <a:p>
                      <a:pPr marL="1155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</a:rPr>
                        <a:t>Джерело повiдомлення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1610" indent="9017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i="1">
                          <a:latin typeface="Times New Roman"/>
                          <a:ea typeface="Times New Roman"/>
                        </a:rPr>
                        <a:t>По-моєму, здається, кажуть, на думку..., за теорiєю..., за свiдченням, як вiдомо, як зазначено, за повідомленням ...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7144">
                <a:tc>
                  <a:txBody>
                    <a:bodyPr/>
                    <a:lstStyle/>
                    <a:p>
                      <a:pPr marL="1155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</a:rPr>
                        <a:t>Оцiнку висловленого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1610" indent="9017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i="1">
                          <a:latin typeface="Times New Roman"/>
                          <a:ea typeface="Times New Roman"/>
                        </a:rPr>
                        <a:t>На щастя, на жаль, на диво, на сором, як навмисне, дивна рiч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71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</a:rPr>
                        <a:t>Оцiнкуповiдомлюваного як звичайного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1610" indent="9017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i="1">
                          <a:latin typeface="Times New Roman"/>
                          <a:ea typeface="Times New Roman"/>
                        </a:rPr>
                        <a:t>Було, бувало,  як завжди, як  водиться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7144">
                <a:tc>
                  <a:txBody>
                    <a:bodyPr/>
                    <a:lstStyle/>
                    <a:p>
                      <a:pPr marL="1155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</a:rPr>
                        <a:t>Порядок викладу думок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1610" indent="9017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i="1" dirty="0">
                          <a:latin typeface="Times New Roman"/>
                          <a:ea typeface="Times New Roman"/>
                        </a:rPr>
                        <a:t>по-перше, по-друге, </a:t>
                      </a:r>
                      <a:r>
                        <a:rPr lang="uk-UA" sz="1800" i="1" dirty="0" err="1">
                          <a:latin typeface="Times New Roman"/>
                          <a:ea typeface="Times New Roman"/>
                        </a:rPr>
                        <a:t>нарештi</a:t>
                      </a:r>
                      <a:r>
                        <a:rPr lang="uk-UA" sz="1800" i="1" dirty="0">
                          <a:latin typeface="Times New Roman"/>
                          <a:ea typeface="Times New Roman"/>
                        </a:rPr>
                        <a:t>, отже, таким чином, значить, насамперед, виявляється, виходить, проте, однак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571">
                <a:tc>
                  <a:txBody>
                    <a:bodyPr/>
                    <a:lstStyle/>
                    <a:p>
                      <a:pPr marL="1155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</a:rPr>
                        <a:t>Ввiчливiсть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1610" indent="9017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i="1">
                          <a:latin typeface="Times New Roman"/>
                          <a:ea typeface="Times New Roman"/>
                        </a:rPr>
                        <a:t>Будь ласка, вибачте, прошу вас, дозвольте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7144">
                <a:tc>
                  <a:txBody>
                    <a:bodyPr/>
                    <a:lstStyle/>
                    <a:p>
                      <a:pPr marL="1155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</a:rPr>
                        <a:t>Привернення уваги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1610" indent="9017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i="1" dirty="0" err="1">
                          <a:latin typeface="Times New Roman"/>
                          <a:ea typeface="Times New Roman"/>
                        </a:rPr>
                        <a:t>Уявiтьсобi</a:t>
                      </a:r>
                      <a:r>
                        <a:rPr lang="uk-UA" sz="1800" i="1" dirty="0"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uk-UA" sz="1800" i="1" dirty="0" err="1">
                          <a:latin typeface="Times New Roman"/>
                          <a:ea typeface="Times New Roman"/>
                        </a:rPr>
                        <a:t>зрозумiйте</a:t>
                      </a:r>
                      <a:r>
                        <a:rPr lang="uk-UA" sz="1800" i="1" dirty="0"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uk-UA" sz="1800" i="1" dirty="0" err="1">
                          <a:latin typeface="Times New Roman"/>
                          <a:ea typeface="Times New Roman"/>
                        </a:rPr>
                        <a:t>звернiть</a:t>
                      </a:r>
                      <a:r>
                        <a:rPr lang="uk-UA" sz="1800" i="1" dirty="0">
                          <a:latin typeface="Times New Roman"/>
                          <a:ea typeface="Times New Roman"/>
                        </a:rPr>
                        <a:t> увагу, </a:t>
                      </a:r>
                      <a:r>
                        <a:rPr lang="uk-UA" sz="1800" i="1" dirty="0" err="1">
                          <a:latin typeface="Times New Roman"/>
                          <a:ea typeface="Times New Roman"/>
                        </a:rPr>
                        <a:t>вiрите</a:t>
                      </a:r>
                      <a:r>
                        <a:rPr lang="uk-UA" sz="1800" i="1" dirty="0">
                          <a:latin typeface="Times New Roman"/>
                          <a:ea typeface="Times New Roman"/>
                        </a:rPr>
                        <a:t>, знаєте, між нами кажучи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42852"/>
            <a:ext cx="8715436" cy="6286544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/>
              <a:t>Виконання  вправ на застосування </a:t>
            </a:r>
            <a:r>
              <a:rPr lang="uk-UA" b="1" dirty="0" err="1" smtClean="0"/>
              <a:t>узагальнювальних</a:t>
            </a:r>
            <a:r>
              <a:rPr lang="uk-UA" b="1" dirty="0" smtClean="0"/>
              <a:t> правил.</a:t>
            </a:r>
            <a:endParaRPr lang="ru-RU" dirty="0" smtClean="0"/>
          </a:p>
          <a:p>
            <a:pPr>
              <a:buNone/>
            </a:pPr>
            <a:r>
              <a:rPr lang="uk-UA" b="1" dirty="0" smtClean="0"/>
              <a:t>* </a:t>
            </a:r>
            <a:r>
              <a:rPr lang="uk-UA" b="1" i="1" dirty="0" smtClean="0"/>
              <a:t>Вибірковий диктант.</a:t>
            </a:r>
            <a:endParaRPr lang="ru-RU" dirty="0" smtClean="0"/>
          </a:p>
          <a:p>
            <a:pPr>
              <a:buNone/>
            </a:pPr>
            <a:r>
              <a:rPr lang="uk-UA" b="1" i="1" dirty="0" smtClean="0"/>
              <a:t>Виписати вставні слова. Пояснити роль кожного в реченні. Чи є вставні слова членами речення?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Здається, це було зі мною вчора. (В.Сосюра.) А зміст, щоправда, таємниць людина знає до дрібниць. (М.Рильський.) Кажуть, легше повалити, ніж звести будівлі стіни. (П.Воронько.) Буває, словом таким обізвешся, що клопоту потім не оберешся. (П.</a:t>
            </a:r>
            <a:r>
              <a:rPr lang="uk-UA" dirty="0" err="1" smtClean="0"/>
              <a:t>Усенко</a:t>
            </a:r>
            <a:r>
              <a:rPr lang="uk-UA" dirty="0" smtClean="0"/>
              <a:t>.)  Щось, напевно, змінилося дуже, коли ти став до дружби байдужим. (В.Коротич.) І, справді, довкола нікого немає, лиш плюскіт живої води. (П.Воронько.) На жаль, ніяк ще не </a:t>
            </a:r>
            <a:r>
              <a:rPr lang="uk-UA" dirty="0" err="1" smtClean="0"/>
              <a:t>світалось</a:t>
            </a:r>
            <a:r>
              <a:rPr lang="uk-UA" dirty="0" smtClean="0"/>
              <a:t>. (П.Тичина.) 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uk-UA" b="1" dirty="0" smtClean="0"/>
              <a:t>Підбиття підсумків уроку.</a:t>
            </a:r>
            <a:endParaRPr lang="ru-RU" dirty="0" smtClean="0"/>
          </a:p>
          <a:p>
            <a:pPr algn="ctr">
              <a:buNone/>
            </a:pPr>
            <a:r>
              <a:rPr lang="uk-UA" b="1" dirty="0" smtClean="0"/>
              <a:t> Домашнє </a:t>
            </a:r>
            <a:r>
              <a:rPr lang="uk-UA" b="1" dirty="0" smtClean="0"/>
              <a:t>завдання.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4" name="Улыбающееся лицо 3"/>
          <p:cNvSpPr/>
          <p:nvPr/>
        </p:nvSpPr>
        <p:spPr>
          <a:xfrm>
            <a:off x="3571868" y="2928934"/>
            <a:ext cx="2714644" cy="2214578"/>
          </a:xfrm>
          <a:prstGeom prst="smileyFac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E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14</TotalTime>
  <Words>904</Words>
  <Application>Microsoft Office PowerPoint</Application>
  <PresentationFormat>Экран (4:3)</PresentationFormat>
  <Paragraphs>74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Справедливость</vt:lpstr>
      <vt:lpstr>Розділові знаки у вивчених синтаксичних конструкціях. </vt:lpstr>
      <vt:lpstr>Слайд 2</vt:lpstr>
      <vt:lpstr>Слайд 3</vt:lpstr>
      <vt:lpstr>Аналіз  матеріалу з  метою  узагальнення  вивченого. </vt:lpstr>
      <vt:lpstr>Слайд 5</vt:lpstr>
      <vt:lpstr>Слайд 6</vt:lpstr>
      <vt:lpstr>* Робота з підручником</vt:lpstr>
      <vt:lpstr>Слайд 8</vt:lpstr>
      <vt:lpstr>Пояснювальний диктант. У кожному з речень вказати звертання, пояснити вживання розділових знаків. Чи є звертання членом речення?  </vt:lpstr>
      <vt:lpstr>Перевіримо!)</vt:lpstr>
      <vt:lpstr>Слайд 11</vt:lpstr>
      <vt:lpstr>Слайд 12</vt:lpstr>
      <vt:lpstr>Слайд 13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Розділові знаки у вивчених синтаксичних конструкціях. </dc:title>
  <dc:creator>Ярик</dc:creator>
  <cp:lastModifiedBy>Ярик</cp:lastModifiedBy>
  <cp:revision>2</cp:revision>
  <dcterms:created xsi:type="dcterms:W3CDTF">2020-09-09T19:04:46Z</dcterms:created>
  <dcterms:modified xsi:type="dcterms:W3CDTF">2020-09-09T19:19:36Z</dcterms:modified>
</cp:coreProperties>
</file>