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64" r:id="rId6"/>
    <p:sldId id="259" r:id="rId7"/>
    <p:sldId id="265" r:id="rId8"/>
    <p:sldId id="260" r:id="rId9"/>
    <p:sldId id="266" r:id="rId10"/>
    <p:sldId id="261" r:id="rId11"/>
    <p:sldId id="267" r:id="rId12"/>
    <p:sldId id="268" r:id="rId13"/>
    <p:sldId id="269" r:id="rId14"/>
    <p:sldId id="271" r:id="rId15"/>
    <p:sldId id="273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10424" y="4813301"/>
            <a:ext cx="1508124" cy="15081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19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08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190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031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91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84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152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414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588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024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34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4000">
              <a:schemeClr val="accent2">
                <a:lumMod val="40000"/>
                <a:lumOff val="60000"/>
              </a:schemeClr>
            </a:gs>
            <a:gs pos="74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7E447-ED58-4AC5-A180-214F02B594B3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4DCBB-DC62-4C7F-A9FE-DA8137FF205E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276"/>
            <a:ext cx="12191999" cy="660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5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jp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jpg"/><Relationship Id="rId10" Type="http://schemas.openxmlformats.org/officeDocument/2006/relationships/image" Target="../media/image4.jpe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7106" y="1619904"/>
            <a:ext cx="9144000" cy="2387600"/>
          </a:xfrm>
        </p:spPr>
        <p:txBody>
          <a:bodyPr/>
          <a:lstStyle/>
          <a:p>
            <a:r>
              <a:rPr lang="uk-UA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Урок-подорож </a:t>
            </a:r>
            <a:r>
              <a:rPr lang="uk-UA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країною </a:t>
            </a:r>
            <a:r>
              <a:rPr lang="uk-UA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Лексикологія </a:t>
            </a:r>
            <a:endParaRPr lang="ru-RU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083" y="4543332"/>
            <a:ext cx="9144000" cy="1655762"/>
          </a:xfrm>
        </p:spPr>
        <p:txBody>
          <a:bodyPr/>
          <a:lstStyle/>
          <a:p>
            <a:r>
              <a:rPr lang="uk-UA" dirty="0" smtClean="0"/>
              <a:t>Повторення й узагальнення вивченого з теми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02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870226"/>
            <a:ext cx="6539754" cy="1081557"/>
          </a:xfrm>
        </p:spPr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подорожі країною «Лексикологія»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2" y="5037592"/>
            <a:ext cx="2317748" cy="1303089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533" y="4818424"/>
            <a:ext cx="1420089" cy="121930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2" r="13604"/>
          <a:stretch/>
        </p:blipFill>
        <p:spPr>
          <a:xfrm>
            <a:off x="8216154" y="4024840"/>
            <a:ext cx="2115364" cy="13238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45" y="3064607"/>
            <a:ext cx="2031005" cy="9124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776" y="1035724"/>
            <a:ext cx="2399165" cy="2818490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2043953" y="6108843"/>
            <a:ext cx="743521" cy="291957"/>
          </a:xfrm>
          <a:custGeom>
            <a:avLst/>
            <a:gdLst>
              <a:gd name="connsiteX0" fmla="*/ 0 w 743521"/>
              <a:gd name="connsiteY0" fmla="*/ 291957 h 291957"/>
              <a:gd name="connsiteX1" fmla="*/ 618565 w 743521"/>
              <a:gd name="connsiteY1" fmla="*/ 184381 h 291957"/>
              <a:gd name="connsiteX2" fmla="*/ 739588 w 743521"/>
              <a:gd name="connsiteY2" fmla="*/ 9569 h 291957"/>
              <a:gd name="connsiteX3" fmla="*/ 712694 w 743521"/>
              <a:gd name="connsiteY3" fmla="*/ 23016 h 291957"/>
              <a:gd name="connsiteX4" fmla="*/ 699247 w 743521"/>
              <a:gd name="connsiteY4" fmla="*/ 23016 h 291957"/>
              <a:gd name="connsiteX5" fmla="*/ 699247 w 743521"/>
              <a:gd name="connsiteY5" fmla="*/ 23016 h 291957"/>
              <a:gd name="connsiteX6" fmla="*/ 726141 w 743521"/>
              <a:gd name="connsiteY6" fmla="*/ 36463 h 291957"/>
              <a:gd name="connsiteX7" fmla="*/ 726141 w 743521"/>
              <a:gd name="connsiteY7" fmla="*/ 36463 h 291957"/>
              <a:gd name="connsiteX8" fmla="*/ 712694 w 743521"/>
              <a:gd name="connsiteY8" fmla="*/ 23016 h 291957"/>
              <a:gd name="connsiteX9" fmla="*/ 726141 w 743521"/>
              <a:gd name="connsiteY9" fmla="*/ 23016 h 291957"/>
              <a:gd name="connsiteX10" fmla="*/ 726141 w 743521"/>
              <a:gd name="connsiteY10" fmla="*/ 23016 h 29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3521" h="291957">
                <a:moveTo>
                  <a:pt x="0" y="291957"/>
                </a:moveTo>
                <a:cubicBezTo>
                  <a:pt x="247650" y="261701"/>
                  <a:pt x="495300" y="231446"/>
                  <a:pt x="618565" y="184381"/>
                </a:cubicBezTo>
                <a:cubicBezTo>
                  <a:pt x="741830" y="137316"/>
                  <a:pt x="723900" y="36463"/>
                  <a:pt x="739588" y="9569"/>
                </a:cubicBezTo>
                <a:cubicBezTo>
                  <a:pt x="755276" y="-17325"/>
                  <a:pt x="719417" y="20775"/>
                  <a:pt x="712694" y="23016"/>
                </a:cubicBezTo>
                <a:cubicBezTo>
                  <a:pt x="705971" y="25257"/>
                  <a:pt x="699247" y="23016"/>
                  <a:pt x="699247" y="23016"/>
                </a:cubicBezTo>
                <a:lnTo>
                  <a:pt x="699247" y="23016"/>
                </a:lnTo>
                <a:lnTo>
                  <a:pt x="726141" y="36463"/>
                </a:lnTo>
                <a:lnTo>
                  <a:pt x="726141" y="36463"/>
                </a:lnTo>
                <a:cubicBezTo>
                  <a:pt x="723900" y="34222"/>
                  <a:pt x="712694" y="25257"/>
                  <a:pt x="712694" y="23016"/>
                </a:cubicBezTo>
                <a:cubicBezTo>
                  <a:pt x="712694" y="20775"/>
                  <a:pt x="726141" y="23016"/>
                  <a:pt x="726141" y="23016"/>
                </a:cubicBezTo>
                <a:lnTo>
                  <a:pt x="726141" y="23016"/>
                </a:lnTo>
              </a:path>
            </a:pathLst>
          </a:custGeom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66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7775" y="624494"/>
            <a:ext cx="9592235" cy="1325563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Чарівна брама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425388" y="1825625"/>
            <a:ext cx="9480177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	</a:t>
            </a:r>
            <a:r>
              <a:rPr lang="uk-UA" sz="3200" dirty="0" smtClean="0"/>
              <a:t>Поясніть лексичне значення слів:</a:t>
            </a:r>
          </a:p>
          <a:p>
            <a:r>
              <a:rPr lang="uk-UA" sz="3200" dirty="0" err="1"/>
              <a:t>п</a:t>
            </a:r>
            <a:r>
              <a:rPr lang="uk-UA" sz="3200" dirty="0" err="1" smtClean="0"/>
              <a:t>ідсніжник</a:t>
            </a:r>
            <a:endParaRPr lang="uk-UA" sz="3200" dirty="0" smtClean="0"/>
          </a:p>
          <a:p>
            <a:r>
              <a:rPr lang="uk-UA" sz="3200" dirty="0" smtClean="0"/>
              <a:t>квітень</a:t>
            </a:r>
          </a:p>
          <a:p>
            <a:r>
              <a:rPr lang="uk-UA" sz="3200" dirty="0" smtClean="0"/>
              <a:t>злива</a:t>
            </a:r>
          </a:p>
          <a:p>
            <a:r>
              <a:rPr lang="uk-UA" sz="3200" dirty="0"/>
              <a:t>р</a:t>
            </a:r>
            <a:r>
              <a:rPr lang="uk-UA" sz="3200" dirty="0" smtClean="0"/>
              <a:t>еготати</a:t>
            </a:r>
          </a:p>
          <a:p>
            <a:r>
              <a:rPr lang="uk-UA" sz="3200" dirty="0" smtClean="0"/>
              <a:t>хвастливий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34" y="3039036"/>
            <a:ext cx="6545145" cy="367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3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769342"/>
            <a:ext cx="6539754" cy="1081557"/>
          </a:xfrm>
        </p:spPr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подорожі країною «Лексикологія»</a:t>
            </a:r>
            <a:endParaRPr lang="ru-RU" sz="40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2" y="5037592"/>
            <a:ext cx="2317748" cy="1303089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2" r="13604"/>
          <a:stretch/>
        </p:blipFill>
        <p:spPr>
          <a:xfrm>
            <a:off x="8216154" y="4024840"/>
            <a:ext cx="2115364" cy="13238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45" y="3064607"/>
            <a:ext cx="2031005" cy="9124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89" y="1215210"/>
            <a:ext cx="2147699" cy="2523072"/>
          </a:xfrm>
          <a:prstGeom prst="rect">
            <a:avLst/>
          </a:prstGeom>
        </p:spPr>
      </p:pic>
      <p:sp>
        <p:nvSpPr>
          <p:cNvPr id="4" name="Полилиния 3"/>
          <p:cNvSpPr/>
          <p:nvPr/>
        </p:nvSpPr>
        <p:spPr>
          <a:xfrm>
            <a:off x="3671047" y="5214933"/>
            <a:ext cx="2199136" cy="540408"/>
          </a:xfrm>
          <a:custGeom>
            <a:avLst/>
            <a:gdLst>
              <a:gd name="connsiteX0" fmla="*/ 0 w 2199136"/>
              <a:gd name="connsiteY0" fmla="*/ 540408 h 540408"/>
              <a:gd name="connsiteX1" fmla="*/ 779929 w 2199136"/>
              <a:gd name="connsiteY1" fmla="*/ 526961 h 540408"/>
              <a:gd name="connsiteX2" fmla="*/ 1317812 w 2199136"/>
              <a:gd name="connsiteY2" fmla="*/ 405938 h 540408"/>
              <a:gd name="connsiteX3" fmla="*/ 1573306 w 2199136"/>
              <a:gd name="connsiteY3" fmla="*/ 284914 h 540408"/>
              <a:gd name="connsiteX4" fmla="*/ 2151529 w 2199136"/>
              <a:gd name="connsiteY4" fmla="*/ 15973 h 540408"/>
              <a:gd name="connsiteX5" fmla="*/ 2164977 w 2199136"/>
              <a:gd name="connsiteY5" fmla="*/ 29420 h 540408"/>
              <a:gd name="connsiteX6" fmla="*/ 2191871 w 2199136"/>
              <a:gd name="connsiteY6" fmla="*/ 2526 h 540408"/>
              <a:gd name="connsiteX7" fmla="*/ 2164977 w 2199136"/>
              <a:gd name="connsiteY7" fmla="*/ 42867 h 540408"/>
              <a:gd name="connsiteX8" fmla="*/ 2164977 w 2199136"/>
              <a:gd name="connsiteY8" fmla="*/ 42867 h 540408"/>
              <a:gd name="connsiteX9" fmla="*/ 2191871 w 2199136"/>
              <a:gd name="connsiteY9" fmla="*/ 42867 h 54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99136" h="540408">
                <a:moveTo>
                  <a:pt x="0" y="540408"/>
                </a:moveTo>
                <a:lnTo>
                  <a:pt x="779929" y="526961"/>
                </a:lnTo>
                <a:cubicBezTo>
                  <a:pt x="999564" y="504549"/>
                  <a:pt x="1185583" y="446279"/>
                  <a:pt x="1317812" y="405938"/>
                </a:cubicBezTo>
                <a:cubicBezTo>
                  <a:pt x="1450042" y="365597"/>
                  <a:pt x="1573306" y="284914"/>
                  <a:pt x="1573306" y="284914"/>
                </a:cubicBezTo>
                <a:lnTo>
                  <a:pt x="2151529" y="15973"/>
                </a:lnTo>
                <a:cubicBezTo>
                  <a:pt x="2250141" y="-26609"/>
                  <a:pt x="2164977" y="29420"/>
                  <a:pt x="2164977" y="29420"/>
                </a:cubicBezTo>
                <a:cubicBezTo>
                  <a:pt x="2171701" y="27179"/>
                  <a:pt x="2191871" y="285"/>
                  <a:pt x="2191871" y="2526"/>
                </a:cubicBezTo>
                <a:cubicBezTo>
                  <a:pt x="2191871" y="4767"/>
                  <a:pt x="2164977" y="42867"/>
                  <a:pt x="2164977" y="42867"/>
                </a:cubicBezTo>
                <a:lnTo>
                  <a:pt x="2164977" y="42867"/>
                </a:lnTo>
                <a:lnTo>
                  <a:pt x="2191871" y="42867"/>
                </a:lnTo>
              </a:path>
            </a:pathLst>
          </a:custGeom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2366682" y="6139457"/>
            <a:ext cx="402703" cy="261343"/>
          </a:xfrm>
          <a:custGeom>
            <a:avLst/>
            <a:gdLst>
              <a:gd name="connsiteX0" fmla="*/ 0 w 402703"/>
              <a:gd name="connsiteY0" fmla="*/ 261343 h 261343"/>
              <a:gd name="connsiteX1" fmla="*/ 363071 w 402703"/>
              <a:gd name="connsiteY1" fmla="*/ 19296 h 261343"/>
              <a:gd name="connsiteX2" fmla="*/ 376518 w 402703"/>
              <a:gd name="connsiteY2" fmla="*/ 32743 h 261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703" h="261343">
                <a:moveTo>
                  <a:pt x="0" y="261343"/>
                </a:moveTo>
                <a:cubicBezTo>
                  <a:pt x="150159" y="159369"/>
                  <a:pt x="300318" y="57396"/>
                  <a:pt x="363071" y="19296"/>
                </a:cubicBezTo>
                <a:cubicBezTo>
                  <a:pt x="425824" y="-18804"/>
                  <a:pt x="401171" y="6969"/>
                  <a:pt x="376518" y="32743"/>
                </a:cubicBezTo>
              </a:path>
            </a:pathLst>
          </a:cu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87" y="4875484"/>
            <a:ext cx="1420089" cy="121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3306" y="365125"/>
            <a:ext cx="9780494" cy="1325563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 переносних значень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9481" y="1425388"/>
            <a:ext cx="9238131" cy="4751575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	Розподіліть у два стовпчики словосполучення, що містять слова в прямому й переносному значеннях.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/>
              <a:t>	</a:t>
            </a:r>
            <a:r>
              <a:rPr lang="uk-UA" dirty="0" smtClean="0"/>
              <a:t>		</a:t>
            </a:r>
            <a:r>
              <a:rPr lang="uk-UA" sz="3200" dirty="0" smtClean="0"/>
              <a:t>Срібна прикраса, срібна роса;  				медовий погляд, медовий пиріг;  			золоте серце, золотий перстень; 			крила птаха, крила мрії;            				поспішає 	хлопець, поспішає літо.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306" y="3302280"/>
            <a:ext cx="2967475" cy="254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769342"/>
            <a:ext cx="6539754" cy="1081557"/>
          </a:xfrm>
        </p:spPr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подорожі країною «Лексикологія»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2" y="5037592"/>
            <a:ext cx="2317748" cy="1303089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2" r="13604"/>
          <a:stretch/>
        </p:blipFill>
        <p:spPr>
          <a:xfrm>
            <a:off x="8216154" y="4024840"/>
            <a:ext cx="2115364" cy="13238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45" y="3064607"/>
            <a:ext cx="2031005" cy="9124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798" y="933994"/>
            <a:ext cx="2464986" cy="2895815"/>
          </a:xfrm>
          <a:prstGeom prst="rect">
            <a:avLst/>
          </a:prstGeom>
        </p:spPr>
      </p:pic>
      <p:sp>
        <p:nvSpPr>
          <p:cNvPr id="4" name="Полилиния 3"/>
          <p:cNvSpPr/>
          <p:nvPr/>
        </p:nvSpPr>
        <p:spPr>
          <a:xfrm>
            <a:off x="2299447" y="6158753"/>
            <a:ext cx="497541" cy="201706"/>
          </a:xfrm>
          <a:custGeom>
            <a:avLst/>
            <a:gdLst>
              <a:gd name="connsiteX0" fmla="*/ 0 w 497541"/>
              <a:gd name="connsiteY0" fmla="*/ 201706 h 201706"/>
              <a:gd name="connsiteX1" fmla="*/ 376518 w 497541"/>
              <a:gd name="connsiteY1" fmla="*/ 107576 h 201706"/>
              <a:gd name="connsiteX2" fmla="*/ 497541 w 497541"/>
              <a:gd name="connsiteY2" fmla="*/ 0 h 201706"/>
              <a:gd name="connsiteX3" fmla="*/ 497541 w 497541"/>
              <a:gd name="connsiteY3" fmla="*/ 0 h 20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541" h="201706">
                <a:moveTo>
                  <a:pt x="0" y="201706"/>
                </a:moveTo>
                <a:cubicBezTo>
                  <a:pt x="146797" y="171450"/>
                  <a:pt x="293595" y="141194"/>
                  <a:pt x="376518" y="107576"/>
                </a:cubicBezTo>
                <a:cubicBezTo>
                  <a:pt x="459441" y="73958"/>
                  <a:pt x="497541" y="0"/>
                  <a:pt x="497541" y="0"/>
                </a:cubicBezTo>
                <a:lnTo>
                  <a:pt x="497541" y="0"/>
                </a:lnTo>
              </a:path>
            </a:pathLst>
          </a:cu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8300" y="5190721"/>
            <a:ext cx="2225233" cy="5791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754" y="4870653"/>
            <a:ext cx="1420089" cy="1219305"/>
          </a:xfrm>
          <a:prstGeom prst="rect">
            <a:avLst/>
          </a:prstGeom>
        </p:spPr>
      </p:pic>
      <p:sp>
        <p:nvSpPr>
          <p:cNvPr id="7" name="Полилиния 6"/>
          <p:cNvSpPr/>
          <p:nvPr/>
        </p:nvSpPr>
        <p:spPr>
          <a:xfrm>
            <a:off x="7046259" y="5136776"/>
            <a:ext cx="1189889" cy="233937"/>
          </a:xfrm>
          <a:custGeom>
            <a:avLst/>
            <a:gdLst>
              <a:gd name="connsiteX0" fmla="*/ 0 w 1189889"/>
              <a:gd name="connsiteY0" fmla="*/ 0 h 233937"/>
              <a:gd name="connsiteX1" fmla="*/ 551329 w 1189889"/>
              <a:gd name="connsiteY1" fmla="*/ 228600 h 233937"/>
              <a:gd name="connsiteX2" fmla="*/ 1156447 w 1189889"/>
              <a:gd name="connsiteY2" fmla="*/ 161365 h 233937"/>
              <a:gd name="connsiteX3" fmla="*/ 1116106 w 1189889"/>
              <a:gd name="connsiteY3" fmla="*/ 161365 h 233937"/>
              <a:gd name="connsiteX4" fmla="*/ 1116106 w 1189889"/>
              <a:gd name="connsiteY4" fmla="*/ 161365 h 233937"/>
              <a:gd name="connsiteX5" fmla="*/ 1169894 w 1189889"/>
              <a:gd name="connsiteY5" fmla="*/ 174812 h 233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9889" h="233937">
                <a:moveTo>
                  <a:pt x="0" y="0"/>
                </a:moveTo>
                <a:cubicBezTo>
                  <a:pt x="179294" y="100853"/>
                  <a:pt x="358588" y="201706"/>
                  <a:pt x="551329" y="228600"/>
                </a:cubicBezTo>
                <a:cubicBezTo>
                  <a:pt x="744070" y="255494"/>
                  <a:pt x="1062318" y="172571"/>
                  <a:pt x="1156447" y="161365"/>
                </a:cubicBezTo>
                <a:cubicBezTo>
                  <a:pt x="1250577" y="150159"/>
                  <a:pt x="1116106" y="161365"/>
                  <a:pt x="1116106" y="161365"/>
                </a:cubicBezTo>
                <a:lnTo>
                  <a:pt x="1116106" y="161365"/>
                </a:lnTo>
                <a:lnTo>
                  <a:pt x="1169894" y="174812"/>
                </a:lnTo>
              </a:path>
            </a:pathLst>
          </a:cu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75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8458" y="741643"/>
            <a:ext cx="9565341" cy="1325563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Селище Творче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6376" y="1753848"/>
            <a:ext cx="9417423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</a:t>
            </a:r>
            <a:r>
              <a:rPr lang="uk-UA" sz="3200" dirty="0" smtClean="0"/>
              <a:t>Складіть і запишіть речення, у яких  подані слова вживалися б у переносному значенні:</a:t>
            </a:r>
          </a:p>
          <a:p>
            <a:r>
              <a:rPr lang="uk-UA" sz="3200" dirty="0" smtClean="0"/>
              <a:t>теплий</a:t>
            </a:r>
          </a:p>
          <a:p>
            <a:r>
              <a:rPr lang="uk-UA" sz="3200" dirty="0" smtClean="0"/>
              <a:t>залізний</a:t>
            </a:r>
          </a:p>
          <a:p>
            <a:r>
              <a:rPr lang="uk-UA" sz="3200" dirty="0" smtClean="0"/>
              <a:t>ллється</a:t>
            </a:r>
          </a:p>
          <a:p>
            <a:r>
              <a:rPr lang="uk-UA" sz="3200" dirty="0"/>
              <a:t>з</a:t>
            </a:r>
            <a:r>
              <a:rPr lang="uk-UA" sz="3200" dirty="0" smtClean="0"/>
              <a:t>аснуло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733" y="2753735"/>
            <a:ext cx="5187375" cy="324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2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769342"/>
            <a:ext cx="6539754" cy="1081557"/>
          </a:xfrm>
        </p:spPr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подорожі країною «Лексикологія»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2" y="5037592"/>
            <a:ext cx="2317748" cy="1303089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45" y="3064607"/>
            <a:ext cx="2031005" cy="9124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605" y="929296"/>
            <a:ext cx="2324535" cy="27308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6436" y="5029491"/>
            <a:ext cx="1451114" cy="31924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2" r="13604"/>
          <a:stretch/>
        </p:blipFill>
        <p:spPr>
          <a:xfrm>
            <a:off x="7987554" y="4226546"/>
            <a:ext cx="2115364" cy="13238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268" y="5029491"/>
            <a:ext cx="2225233" cy="5791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47" y="4739084"/>
            <a:ext cx="1420089" cy="12193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1314" y="6129307"/>
            <a:ext cx="506012" cy="219475"/>
          </a:xfrm>
          <a:prstGeom prst="rect">
            <a:avLst/>
          </a:prstGeom>
        </p:spPr>
      </p:pic>
      <p:sp>
        <p:nvSpPr>
          <p:cNvPr id="10" name="Полилиния 9"/>
          <p:cNvSpPr/>
          <p:nvPr/>
        </p:nvSpPr>
        <p:spPr>
          <a:xfrm>
            <a:off x="3543594" y="3764157"/>
            <a:ext cx="6961532" cy="1641199"/>
          </a:xfrm>
          <a:custGeom>
            <a:avLst/>
            <a:gdLst>
              <a:gd name="connsiteX0" fmla="*/ 6622383 w 6961532"/>
              <a:gd name="connsiteY0" fmla="*/ 1641199 h 1641199"/>
              <a:gd name="connsiteX1" fmla="*/ 6958559 w 6961532"/>
              <a:gd name="connsiteY1" fmla="*/ 1291575 h 1641199"/>
              <a:gd name="connsiteX2" fmla="*/ 6770300 w 6961532"/>
              <a:gd name="connsiteY2" fmla="*/ 794034 h 1641199"/>
              <a:gd name="connsiteX3" fmla="*/ 6487912 w 6961532"/>
              <a:gd name="connsiteY3" fmla="*/ 14104 h 1641199"/>
              <a:gd name="connsiteX4" fmla="*/ 5600406 w 6961532"/>
              <a:gd name="connsiteY4" fmla="*/ 283046 h 1641199"/>
              <a:gd name="connsiteX5" fmla="*/ 4591877 w 6961532"/>
              <a:gd name="connsiteY5" fmla="*/ 175469 h 1641199"/>
              <a:gd name="connsiteX6" fmla="*/ 3395088 w 6961532"/>
              <a:gd name="connsiteY6" fmla="*/ 336834 h 1641199"/>
              <a:gd name="connsiteX7" fmla="*/ 2682394 w 6961532"/>
              <a:gd name="connsiteY7" fmla="*/ 215810 h 1641199"/>
              <a:gd name="connsiteX8" fmla="*/ 1351135 w 6961532"/>
              <a:gd name="connsiteY8" fmla="*/ 404069 h 1641199"/>
              <a:gd name="connsiteX9" fmla="*/ 342606 w 6961532"/>
              <a:gd name="connsiteY9" fmla="*/ 538540 h 1641199"/>
              <a:gd name="connsiteX10" fmla="*/ 19877 w 6961532"/>
              <a:gd name="connsiteY10" fmla="*/ 242704 h 1641199"/>
              <a:gd name="connsiteX11" fmla="*/ 33324 w 6961532"/>
              <a:gd name="connsiteY11" fmla="*/ 215810 h 1641199"/>
              <a:gd name="connsiteX12" fmla="*/ 33324 w 6961532"/>
              <a:gd name="connsiteY12" fmla="*/ 215810 h 1641199"/>
              <a:gd name="connsiteX13" fmla="*/ 33324 w 6961532"/>
              <a:gd name="connsiteY13" fmla="*/ 215810 h 164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61532" h="1641199">
                <a:moveTo>
                  <a:pt x="6622383" y="1641199"/>
                </a:moveTo>
                <a:cubicBezTo>
                  <a:pt x="6778144" y="1536984"/>
                  <a:pt x="6933906" y="1432769"/>
                  <a:pt x="6958559" y="1291575"/>
                </a:cubicBezTo>
                <a:cubicBezTo>
                  <a:pt x="6983212" y="1150381"/>
                  <a:pt x="6848741" y="1006946"/>
                  <a:pt x="6770300" y="794034"/>
                </a:cubicBezTo>
                <a:cubicBezTo>
                  <a:pt x="6691859" y="581122"/>
                  <a:pt x="6682894" y="99269"/>
                  <a:pt x="6487912" y="14104"/>
                </a:cubicBezTo>
                <a:cubicBezTo>
                  <a:pt x="6292930" y="-71061"/>
                  <a:pt x="5916412" y="256152"/>
                  <a:pt x="5600406" y="283046"/>
                </a:cubicBezTo>
                <a:cubicBezTo>
                  <a:pt x="5284400" y="309940"/>
                  <a:pt x="4959430" y="166504"/>
                  <a:pt x="4591877" y="175469"/>
                </a:cubicBezTo>
                <a:cubicBezTo>
                  <a:pt x="4224324" y="184434"/>
                  <a:pt x="3713335" y="330111"/>
                  <a:pt x="3395088" y="336834"/>
                </a:cubicBezTo>
                <a:cubicBezTo>
                  <a:pt x="3076841" y="343557"/>
                  <a:pt x="3023053" y="204604"/>
                  <a:pt x="2682394" y="215810"/>
                </a:cubicBezTo>
                <a:cubicBezTo>
                  <a:pt x="2341735" y="227016"/>
                  <a:pt x="1351135" y="404069"/>
                  <a:pt x="1351135" y="404069"/>
                </a:cubicBezTo>
                <a:cubicBezTo>
                  <a:pt x="961170" y="457857"/>
                  <a:pt x="564482" y="565434"/>
                  <a:pt x="342606" y="538540"/>
                </a:cubicBezTo>
                <a:cubicBezTo>
                  <a:pt x="120730" y="511646"/>
                  <a:pt x="71424" y="296492"/>
                  <a:pt x="19877" y="242704"/>
                </a:cubicBezTo>
                <a:cubicBezTo>
                  <a:pt x="-31670" y="188916"/>
                  <a:pt x="33324" y="215810"/>
                  <a:pt x="33324" y="215810"/>
                </a:cubicBezTo>
                <a:lnTo>
                  <a:pt x="33324" y="215810"/>
                </a:lnTo>
                <a:lnTo>
                  <a:pt x="33324" y="215810"/>
                </a:lnTo>
              </a:path>
            </a:pathLst>
          </a:cu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45" y="3093442"/>
            <a:ext cx="2031005" cy="91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1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1568" y="365125"/>
            <a:ext cx="9642231" cy="1325563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Лабіринт помилок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6430" y="1230923"/>
            <a:ext cx="9343292" cy="5158154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	</a:t>
            </a:r>
            <a:r>
              <a:rPr lang="uk-UA" dirty="0" err="1" smtClean="0"/>
              <a:t>Випишіть</a:t>
            </a:r>
            <a:r>
              <a:rPr lang="uk-UA" dirty="0" smtClean="0"/>
              <a:t> лише ті словосполучення, що не містять лексичних помилок.</a:t>
            </a:r>
          </a:p>
          <a:p>
            <a:pPr marL="0" indent="0" algn="just">
              <a:buNone/>
            </a:pPr>
            <a:r>
              <a:rPr lang="uk-UA" dirty="0"/>
              <a:t> </a:t>
            </a:r>
            <a:r>
              <a:rPr lang="uk-UA" dirty="0" smtClean="0"/>
              <a:t> 	</a:t>
            </a:r>
            <a:r>
              <a:rPr lang="uk-UA" sz="3200" dirty="0" smtClean="0"/>
              <a:t>Передплатити журнал, виписати журнал;  торішній сніг, минулорічний сніг; бувший  однокласник, колишній однокласник;  розплющити очі, відкрити очі; обідати в     столовій, обідати в їдальні; на </a:t>
            </a:r>
            <a:r>
              <a:rPr lang="uk-UA" sz="3200" dirty="0" err="1" smtClean="0"/>
              <a:t>слідуючий</a:t>
            </a:r>
            <a:r>
              <a:rPr lang="uk-UA" sz="3200" dirty="0" smtClean="0"/>
              <a:t>   день, наступного дня.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199" y="4351608"/>
            <a:ext cx="4210877" cy="189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769342"/>
            <a:ext cx="6539754" cy="1081557"/>
          </a:xfrm>
        </p:spPr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подорожі країною «Лексикологія»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2" y="5037592"/>
            <a:ext cx="2317748" cy="1303089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197" y="3031341"/>
            <a:ext cx="2031005" cy="9124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844" y="5080490"/>
            <a:ext cx="1219306" cy="2682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2" r="13604"/>
          <a:stretch/>
        </p:blipFill>
        <p:spPr>
          <a:xfrm>
            <a:off x="8041342" y="4196816"/>
            <a:ext cx="2115364" cy="13238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1314" y="6121206"/>
            <a:ext cx="506012" cy="2194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5436" y="3756717"/>
            <a:ext cx="6998815" cy="1682642"/>
          </a:xfrm>
          <a:prstGeom prst="rect">
            <a:avLst/>
          </a:prstGeom>
        </p:spPr>
      </p:pic>
      <p:sp>
        <p:nvSpPr>
          <p:cNvPr id="19" name="Полилиния 18"/>
          <p:cNvSpPr/>
          <p:nvPr/>
        </p:nvSpPr>
        <p:spPr>
          <a:xfrm>
            <a:off x="3307976" y="2716485"/>
            <a:ext cx="4708685" cy="849087"/>
          </a:xfrm>
          <a:custGeom>
            <a:avLst/>
            <a:gdLst>
              <a:gd name="connsiteX0" fmla="*/ 0 w 4708685"/>
              <a:gd name="connsiteY0" fmla="*/ 282209 h 849087"/>
              <a:gd name="connsiteX1" fmla="*/ 376518 w 4708685"/>
              <a:gd name="connsiteY1" fmla="*/ 26715 h 849087"/>
              <a:gd name="connsiteX2" fmla="*/ 726142 w 4708685"/>
              <a:gd name="connsiteY2" fmla="*/ 67056 h 849087"/>
              <a:gd name="connsiteX3" fmla="*/ 2312895 w 4708685"/>
              <a:gd name="connsiteY3" fmla="*/ 551150 h 849087"/>
              <a:gd name="connsiteX4" fmla="*/ 3133165 w 4708685"/>
              <a:gd name="connsiteY4" fmla="*/ 833539 h 849087"/>
              <a:gd name="connsiteX5" fmla="*/ 3684495 w 4708685"/>
              <a:gd name="connsiteY5" fmla="*/ 793197 h 849087"/>
              <a:gd name="connsiteX6" fmla="*/ 4585448 w 4708685"/>
              <a:gd name="connsiteY6" fmla="*/ 631833 h 849087"/>
              <a:gd name="connsiteX7" fmla="*/ 4612342 w 4708685"/>
              <a:gd name="connsiteY7" fmla="*/ 497362 h 849087"/>
              <a:gd name="connsiteX8" fmla="*/ 4652683 w 4708685"/>
              <a:gd name="connsiteY8" fmla="*/ 564597 h 849087"/>
              <a:gd name="connsiteX9" fmla="*/ 4706471 w 4708685"/>
              <a:gd name="connsiteY9" fmla="*/ 564597 h 849087"/>
              <a:gd name="connsiteX10" fmla="*/ 4572000 w 4708685"/>
              <a:gd name="connsiteY10" fmla="*/ 604939 h 849087"/>
              <a:gd name="connsiteX11" fmla="*/ 4558553 w 4708685"/>
              <a:gd name="connsiteY11" fmla="*/ 604939 h 849087"/>
              <a:gd name="connsiteX12" fmla="*/ 4598895 w 4708685"/>
              <a:gd name="connsiteY12" fmla="*/ 604939 h 84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08685" h="849087">
                <a:moveTo>
                  <a:pt x="0" y="282209"/>
                </a:moveTo>
                <a:cubicBezTo>
                  <a:pt x="127747" y="172391"/>
                  <a:pt x="255494" y="62574"/>
                  <a:pt x="376518" y="26715"/>
                </a:cubicBezTo>
                <a:cubicBezTo>
                  <a:pt x="497542" y="-9144"/>
                  <a:pt x="403413" y="-20350"/>
                  <a:pt x="726142" y="67056"/>
                </a:cubicBezTo>
                <a:cubicBezTo>
                  <a:pt x="1048871" y="154462"/>
                  <a:pt x="1911725" y="423403"/>
                  <a:pt x="2312895" y="551150"/>
                </a:cubicBezTo>
                <a:cubicBezTo>
                  <a:pt x="2714065" y="678897"/>
                  <a:pt x="2904565" y="793198"/>
                  <a:pt x="3133165" y="833539"/>
                </a:cubicBezTo>
                <a:cubicBezTo>
                  <a:pt x="3361765" y="873880"/>
                  <a:pt x="3442448" y="826815"/>
                  <a:pt x="3684495" y="793197"/>
                </a:cubicBezTo>
                <a:cubicBezTo>
                  <a:pt x="3926542" y="759579"/>
                  <a:pt x="4430807" y="681139"/>
                  <a:pt x="4585448" y="631833"/>
                </a:cubicBezTo>
                <a:cubicBezTo>
                  <a:pt x="4740089" y="582527"/>
                  <a:pt x="4601136" y="508568"/>
                  <a:pt x="4612342" y="497362"/>
                </a:cubicBezTo>
                <a:cubicBezTo>
                  <a:pt x="4623548" y="486156"/>
                  <a:pt x="4652683" y="564597"/>
                  <a:pt x="4652683" y="564597"/>
                </a:cubicBezTo>
                <a:cubicBezTo>
                  <a:pt x="4668371" y="575803"/>
                  <a:pt x="4719918" y="557873"/>
                  <a:pt x="4706471" y="564597"/>
                </a:cubicBezTo>
                <a:cubicBezTo>
                  <a:pt x="4693024" y="571321"/>
                  <a:pt x="4572000" y="604939"/>
                  <a:pt x="4572000" y="604939"/>
                </a:cubicBezTo>
                <a:cubicBezTo>
                  <a:pt x="4547347" y="611663"/>
                  <a:pt x="4558553" y="604939"/>
                  <a:pt x="4558553" y="604939"/>
                </a:cubicBezTo>
                <a:lnTo>
                  <a:pt x="4598895" y="604939"/>
                </a:lnTo>
              </a:path>
            </a:pathLst>
          </a:cu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143" y="733731"/>
            <a:ext cx="2248708" cy="264173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7951" y="5176373"/>
            <a:ext cx="2225233" cy="5791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755" y="4858765"/>
            <a:ext cx="1420089" cy="121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1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505" y="2284413"/>
            <a:ext cx="4135048" cy="1325563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Замок </a:t>
            </a:r>
            <a:b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«Три вежі»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2308" y="0"/>
            <a:ext cx="5405716" cy="6375220"/>
          </a:xfrm>
          <a:prstGeom prst="rect">
            <a:avLst/>
          </a:prstGeom>
        </p:spPr>
      </p:pic>
      <p:sp>
        <p:nvSpPr>
          <p:cNvPr id="5" name="Волна 4"/>
          <p:cNvSpPr/>
          <p:nvPr/>
        </p:nvSpPr>
        <p:spPr>
          <a:xfrm>
            <a:off x="6589059" y="2055813"/>
            <a:ext cx="1116107" cy="45720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синоніми</a:t>
            </a:r>
            <a:endParaRPr lang="ru-RU" dirty="0"/>
          </a:p>
        </p:txBody>
      </p:sp>
      <p:sp>
        <p:nvSpPr>
          <p:cNvPr id="6" name="Лента лицом вверх 5"/>
          <p:cNvSpPr/>
          <p:nvPr/>
        </p:nvSpPr>
        <p:spPr>
          <a:xfrm>
            <a:off x="7086600" y="4222376"/>
            <a:ext cx="2164976" cy="497542"/>
          </a:xfrm>
          <a:prstGeom prst="ribbon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антоніми</a:t>
            </a:r>
            <a:endParaRPr lang="ru-RU" dirty="0"/>
          </a:p>
        </p:txBody>
      </p:sp>
      <p:sp>
        <p:nvSpPr>
          <p:cNvPr id="7" name="Волна 6"/>
          <p:cNvSpPr/>
          <p:nvPr/>
        </p:nvSpPr>
        <p:spPr>
          <a:xfrm rot="20066014">
            <a:off x="4800998" y="4205200"/>
            <a:ext cx="1074889" cy="557321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омоніми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936109" y="4868263"/>
            <a:ext cx="438923" cy="940866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14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3153" y="448422"/>
            <a:ext cx="4074459" cy="1325563"/>
          </a:xfrm>
        </p:spPr>
        <p:txBody>
          <a:bodyPr/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Вежа 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омонімів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5011" y="1722345"/>
            <a:ext cx="9036425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err="1" smtClean="0"/>
              <a:t>Спишіть</a:t>
            </a:r>
            <a:r>
              <a:rPr lang="uk-UA" dirty="0" smtClean="0"/>
              <a:t> вірш, підкресліть омоніми.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ru-RU" sz="3200" dirty="0" smtClean="0">
                <a:solidFill>
                  <a:prstClr val="black"/>
                </a:solidFill>
                <a:cs typeface="Arial" pitchFamily="34" charset="0"/>
              </a:rPr>
              <a:t>Був </a:t>
            </a:r>
            <a:r>
              <a:rPr lang="uk-UA" altLang="ru-RU" sz="3200" dirty="0">
                <a:solidFill>
                  <a:prstClr val="black"/>
                </a:solidFill>
                <a:cs typeface="Arial" pitchFamily="34" charset="0"/>
              </a:rPr>
              <a:t>холодний місяць лютий.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ru-RU" sz="3200" dirty="0">
                <a:solidFill>
                  <a:prstClr val="black"/>
                </a:solidFill>
                <a:cs typeface="Arial" pitchFamily="34" charset="0"/>
              </a:rPr>
              <a:t>Лис ходив голодний, лютий.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ru-RU" sz="3200" dirty="0">
                <a:solidFill>
                  <a:prstClr val="black"/>
                </a:solidFill>
                <a:cs typeface="Arial" pitchFamily="34" charset="0"/>
              </a:rPr>
              <a:t>Всюди ліз, куди не слід,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ru-RU" sz="3200" dirty="0">
                <a:solidFill>
                  <a:prstClr val="black"/>
                </a:solidFill>
                <a:cs typeface="Arial" pitchFamily="34" charset="0"/>
              </a:rPr>
              <a:t>Замітав хвостищем слід.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ru-RU" sz="3200" dirty="0">
                <a:solidFill>
                  <a:prstClr val="black"/>
                </a:solidFill>
                <a:cs typeface="Arial" pitchFamily="34" charset="0"/>
              </a:rPr>
              <a:t>До курей </a:t>
            </a:r>
            <a:r>
              <a:rPr lang="uk-UA" altLang="ru-RU" sz="3200" dirty="0" err="1">
                <a:solidFill>
                  <a:prstClr val="black"/>
                </a:solidFill>
                <a:cs typeface="Arial" pitchFamily="34" charset="0"/>
              </a:rPr>
              <a:t>поліз</a:t>
            </a:r>
            <a:r>
              <a:rPr lang="uk-UA" altLang="ru-RU" sz="3200" dirty="0">
                <a:solidFill>
                  <a:prstClr val="black"/>
                </a:solidFill>
                <a:cs typeface="Arial" pitchFamily="34" charset="0"/>
              </a:rPr>
              <a:t> у хижу.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ru-RU" sz="3200" dirty="0">
                <a:solidFill>
                  <a:prstClr val="black"/>
                </a:solidFill>
                <a:cs typeface="Arial" pitchFamily="34" charset="0"/>
              </a:rPr>
              <a:t>Пес спіймав тварину хижу</a:t>
            </a:r>
            <a:r>
              <a:rPr lang="uk-UA" altLang="ru-RU" sz="3200" dirty="0" smtClean="0">
                <a:solidFill>
                  <a:prstClr val="black"/>
                </a:solidFill>
                <a:cs typeface="Arial" pitchFamily="34" charset="0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ru-RU" sz="3200" i="1" dirty="0">
                <a:solidFill>
                  <a:prstClr val="black"/>
                </a:solidFill>
                <a:cs typeface="Arial" pitchFamily="34" charset="0"/>
              </a:rPr>
              <a:t>	</a:t>
            </a:r>
            <a:r>
              <a:rPr lang="uk-UA" altLang="ru-RU" sz="3200" i="1" dirty="0" smtClean="0">
                <a:solidFill>
                  <a:prstClr val="black"/>
                </a:solidFill>
                <a:cs typeface="Arial" pitchFamily="34" charset="0"/>
              </a:rPr>
              <a:t>			</a:t>
            </a:r>
            <a:r>
              <a:rPr lang="uk-UA" altLang="ru-RU" sz="2400" i="1" dirty="0" smtClean="0">
                <a:solidFill>
                  <a:prstClr val="black"/>
                </a:solidFill>
                <a:cs typeface="Arial" pitchFamily="34" charset="0"/>
              </a:rPr>
              <a:t>А. Качан</a:t>
            </a:r>
            <a:endParaRPr lang="ru-RU" altLang="ru-RU" sz="2400" i="1" dirty="0">
              <a:solidFill>
                <a:prstClr val="black"/>
              </a:solidFill>
              <a:cs typeface="Arial" pitchFamily="34" charset="0"/>
            </a:endParaRPr>
          </a:p>
          <a:p>
            <a:pPr marL="0" indent="0">
              <a:buNone/>
            </a:pPr>
            <a:endParaRPr lang="uk-UA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212" y="1825625"/>
            <a:ext cx="3263696" cy="3849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635" y="4079262"/>
            <a:ext cx="955154" cy="718684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6740684" y="4464424"/>
            <a:ext cx="403528" cy="860611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73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1129" y="755090"/>
            <a:ext cx="3904129" cy="13255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Вежа 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синонімів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3488" y="1825624"/>
            <a:ext cx="9318813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	</a:t>
            </a:r>
            <a:r>
              <a:rPr lang="uk-UA" sz="3200" dirty="0" smtClean="0"/>
              <a:t>Гра «Аукціон»</a:t>
            </a:r>
          </a:p>
          <a:p>
            <a:pPr marL="0" indent="0">
              <a:buNone/>
            </a:pPr>
            <a:r>
              <a:rPr lang="uk-UA" sz="3200" dirty="0" smtClean="0"/>
              <a:t> Хто останнім назве синоніми до слів:</a:t>
            </a:r>
          </a:p>
          <a:p>
            <a:r>
              <a:rPr lang="uk-UA" sz="3200" dirty="0" smtClean="0"/>
              <a:t>говорити</a:t>
            </a:r>
          </a:p>
          <a:p>
            <a:r>
              <a:rPr lang="uk-UA" sz="3200" dirty="0"/>
              <a:t>п</a:t>
            </a:r>
            <a:r>
              <a:rPr lang="uk-UA" sz="3200" dirty="0" smtClean="0"/>
              <a:t>лакати</a:t>
            </a:r>
          </a:p>
          <a:p>
            <a:r>
              <a:rPr lang="uk-UA" sz="3200" dirty="0"/>
              <a:t>м</a:t>
            </a:r>
            <a:r>
              <a:rPr lang="uk-UA" sz="3200" dirty="0" smtClean="0"/>
              <a:t>алий</a:t>
            </a:r>
          </a:p>
          <a:p>
            <a:r>
              <a:rPr lang="uk-UA" sz="3200" dirty="0"/>
              <a:t>с</a:t>
            </a:r>
            <a:r>
              <a:rPr lang="uk-UA" sz="3200" dirty="0" smtClean="0"/>
              <a:t>ильний</a:t>
            </a:r>
          </a:p>
          <a:p>
            <a:r>
              <a:rPr lang="uk-UA" sz="3200" dirty="0"/>
              <a:t>і</a:t>
            </a:r>
            <a:r>
              <a:rPr lang="uk-UA" sz="3200" dirty="0" smtClean="0"/>
              <a:t>ти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580" y="1585670"/>
            <a:ext cx="3886200" cy="45912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77" y="3151187"/>
            <a:ext cx="927900" cy="38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9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6147" y="673537"/>
            <a:ext cx="4549588" cy="13255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Вежа 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антонімів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7094" y="1825625"/>
            <a:ext cx="8444753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 </a:t>
            </a:r>
            <a:r>
              <a:rPr lang="uk-UA" sz="3200" dirty="0" smtClean="0"/>
              <a:t>Гра «Хто більше»</a:t>
            </a:r>
          </a:p>
          <a:p>
            <a:pPr marL="0" indent="0">
              <a:buNone/>
            </a:pPr>
            <a:r>
              <a:rPr lang="uk-UA" dirty="0" smtClean="0"/>
              <a:t>За 4 хвилини потрібно виписати </a:t>
            </a:r>
          </a:p>
          <a:p>
            <a:pPr marL="0" indent="0">
              <a:buNone/>
            </a:pPr>
            <a:r>
              <a:rPr lang="uk-UA" dirty="0" smtClean="0"/>
              <a:t>якомога більше антонімічних пар </a:t>
            </a:r>
          </a:p>
          <a:p>
            <a:pPr marL="0" indent="0">
              <a:buNone/>
            </a:pPr>
            <a:r>
              <a:rPr lang="uk-UA" dirty="0" smtClean="0"/>
              <a:t>з вірша (на картках).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508" y="1336319"/>
            <a:ext cx="4096867" cy="48406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894" y="4369734"/>
            <a:ext cx="1627773" cy="5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2" y="970243"/>
            <a:ext cx="9076765" cy="1325563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Ділимося враженнями від мандрівки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0882" y="2506662"/>
            <a:ext cx="8861612" cy="4351338"/>
          </a:xfrm>
        </p:spPr>
        <p:txBody>
          <a:bodyPr/>
          <a:lstStyle/>
          <a:p>
            <a:pPr marL="457200" indent="546735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Під час уроку мені найбільше сподобалося …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546735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Найскладнішим для мене виявилося …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546735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Здобуті знання я зможу використати…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39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5080" y="1064372"/>
            <a:ext cx="6227804" cy="2647016"/>
          </a:xfrm>
        </p:spPr>
        <p:txBody>
          <a:bodyPr>
            <a:noAutofit/>
          </a:bodyPr>
          <a:lstStyle/>
          <a:p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Нашу подорож закінчено! Бажаю вам успіхів у нових мандрівках Країною знань!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106" y="2725661"/>
            <a:ext cx="2747256" cy="3705083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134" y="2910497"/>
            <a:ext cx="2305946" cy="352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4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рок-подорож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Microsoft PowerPoint (3)" id="{1623406D-CCB3-44CB-B46C-ADD52BE91736}" vid="{2C08FA63-D6BE-4252-9A6F-959607A9AD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урок-подорож</Template>
  <TotalTime>275</TotalTime>
  <Words>172</Words>
  <Application>Microsoft Office PowerPoint</Application>
  <PresentationFormat>Широкоэкранный</PresentationFormat>
  <Paragraphs>60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урок-подорож</vt:lpstr>
      <vt:lpstr>Урок-подорож країною Лексикологія </vt:lpstr>
      <vt:lpstr>Маршрут подорожі країною «Лексикологія»</vt:lpstr>
      <vt:lpstr>Чарівна брама</vt:lpstr>
      <vt:lpstr>Маршрут подорожі країною «Лексикологія»</vt:lpstr>
      <vt:lpstr>Міст переносних значень</vt:lpstr>
      <vt:lpstr>Маршрут подорожі країною «Лексикологія»</vt:lpstr>
      <vt:lpstr>Селище Творче</vt:lpstr>
      <vt:lpstr>Маршрут подорожі країною «Лексикологія»</vt:lpstr>
      <vt:lpstr>Лабіринт помилок</vt:lpstr>
      <vt:lpstr>Маршрут подорожі країною «Лексикологія»</vt:lpstr>
      <vt:lpstr>Замок  «Три вежі»</vt:lpstr>
      <vt:lpstr> Вежа омонімів</vt:lpstr>
      <vt:lpstr>Вежа синонімів</vt:lpstr>
      <vt:lpstr>Вежа антонімів</vt:lpstr>
      <vt:lpstr>Ділимося враженнями від мандрівки</vt:lpstr>
      <vt:lpstr>Нашу подорож закінчено! Бажаю вам успіхів у нових мандрівках Країною знань!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Урок-подорож країною «Лексикологія» </dc:title>
  <dc:creator>Пользователь Windows</dc:creator>
  <cp:lastModifiedBy>Пользователь Windows</cp:lastModifiedBy>
  <cp:revision>24</cp:revision>
  <dcterms:created xsi:type="dcterms:W3CDTF">2019-01-27T10:47:55Z</dcterms:created>
  <dcterms:modified xsi:type="dcterms:W3CDTF">2019-01-27T18:44:12Z</dcterms:modified>
</cp:coreProperties>
</file>