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7" r:id="rId10"/>
    <p:sldId id="268" r:id="rId11"/>
    <p:sldId id="270" r:id="rId12"/>
    <p:sldId id="269" r:id="rId13"/>
    <p:sldId id="271" r:id="rId14"/>
    <p:sldId id="272" r:id="rId15"/>
    <p:sldId id="274" r:id="rId16"/>
    <p:sldId id="273" r:id="rId17"/>
    <p:sldId id="275" r:id="rId18"/>
    <p:sldId id="276" r:id="rId19"/>
    <p:sldId id="277" r:id="rId20"/>
    <p:sldId id="265" r:id="rId21"/>
    <p:sldId id="26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28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517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244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652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012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779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134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320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972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553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82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7047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8590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812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3529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077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083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62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E5C503-3A3F-4699-907B-E0C695011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0282" y="664681"/>
            <a:ext cx="8689976" cy="2509213"/>
          </a:xfrm>
        </p:spPr>
        <p:txBody>
          <a:bodyPr/>
          <a:lstStyle/>
          <a:p>
            <a:r>
              <a:rPr lang="ru-RU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КРАСА Й БАГАТСТВО УКРАЇНСЬКОЇ МОВИ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C643974-4A12-45A3-A63F-53B09C9C29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1029" y="3684107"/>
            <a:ext cx="8689976" cy="1371599"/>
          </a:xfrm>
        </p:spPr>
        <p:txBody>
          <a:bodyPr/>
          <a:lstStyle/>
          <a:p>
            <a:r>
              <a:rPr lang="uk-UA" dirty="0">
                <a:solidFill>
                  <a:srgbClr val="0070C0"/>
                </a:solidFill>
              </a:rPr>
              <a:t>Вступний урок української мови у 6 класі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E3C1E7-8CAD-4793-AB5C-A146EE0B3B0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AFA476"/>
              </a:clrFrom>
              <a:clrTo>
                <a:srgbClr val="AFA47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64380" y="257175"/>
            <a:ext cx="3114675" cy="1466850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2641EC-610D-4938-9AE4-24FD1B26E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0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51012" y="4571999"/>
            <a:ext cx="8689975" cy="202882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510803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FDEA8F-8228-4419-8CD7-37144B0050E5}"/>
              </a:ext>
            </a:extLst>
          </p:cNvPr>
          <p:cNvSpPr txBox="1"/>
          <p:nvPr/>
        </p:nvSpPr>
        <p:spPr>
          <a:xfrm>
            <a:off x="1272209" y="609600"/>
            <a:ext cx="8428382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Мета уроку: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/>
              <a:t> </a:t>
            </a:r>
            <a:r>
              <a:rPr lang="ru-RU" sz="2400" dirty="0" err="1">
                <a:solidFill>
                  <a:srgbClr val="002060"/>
                </a:solidFill>
              </a:rPr>
              <a:t>розширити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наші</a:t>
            </a:r>
            <a:r>
              <a:rPr lang="ru-RU" sz="2400" dirty="0">
                <a:solidFill>
                  <a:srgbClr val="002060"/>
                </a:solidFill>
              </a:rPr>
              <a:t>  </a:t>
            </a:r>
            <a:r>
              <a:rPr lang="ru-RU" sz="2400" dirty="0" err="1">
                <a:solidFill>
                  <a:srgbClr val="002060"/>
                </a:solidFill>
              </a:rPr>
              <a:t>відомості</a:t>
            </a:r>
            <a:r>
              <a:rPr lang="ru-RU" sz="2400" dirty="0">
                <a:solidFill>
                  <a:srgbClr val="002060"/>
                </a:solidFill>
              </a:rPr>
              <a:t> про </a:t>
            </a:r>
            <a:r>
              <a:rPr lang="ru-RU" sz="2400" dirty="0" err="1">
                <a:solidFill>
                  <a:srgbClr val="002060"/>
                </a:solidFill>
              </a:rPr>
              <a:t>рідну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мову</a:t>
            </a:r>
            <a:r>
              <a:rPr lang="ru-RU" sz="2400" dirty="0">
                <a:solidFill>
                  <a:srgbClr val="002060"/>
                </a:solidFill>
              </a:rPr>
              <a:t>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</a:rPr>
              <a:t>сформувати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поняття</a:t>
            </a:r>
            <a:r>
              <a:rPr lang="ru-RU" sz="2400" dirty="0">
                <a:solidFill>
                  <a:srgbClr val="002060"/>
                </a:solidFill>
              </a:rPr>
              <a:t> про </a:t>
            </a:r>
            <a:r>
              <a:rPr lang="ru-RU" sz="2400" dirty="0" err="1">
                <a:solidFill>
                  <a:srgbClr val="002060"/>
                </a:solidFill>
              </a:rPr>
              <a:t>багатство</a:t>
            </a:r>
            <a:r>
              <a:rPr lang="ru-RU" sz="2400" dirty="0">
                <a:solidFill>
                  <a:srgbClr val="002060"/>
                </a:solidFill>
              </a:rPr>
              <a:t> і красу </a:t>
            </a:r>
            <a:r>
              <a:rPr lang="ru-RU" sz="2400" dirty="0" err="1">
                <a:solidFill>
                  <a:srgbClr val="002060"/>
                </a:solidFill>
              </a:rPr>
              <a:t>української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мови</a:t>
            </a:r>
            <a:r>
              <a:rPr lang="ru-RU" sz="2400" dirty="0">
                <a:solidFill>
                  <a:srgbClr val="002060"/>
                </a:solidFill>
              </a:rPr>
              <a:t>; </a:t>
            </a:r>
            <a:r>
              <a:rPr lang="ru-RU" sz="2400" dirty="0" err="1">
                <a:solidFill>
                  <a:srgbClr val="002060"/>
                </a:solidFill>
              </a:rPr>
              <a:t>формувати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вміння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аналізувати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висловлювання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dirty="0" err="1">
                <a:solidFill>
                  <a:srgbClr val="002060"/>
                </a:solidFill>
              </a:rPr>
              <a:t>відтворювати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деформований</a:t>
            </a:r>
            <a:r>
              <a:rPr lang="ru-RU" sz="2400" dirty="0">
                <a:solidFill>
                  <a:srgbClr val="002060"/>
                </a:solidFill>
              </a:rPr>
              <a:t> текст, </a:t>
            </a:r>
            <a:r>
              <a:rPr lang="ru-RU" sz="2400" dirty="0" err="1">
                <a:solidFill>
                  <a:srgbClr val="002060"/>
                </a:solidFill>
              </a:rPr>
              <a:t>складати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невеликі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тексти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відповідно</a:t>
            </a:r>
            <a:r>
              <a:rPr lang="ru-RU" sz="2400" dirty="0">
                <a:solidFill>
                  <a:srgbClr val="002060"/>
                </a:solidFill>
              </a:rPr>
              <a:t> до </a:t>
            </a:r>
            <a:r>
              <a:rPr lang="ru-RU" sz="2400" dirty="0" err="1">
                <a:solidFill>
                  <a:srgbClr val="002060"/>
                </a:solidFill>
              </a:rPr>
              <a:t>комунікативного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завдання</a:t>
            </a:r>
            <a:r>
              <a:rPr lang="ru-RU" sz="2400" dirty="0">
                <a:solidFill>
                  <a:srgbClr val="002060"/>
                </a:solidFill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визначати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засоби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dirty="0" err="1">
                <a:solidFill>
                  <a:srgbClr val="002060"/>
                </a:solidFill>
              </a:rPr>
              <a:t>що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збагачують</a:t>
            </a:r>
            <a:r>
              <a:rPr lang="ru-RU" sz="2400" dirty="0">
                <a:solidFill>
                  <a:srgbClr val="002060"/>
                </a:solidFill>
              </a:rPr>
              <a:t> нашу </a:t>
            </a:r>
            <a:r>
              <a:rPr lang="ru-RU" sz="2400" dirty="0" err="1">
                <a:solidFill>
                  <a:srgbClr val="002060"/>
                </a:solidFill>
              </a:rPr>
              <a:t>мову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dirty="0" err="1">
                <a:solidFill>
                  <a:srgbClr val="002060"/>
                </a:solidFill>
              </a:rPr>
              <a:t>доречно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використовувати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їх</a:t>
            </a:r>
            <a:r>
              <a:rPr lang="ru-RU" sz="2400" dirty="0">
                <a:solidFill>
                  <a:srgbClr val="002060"/>
                </a:solidFill>
              </a:rPr>
              <a:t> у </a:t>
            </a:r>
            <a:r>
              <a:rPr lang="ru-RU" sz="2400" dirty="0" err="1">
                <a:solidFill>
                  <a:srgbClr val="002060"/>
                </a:solidFill>
              </a:rPr>
              <a:t>власному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мовленні</a:t>
            </a:r>
            <a:r>
              <a:rPr lang="ru-RU" sz="2400" dirty="0">
                <a:solidFill>
                  <a:srgbClr val="002060"/>
                </a:solidFill>
              </a:rPr>
              <a:t>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за </a:t>
            </a:r>
            <a:r>
              <a:rPr lang="ru-RU" sz="2400" dirty="0" err="1">
                <a:solidFill>
                  <a:srgbClr val="002060"/>
                </a:solidFill>
              </a:rPr>
              <a:t>допомогою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мовленнєво-комунікативного</a:t>
            </a:r>
            <a:r>
              <a:rPr lang="ru-RU" sz="2400" dirty="0">
                <a:solidFill>
                  <a:srgbClr val="002060"/>
                </a:solidFill>
              </a:rPr>
              <a:t> дидактичного </a:t>
            </a:r>
            <a:r>
              <a:rPr lang="ru-RU" sz="2400" dirty="0" err="1">
                <a:solidFill>
                  <a:srgbClr val="002060"/>
                </a:solidFill>
              </a:rPr>
              <a:t>матеріалу</a:t>
            </a:r>
            <a:r>
              <a:rPr lang="ru-RU" sz="2400" dirty="0">
                <a:solidFill>
                  <a:srgbClr val="002060"/>
                </a:solidFill>
              </a:rPr>
              <a:t>  </a:t>
            </a:r>
            <a:r>
              <a:rPr lang="ru-RU" sz="2400" dirty="0" err="1">
                <a:solidFill>
                  <a:srgbClr val="002060"/>
                </a:solidFill>
              </a:rPr>
              <a:t>осмислювати</a:t>
            </a:r>
            <a:r>
              <a:rPr lang="ru-RU" sz="2400" dirty="0">
                <a:solidFill>
                  <a:srgbClr val="002060"/>
                </a:solidFill>
              </a:rPr>
              <a:t> красу й </a:t>
            </a:r>
            <a:r>
              <a:rPr lang="ru-RU" sz="2400" dirty="0" err="1">
                <a:solidFill>
                  <a:srgbClr val="002060"/>
                </a:solidFill>
              </a:rPr>
              <a:t>багатство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рідної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української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мови</a:t>
            </a:r>
            <a:r>
              <a:rPr lang="ru-RU" sz="2400" dirty="0"/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4D951D-F7EB-469F-BAD4-FE3301D64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001" y="4667249"/>
            <a:ext cx="3306625" cy="2060410"/>
          </a:xfrm>
          <a:prstGeom prst="rect">
            <a:avLst/>
          </a:prstGeom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03153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F74B318-9092-4A3B-8DAA-68C0F104FDF8}"/>
              </a:ext>
            </a:extLst>
          </p:cNvPr>
          <p:cNvSpPr txBox="1"/>
          <p:nvPr/>
        </p:nvSpPr>
        <p:spPr>
          <a:xfrm>
            <a:off x="5632174" y="903171"/>
            <a:ext cx="5247861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Мови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8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нашої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слова —</a:t>
            </a:r>
          </a:p>
          <a:p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Наче </a:t>
            </a:r>
            <a:r>
              <a:rPr lang="ru-RU" sz="28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музика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жива,</a:t>
            </a:r>
          </a:p>
          <a:p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Наче </a:t>
            </a:r>
            <a:r>
              <a:rPr lang="ru-RU" sz="28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житні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зерна </a:t>
            </a:r>
            <a:r>
              <a:rPr lang="ru-RU" sz="28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чисті</a:t>
            </a:r>
            <a:endParaRPr lang="ru-RU" sz="28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</a:t>
            </a:r>
            <a:r>
              <a:rPr lang="ru-RU" sz="28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хлібороба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на </a:t>
            </a:r>
            <a:r>
              <a:rPr lang="ru-RU" sz="28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руці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Наче </a:t>
            </a:r>
            <a:r>
              <a:rPr lang="ru-RU" sz="28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роси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8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росянисті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Наче </a:t>
            </a:r>
            <a:r>
              <a:rPr lang="ru-RU" sz="28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хвильки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по </a:t>
            </a:r>
            <a:r>
              <a:rPr lang="ru-RU" sz="28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росі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</a:t>
            </a: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С. Пархоменко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E0E5444-0B33-4990-9A10-B1EDC9A1A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609" y="2756452"/>
            <a:ext cx="4002155" cy="3326296"/>
          </a:xfrm>
          <a:prstGeom prst="rect">
            <a:avLst/>
          </a:prstGeom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87672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026723-7327-4977-A4D5-468EC15A3EEB}"/>
              </a:ext>
            </a:extLst>
          </p:cNvPr>
          <p:cNvSpPr txBox="1"/>
          <p:nvPr/>
        </p:nvSpPr>
        <p:spPr>
          <a:xfrm>
            <a:off x="463827" y="474345"/>
            <a:ext cx="8216348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Творче</a:t>
            </a: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спостереження</a:t>
            </a: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sz="28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елементами</a:t>
            </a: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аналізу</a:t>
            </a:r>
            <a:endParaRPr lang="ru-RU" sz="28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    </a:t>
            </a:r>
            <a:r>
              <a:rPr lang="ru-RU" sz="2400" b="1" dirty="0" err="1">
                <a:solidFill>
                  <a:srgbClr val="002060"/>
                </a:solidFill>
              </a:rPr>
              <a:t>Прочита</a:t>
            </a:r>
            <a:r>
              <a:rPr lang="uk-UA" sz="2400" b="1" dirty="0" err="1">
                <a:solidFill>
                  <a:srgbClr val="002060"/>
                </a:solidFill>
              </a:rPr>
              <a:t>йте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вислови</a:t>
            </a:r>
            <a:r>
              <a:rPr lang="ru-RU" sz="2400" b="1" dirty="0">
                <a:solidFill>
                  <a:srgbClr val="002060"/>
                </a:solidFill>
              </a:rPr>
              <a:t> про </a:t>
            </a:r>
            <a:r>
              <a:rPr lang="ru-RU" sz="2400" b="1" dirty="0" err="1">
                <a:solidFill>
                  <a:srgbClr val="002060"/>
                </a:solidFill>
              </a:rPr>
              <a:t>рідну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мову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відомих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поетів</a:t>
            </a:r>
            <a:r>
              <a:rPr lang="ru-RU" sz="2400" b="1" dirty="0">
                <a:solidFill>
                  <a:srgbClr val="002060"/>
                </a:solidFill>
              </a:rPr>
              <a:t> і </a:t>
            </a:r>
            <a:r>
              <a:rPr lang="ru-RU" sz="2400" b="1" dirty="0" err="1">
                <a:solidFill>
                  <a:srgbClr val="002060"/>
                </a:solidFill>
              </a:rPr>
              <a:t>письменників</a:t>
            </a:r>
            <a:r>
              <a:rPr lang="ru-RU" sz="2400" b="1" dirty="0">
                <a:solidFill>
                  <a:srgbClr val="002060"/>
                </a:solidFill>
              </a:rPr>
              <a:t>. </a:t>
            </a:r>
            <a:r>
              <a:rPr lang="ru-RU" sz="2400" b="1" dirty="0" err="1">
                <a:solidFill>
                  <a:srgbClr val="002060"/>
                </a:solidFill>
              </a:rPr>
              <a:t>З’ясуйте</a:t>
            </a:r>
            <a:r>
              <a:rPr lang="ru-RU" sz="2400" b="1" dirty="0">
                <a:solidFill>
                  <a:srgbClr val="002060"/>
                </a:solidFill>
              </a:rPr>
              <a:t>, про </a:t>
            </a:r>
            <a:r>
              <a:rPr lang="ru-RU" sz="2400" b="1" dirty="0" err="1">
                <a:solidFill>
                  <a:srgbClr val="002060"/>
                </a:solidFill>
              </a:rPr>
              <a:t>що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йдеться</a:t>
            </a:r>
            <a:r>
              <a:rPr lang="ru-RU" sz="2400" b="1" dirty="0">
                <a:solidFill>
                  <a:srgbClr val="002060"/>
                </a:solidFill>
              </a:rPr>
              <a:t> в них. </a:t>
            </a:r>
            <a:r>
              <a:rPr lang="ru-RU" sz="2400" b="1" dirty="0" err="1">
                <a:solidFill>
                  <a:srgbClr val="002060"/>
                </a:solidFill>
              </a:rPr>
              <a:t>Який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крилатий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вислів</a:t>
            </a:r>
            <a:r>
              <a:rPr lang="ru-RU" sz="2400" b="1" dirty="0">
                <a:solidFill>
                  <a:srgbClr val="002060"/>
                </a:solidFill>
              </a:rPr>
              <a:t>, на ваш </a:t>
            </a:r>
            <a:r>
              <a:rPr lang="ru-RU" sz="2400" b="1" dirty="0" err="1">
                <a:solidFill>
                  <a:srgbClr val="002060"/>
                </a:solidFill>
              </a:rPr>
              <a:t>погляд</a:t>
            </a:r>
            <a:r>
              <a:rPr lang="ru-RU" sz="2400" b="1" dirty="0">
                <a:solidFill>
                  <a:srgbClr val="002060"/>
                </a:solidFill>
              </a:rPr>
              <a:t>, є «</a:t>
            </a:r>
            <a:r>
              <a:rPr lang="ru-RU" sz="2400" b="1" dirty="0" err="1">
                <a:solidFill>
                  <a:srgbClr val="002060"/>
                </a:solidFill>
              </a:rPr>
              <a:t>зайвим</a:t>
            </a:r>
            <a:r>
              <a:rPr lang="ru-RU" sz="2400" b="1" dirty="0">
                <a:solidFill>
                  <a:srgbClr val="002060"/>
                </a:solidFill>
              </a:rPr>
              <a:t>»? </a:t>
            </a:r>
            <a:r>
              <a:rPr lang="ru-RU" sz="2400" b="1" dirty="0" err="1">
                <a:solidFill>
                  <a:srgbClr val="002060"/>
                </a:solidFill>
              </a:rPr>
              <a:t>Свій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вибір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обґрунтуйте</a:t>
            </a:r>
            <a:r>
              <a:rPr lang="ru-RU" sz="2400" b="1" dirty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2400" dirty="0">
              <a:solidFill>
                <a:schemeClr val="accent3">
                  <a:lumMod val="75000"/>
                </a:schemeClr>
              </a:solidFill>
            </a:endParaRPr>
          </a:p>
          <a:p>
            <a:pPr algn="just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Рідна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мово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ніжний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цвіт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just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п’яниш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нас, як рута-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м’ята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Таж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цілий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білий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світ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духмяністю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розіллята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(Д.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Білоус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just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Запашна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співуча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гнучка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милозвучна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сповнена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музики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квіткових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пахощів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скількома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епітетами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супроводиться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визнання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української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І,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зрештою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усі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епітети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слушні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(О. Гончар).   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29CC1B-6FA1-4297-B05A-143D8E363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4105" y="1989897"/>
            <a:ext cx="3324225" cy="268597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52617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B6B7D9-EBAE-4AD3-B61E-4233A9A92180}"/>
              </a:ext>
            </a:extLst>
          </p:cNvPr>
          <p:cNvSpPr txBox="1"/>
          <p:nvPr/>
        </p:nvSpPr>
        <p:spPr>
          <a:xfrm>
            <a:off x="1219200" y="151180"/>
            <a:ext cx="980660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3)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Українська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мова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в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багатстві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витонченості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й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гнучкості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форм не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поступається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ані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жодній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із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сучасних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літературних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мов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слов’янства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(М. Драгоманов).</a:t>
            </a:r>
          </a:p>
          <a:p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4)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Мово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рідна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, слово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рідне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,</a:t>
            </a:r>
          </a:p>
          <a:p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  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Хто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вас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забуває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,</a:t>
            </a:r>
          </a:p>
          <a:p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   Той у грудях не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серденько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—</a:t>
            </a:r>
          </a:p>
          <a:p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  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Тільки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камінь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має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.</a:t>
            </a:r>
          </a:p>
          <a:p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                                  (С.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Воробкевич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)</a:t>
            </a:r>
          </a:p>
          <a:p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5) ...я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дуже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люблю...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народну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українську</a:t>
            </a: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мову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звучну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барвисту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й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таку</a:t>
            </a: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</a:rPr>
              <a:t>м’яку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 (Л. Толстой).       </a:t>
            </a:r>
            <a:r>
              <a:rPr lang="ru-RU" dirty="0"/>
              <a:t>              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07A07C-0DAA-4985-B2A5-224580125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549" y="1581160"/>
            <a:ext cx="4139137" cy="370645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73128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FE8131-72CF-4053-843B-E14D9A1B4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145" y="516835"/>
            <a:ext cx="9939756" cy="1603513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Робота з текстом </a:t>
            </a:r>
            <a:br>
              <a:rPr lang="ru-RU" sz="2400" b="1" u="sng" dirty="0">
                <a:solidFill>
                  <a:srgbClr val="C00000"/>
                </a:solidFill>
              </a:rPr>
            </a:br>
            <a:r>
              <a:rPr lang="ru-RU" sz="1800" b="1" dirty="0" err="1">
                <a:solidFill>
                  <a:srgbClr val="002060"/>
                </a:solidFill>
              </a:rPr>
              <a:t>Прочитайтетекст</a:t>
            </a:r>
            <a:r>
              <a:rPr lang="ru-RU" sz="1800" b="1" dirty="0">
                <a:solidFill>
                  <a:srgbClr val="002060"/>
                </a:solidFill>
              </a:rPr>
              <a:t>. </a:t>
            </a:r>
            <a:r>
              <a:rPr lang="ru-RU" sz="1800" b="1" dirty="0" err="1">
                <a:solidFill>
                  <a:srgbClr val="002060"/>
                </a:solidFill>
              </a:rPr>
              <a:t>Визначте</a:t>
            </a:r>
            <a:r>
              <a:rPr lang="ru-RU" sz="1800" b="1" dirty="0">
                <a:solidFill>
                  <a:srgbClr val="002060"/>
                </a:solidFill>
              </a:rPr>
              <a:t> тему й </a:t>
            </a:r>
            <a:r>
              <a:rPr lang="ru-RU" sz="1800" b="1" dirty="0" err="1">
                <a:solidFill>
                  <a:srgbClr val="002060"/>
                </a:solidFill>
              </a:rPr>
              <a:t>основну</a:t>
            </a:r>
            <a:r>
              <a:rPr lang="ru-RU" sz="1800" b="1" dirty="0">
                <a:solidFill>
                  <a:srgbClr val="002060"/>
                </a:solidFill>
              </a:rPr>
              <a:t> думку. </a:t>
            </a:r>
            <a:r>
              <a:rPr lang="ru-RU" sz="1800" b="1" dirty="0" err="1">
                <a:solidFill>
                  <a:srgbClr val="002060"/>
                </a:solidFill>
              </a:rPr>
              <a:t>Що</a:t>
            </a:r>
            <a:r>
              <a:rPr lang="ru-RU" sz="1800" b="1" dirty="0">
                <a:solidFill>
                  <a:srgbClr val="002060"/>
                </a:solidFill>
              </a:rPr>
              <a:t> </a:t>
            </a:r>
            <a:r>
              <a:rPr lang="ru-RU" sz="1800" b="1" dirty="0" err="1">
                <a:solidFill>
                  <a:srgbClr val="002060"/>
                </a:solidFill>
              </a:rPr>
              <a:t>виражає</a:t>
            </a:r>
            <a:r>
              <a:rPr lang="ru-RU" sz="1800" b="1" dirty="0">
                <a:solidFill>
                  <a:srgbClr val="002060"/>
                </a:solidFill>
              </a:rPr>
              <a:t> заголовок? </a:t>
            </a:r>
            <a:r>
              <a:rPr lang="ru-RU" sz="1800" b="1" dirty="0" err="1">
                <a:solidFill>
                  <a:srgbClr val="002060"/>
                </a:solidFill>
              </a:rPr>
              <a:t>Сформулюйте</a:t>
            </a:r>
            <a:r>
              <a:rPr lang="ru-RU" sz="1800" b="1" dirty="0">
                <a:solidFill>
                  <a:srgbClr val="002060"/>
                </a:solidFill>
              </a:rPr>
              <a:t> </a:t>
            </a:r>
            <a:r>
              <a:rPr lang="ru-RU" sz="1800" b="1" dirty="0" err="1">
                <a:solidFill>
                  <a:srgbClr val="002060"/>
                </a:solidFill>
              </a:rPr>
              <a:t>ставлення</a:t>
            </a:r>
            <a:r>
              <a:rPr lang="ru-RU" sz="1800" b="1" dirty="0">
                <a:solidFill>
                  <a:srgbClr val="002060"/>
                </a:solidFill>
              </a:rPr>
              <a:t> автора до предмета </a:t>
            </a:r>
            <a:r>
              <a:rPr lang="ru-RU" sz="1800" b="1" dirty="0" err="1">
                <a:solidFill>
                  <a:srgbClr val="002060"/>
                </a:solidFill>
              </a:rPr>
              <a:t>мовлення</a:t>
            </a:r>
            <a:r>
              <a:rPr lang="ru-RU" sz="1800" b="1" dirty="0">
                <a:solidFill>
                  <a:srgbClr val="002060"/>
                </a:solidFill>
              </a:rPr>
              <a:t>.</a:t>
            </a:r>
            <a:br>
              <a:rPr lang="ru-RU" sz="1800" b="1" dirty="0">
                <a:solidFill>
                  <a:srgbClr val="002060"/>
                </a:solidFill>
              </a:rPr>
            </a:br>
            <a:br>
              <a:rPr lang="ru-RU" sz="1800" b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ПЕРЕВАГИ НАШОЇ МОВИ</a:t>
            </a:r>
            <a:br>
              <a:rPr lang="ru-RU" sz="1800" b="1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ru-RU" sz="18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</a:rPr>
              <a:t>Та </a:t>
            </a:r>
            <a:r>
              <a:rPr lang="ru-RU" sz="1800" b="1" dirty="0" err="1">
                <a:solidFill>
                  <a:schemeClr val="accent3">
                    <a:lumMod val="50000"/>
                  </a:schemeClr>
                </a:solidFill>
              </a:rPr>
              <a:t>найкраще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3">
                    <a:lumMod val="50000"/>
                  </a:schemeClr>
                </a:solidFill>
              </a:rPr>
              <a:t>переваги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3">
                    <a:lumMod val="50000"/>
                  </a:schemeClr>
                </a:solidFill>
              </a:rPr>
              <a:t>нашої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3">
                    <a:lumMod val="50000"/>
                  </a:schemeClr>
                </a:solidFill>
              </a:rPr>
              <a:t>мови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</a:rPr>
              <a:t> видно з </a:t>
            </a:r>
            <a:r>
              <a:rPr lang="ru-RU" sz="1800" b="1" dirty="0" err="1">
                <a:solidFill>
                  <a:schemeClr val="accent3">
                    <a:lumMod val="50000"/>
                  </a:schemeClr>
                </a:solidFill>
              </a:rPr>
              <a:t>наведених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3">
                    <a:lumMod val="50000"/>
                  </a:schemeClr>
                </a:solidFill>
              </a:rPr>
              <a:t>нижче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3">
                    <a:lumMod val="50000"/>
                  </a:schemeClr>
                </a:solidFill>
              </a:rPr>
              <a:t>українських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3">
                    <a:lumMod val="50000"/>
                  </a:schemeClr>
                </a:solidFill>
              </a:rPr>
              <a:t>слів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</a:rPr>
              <a:t>: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AC6DCF-FD6E-45E3-A9D1-64106AAA707A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913773" y="2293998"/>
            <a:ext cx="3298976" cy="284784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мова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розмова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мовчки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мовити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мовлення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мовний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мовчати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мовчання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мовчазний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домовленість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8D23C8D-E367-4375-8960-6B6A3C8A0CEC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441348" y="2295370"/>
            <a:ext cx="3303351" cy="284784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замовкати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змовлятися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примовка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мовляв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скоромовка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умовляти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промовець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промовистий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замовляти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змова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2B4A0D8-143E-4C84-B6FC-040D2346BC1D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973298" y="2293998"/>
            <a:ext cx="3304928" cy="284784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безумовно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передумова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мовознавець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безмовний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невгамовний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обмова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обмовка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умовний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обмовлятися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зумовлювати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309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1C3D97-5327-4868-8DEC-66C267DA6F52}"/>
              </a:ext>
            </a:extLst>
          </p:cNvPr>
          <p:cNvSpPr txBox="1"/>
          <p:nvPr/>
        </p:nvSpPr>
        <p:spPr>
          <a:xfrm>
            <a:off x="1152939" y="546004"/>
            <a:ext cx="950180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  Таких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довгих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рядів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спільнокореневих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слів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не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має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жодна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мова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світу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Наведені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українські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слова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логічно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творилися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давніми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українцями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процесі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природного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розвитку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мови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впродовж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багатьох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тисячоліть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з одного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кореня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«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мов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» широкою і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багатою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системою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префіксів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і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суфіксів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свідчить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про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давність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народність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природність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закономірність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походження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велику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мудрість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нашої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мови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її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започаткування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від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наших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слов’янських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богів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Опанувати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таку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систему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українських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спільнокореневих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логічно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пов’язаних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між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собою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слів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і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дитина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і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дорослий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можуть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легко й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швидко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(В.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Кожевніков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).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73D0BA-D542-4406-B776-97091203A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518" y="4626071"/>
            <a:ext cx="3353629" cy="207952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88023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CCA6A90-D83A-40F3-978C-F654481BC0FE}"/>
              </a:ext>
            </a:extLst>
          </p:cNvPr>
          <p:cNvSpPr txBox="1"/>
          <p:nvPr/>
        </p:nvSpPr>
        <p:spPr>
          <a:xfrm>
            <a:off x="1364975" y="950340"/>
            <a:ext cx="9806608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Робота за </a:t>
            </a:r>
            <a:r>
              <a:rPr lang="ru-RU" sz="32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варіантами</a:t>
            </a:r>
            <a:r>
              <a:rPr lang="ru-RU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endParaRPr lang="ru-RU" sz="3200" b="1" u="sng" dirty="0">
              <a:solidFill>
                <a:srgbClr val="C00000"/>
              </a:solidFill>
            </a:endParaRPr>
          </a:p>
          <a:p>
            <a:r>
              <a:rPr lang="ru-RU" sz="2800" b="1" i="1" dirty="0" err="1">
                <a:solidFill>
                  <a:srgbClr val="002060"/>
                </a:solidFill>
              </a:rPr>
              <a:t>Запишіть</a:t>
            </a:r>
            <a:r>
              <a:rPr lang="ru-RU" sz="2800" b="1" i="1" dirty="0">
                <a:solidFill>
                  <a:srgbClr val="002060"/>
                </a:solidFill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</a:rPr>
              <a:t>сприйняті</a:t>
            </a:r>
            <a:r>
              <a:rPr lang="ru-RU" sz="2800" b="1" i="1" dirty="0">
                <a:solidFill>
                  <a:srgbClr val="002060"/>
                </a:solidFill>
              </a:rPr>
              <a:t> на слух </a:t>
            </a:r>
            <a:r>
              <a:rPr lang="ru-RU" sz="2800" b="1" i="1" dirty="0" err="1">
                <a:solidFill>
                  <a:srgbClr val="002060"/>
                </a:solidFill>
              </a:rPr>
              <a:t>спільнокореневі</a:t>
            </a:r>
            <a:r>
              <a:rPr lang="ru-RU" sz="2800" b="1" i="1" dirty="0">
                <a:solidFill>
                  <a:srgbClr val="002060"/>
                </a:solidFill>
              </a:rPr>
              <a:t> слова: </a:t>
            </a:r>
          </a:p>
          <a:p>
            <a:r>
              <a:rPr lang="ru-RU" sz="2800" b="1" i="1" dirty="0" err="1">
                <a:solidFill>
                  <a:srgbClr val="002060"/>
                </a:solidFill>
              </a:rPr>
              <a:t>варіант</a:t>
            </a:r>
            <a:r>
              <a:rPr lang="ru-RU" sz="2800" b="1" i="1" dirty="0">
                <a:solidFill>
                  <a:srgbClr val="002060"/>
                </a:solidFill>
              </a:rPr>
              <a:t> 1 — </a:t>
            </a:r>
            <a:r>
              <a:rPr lang="ru-RU" sz="2800" b="1" i="1" dirty="0" err="1">
                <a:solidFill>
                  <a:srgbClr val="002060"/>
                </a:solidFill>
              </a:rPr>
              <a:t>іменники</a:t>
            </a:r>
            <a:r>
              <a:rPr lang="ru-RU" sz="2800" b="1" i="1" dirty="0">
                <a:solidFill>
                  <a:srgbClr val="002060"/>
                </a:solidFill>
              </a:rPr>
              <a:t>; </a:t>
            </a:r>
          </a:p>
          <a:p>
            <a:r>
              <a:rPr lang="ru-RU" sz="2800" b="1" i="1" dirty="0" err="1">
                <a:solidFill>
                  <a:srgbClr val="002060"/>
                </a:solidFill>
              </a:rPr>
              <a:t>варіант</a:t>
            </a:r>
            <a:r>
              <a:rPr lang="ru-RU" sz="2800" b="1" i="1" dirty="0">
                <a:solidFill>
                  <a:srgbClr val="002060"/>
                </a:solidFill>
              </a:rPr>
              <a:t> 2 — </a:t>
            </a:r>
            <a:r>
              <a:rPr lang="ru-RU" sz="2800" b="1" i="1" dirty="0" err="1">
                <a:solidFill>
                  <a:srgbClr val="002060"/>
                </a:solidFill>
              </a:rPr>
              <a:t>прикметники</a:t>
            </a:r>
            <a:r>
              <a:rPr lang="ru-RU" sz="2800" b="1" i="1" dirty="0">
                <a:solidFill>
                  <a:srgbClr val="002060"/>
                </a:solidFill>
              </a:rPr>
              <a:t>; </a:t>
            </a:r>
          </a:p>
          <a:p>
            <a:r>
              <a:rPr lang="ru-RU" sz="2800" b="1" i="1" dirty="0" err="1">
                <a:solidFill>
                  <a:srgbClr val="002060"/>
                </a:solidFill>
              </a:rPr>
              <a:t>варіант</a:t>
            </a:r>
            <a:r>
              <a:rPr lang="ru-RU" sz="2800" b="1" i="1" dirty="0">
                <a:solidFill>
                  <a:srgbClr val="002060"/>
                </a:solidFill>
              </a:rPr>
              <a:t> 3 — </a:t>
            </a:r>
            <a:r>
              <a:rPr lang="ru-RU" sz="2800" b="1" i="1" dirty="0" err="1">
                <a:solidFill>
                  <a:srgbClr val="002060"/>
                </a:solidFill>
              </a:rPr>
              <a:t>дієслова</a:t>
            </a:r>
            <a:r>
              <a:rPr lang="ru-RU" sz="2800" b="1" i="1" dirty="0">
                <a:solidFill>
                  <a:srgbClr val="002060"/>
                </a:solidFill>
              </a:rPr>
              <a:t>. </a:t>
            </a:r>
          </a:p>
          <a:p>
            <a:r>
              <a:rPr lang="ru-RU" sz="2800" b="1" i="1" dirty="0" err="1">
                <a:solidFill>
                  <a:srgbClr val="002060"/>
                </a:solidFill>
              </a:rPr>
              <a:t>Виділіть</a:t>
            </a:r>
            <a:r>
              <a:rPr lang="ru-RU" sz="2800" b="1" i="1" dirty="0">
                <a:solidFill>
                  <a:srgbClr val="002060"/>
                </a:solidFill>
              </a:rPr>
              <a:t> у словах </a:t>
            </a:r>
            <a:r>
              <a:rPr lang="ru-RU" sz="2800" b="1" i="1" dirty="0" err="1">
                <a:solidFill>
                  <a:srgbClr val="002060"/>
                </a:solidFill>
              </a:rPr>
              <a:t>корінь</a:t>
            </a:r>
            <a:r>
              <a:rPr lang="ru-RU" sz="2800" b="1" i="1" dirty="0">
                <a:solidFill>
                  <a:srgbClr val="002060"/>
                </a:solidFill>
              </a:rPr>
              <a:t>, </a:t>
            </a:r>
          </a:p>
          <a:p>
            <a:r>
              <a:rPr lang="ru-RU" sz="2800" b="1" i="1" dirty="0" err="1">
                <a:solidFill>
                  <a:srgbClr val="002060"/>
                </a:solidFill>
              </a:rPr>
              <a:t>префікси</a:t>
            </a:r>
            <a:r>
              <a:rPr lang="ru-RU" sz="2800" b="1" i="1" dirty="0">
                <a:solidFill>
                  <a:srgbClr val="002060"/>
                </a:solidFill>
              </a:rPr>
              <a:t> й </a:t>
            </a:r>
            <a:r>
              <a:rPr lang="ru-RU" sz="2800" b="1" i="1" dirty="0" err="1">
                <a:solidFill>
                  <a:srgbClr val="002060"/>
                </a:solidFill>
              </a:rPr>
              <a:t>суфікси</a:t>
            </a:r>
            <a:r>
              <a:rPr lang="ru-RU" sz="2800" b="1" i="1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C6D945-951E-457F-9607-207F9AD8A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653" y="2898913"/>
            <a:ext cx="3578087" cy="318980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9296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842DC2-D89B-44E1-BDB9-01C89AD1CE66}"/>
              </a:ext>
            </a:extLst>
          </p:cNvPr>
          <p:cNvSpPr txBox="1"/>
          <p:nvPr/>
        </p:nvSpPr>
        <p:spPr>
          <a:xfrm>
            <a:off x="1808922" y="94926"/>
            <a:ext cx="85741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Колективне</a:t>
            </a:r>
            <a:r>
              <a:rPr lang="ru-RU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опрацювання</a:t>
            </a:r>
            <a:r>
              <a:rPr lang="ru-RU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опорної</a:t>
            </a:r>
            <a:r>
              <a:rPr lang="ru-RU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схеми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Розглянути</a:t>
            </a:r>
            <a:r>
              <a:rPr lang="ru-RU" sz="2400" b="1" dirty="0">
                <a:solidFill>
                  <a:srgbClr val="002060"/>
                </a:solidFill>
              </a:rPr>
              <a:t> схему. </a:t>
            </a:r>
            <a:r>
              <a:rPr lang="ru-RU" sz="2400" b="1" dirty="0" err="1">
                <a:solidFill>
                  <a:srgbClr val="002060"/>
                </a:solidFill>
              </a:rPr>
              <a:t>Зробити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висновок</a:t>
            </a:r>
            <a:r>
              <a:rPr lang="ru-RU" sz="2400" b="1" dirty="0">
                <a:solidFill>
                  <a:srgbClr val="002060"/>
                </a:solidFill>
              </a:rPr>
              <a:t> про </a:t>
            </a:r>
            <a:r>
              <a:rPr lang="ru-RU" sz="2400" b="1" dirty="0" err="1">
                <a:solidFill>
                  <a:srgbClr val="002060"/>
                </a:solidFill>
              </a:rPr>
              <a:t>засоби</a:t>
            </a:r>
            <a:r>
              <a:rPr lang="ru-RU" sz="2400" b="1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що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роблять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українську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мову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виразною</a:t>
            </a:r>
            <a:r>
              <a:rPr lang="ru-RU" sz="2400" b="1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багатою</a:t>
            </a:r>
            <a:r>
              <a:rPr lang="ru-RU" sz="2400" b="1" dirty="0">
                <a:solidFill>
                  <a:srgbClr val="002060"/>
                </a:solidFill>
              </a:rPr>
              <a:t> і красивою.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E717D99-182B-4FB3-8373-444F0148C7DD}"/>
              </a:ext>
            </a:extLst>
          </p:cNvPr>
          <p:cNvSpPr/>
          <p:nvPr/>
        </p:nvSpPr>
        <p:spPr>
          <a:xfrm>
            <a:off x="2597426" y="1590261"/>
            <a:ext cx="6599583" cy="4240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Що</a:t>
            </a:r>
            <a:r>
              <a:rPr lang="ru-RU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робить</a:t>
            </a:r>
            <a:r>
              <a:rPr lang="ru-RU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українську</a:t>
            </a:r>
            <a:r>
              <a:rPr lang="ru-RU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мову</a:t>
            </a:r>
            <a:r>
              <a:rPr lang="ru-RU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багатою</a:t>
            </a:r>
            <a:r>
              <a:rPr lang="ru-RU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і красивою?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DF36AB1-36C1-46B5-9A42-A1EFCBC30BA3}"/>
              </a:ext>
            </a:extLst>
          </p:cNvPr>
          <p:cNvSpPr/>
          <p:nvPr/>
        </p:nvSpPr>
        <p:spPr>
          <a:xfrm>
            <a:off x="1736033" y="2262425"/>
            <a:ext cx="8279295" cy="10108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Багата</a:t>
            </a:r>
            <a:r>
              <a:rPr lang="ru-RU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синоніміка</a:t>
            </a:r>
            <a:r>
              <a:rPr lang="ru-RU" dirty="0">
                <a:solidFill>
                  <a:schemeClr val="tx2">
                    <a:lumMod val="40000"/>
                    <a:lumOff val="60000"/>
                  </a:schemeClr>
                </a:solidFill>
              </a:rPr>
              <a:t>:</a:t>
            </a:r>
          </a:p>
          <a:p>
            <a:pPr algn="just"/>
            <a:r>
              <a:rPr lang="ru-RU" dirty="0"/>
              <a:t>•на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слів</a:t>
            </a:r>
            <a:r>
              <a:rPr lang="ru-RU" dirty="0"/>
              <a:t> (</a:t>
            </a:r>
            <a:r>
              <a:rPr lang="ru-RU" dirty="0" err="1"/>
              <a:t>чорногуз</a:t>
            </a:r>
            <a:r>
              <a:rPr lang="ru-RU" dirty="0"/>
              <a:t>, </a:t>
            </a:r>
            <a:r>
              <a:rPr lang="ru-RU" dirty="0" err="1"/>
              <a:t>бусол</a:t>
            </a:r>
            <a:r>
              <a:rPr lang="ru-RU" dirty="0"/>
              <a:t>, </a:t>
            </a:r>
            <a:r>
              <a:rPr lang="ru-RU" dirty="0" err="1"/>
              <a:t>бусел</a:t>
            </a:r>
            <a:r>
              <a:rPr lang="ru-RU" dirty="0"/>
              <a:t>, </a:t>
            </a:r>
            <a:r>
              <a:rPr lang="ru-RU" dirty="0" err="1"/>
              <a:t>бузько</a:t>
            </a:r>
            <a:r>
              <a:rPr lang="ru-RU" dirty="0"/>
              <a:t>, </a:t>
            </a:r>
            <a:r>
              <a:rPr lang="ru-RU" dirty="0" err="1"/>
              <a:t>гайстер</a:t>
            </a:r>
            <a:r>
              <a:rPr lang="ru-RU" dirty="0"/>
              <a:t>);</a:t>
            </a:r>
          </a:p>
          <a:p>
            <a:pPr algn="just"/>
            <a:r>
              <a:rPr lang="ru-RU" dirty="0"/>
              <a:t>•на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речень</a:t>
            </a:r>
            <a:r>
              <a:rPr lang="ru-RU" dirty="0"/>
              <a:t> (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дощу</a:t>
            </a:r>
            <a:r>
              <a:rPr lang="ru-RU" dirty="0"/>
              <a:t> </a:t>
            </a:r>
            <a:r>
              <a:rPr lang="ru-RU" dirty="0" err="1"/>
              <a:t>яскраво</a:t>
            </a:r>
            <a:r>
              <a:rPr lang="ru-RU" dirty="0"/>
              <a:t> </a:t>
            </a:r>
            <a:r>
              <a:rPr lang="ru-RU" dirty="0" err="1"/>
              <a:t>зазеленіла</a:t>
            </a:r>
            <a:r>
              <a:rPr lang="ru-RU" dirty="0"/>
              <a:t> </a:t>
            </a:r>
            <a:r>
              <a:rPr lang="ru-RU" dirty="0" err="1"/>
              <a:t>озимина</a:t>
            </a:r>
            <a:r>
              <a:rPr lang="ru-RU" dirty="0"/>
              <a:t>. —</a:t>
            </a:r>
          </a:p>
          <a:p>
            <a:pPr algn="just"/>
            <a:r>
              <a:rPr lang="ru-RU" dirty="0" err="1"/>
              <a:t>Пройшов</a:t>
            </a:r>
            <a:r>
              <a:rPr lang="ru-RU" dirty="0"/>
              <a:t> </a:t>
            </a:r>
            <a:r>
              <a:rPr lang="ru-RU" dirty="0" err="1"/>
              <a:t>дощ</a:t>
            </a:r>
            <a:r>
              <a:rPr lang="ru-RU" dirty="0"/>
              <a:t> — і </a:t>
            </a:r>
            <a:r>
              <a:rPr lang="ru-RU" dirty="0" err="1"/>
              <a:t>яскраво</a:t>
            </a:r>
            <a:r>
              <a:rPr lang="ru-RU" dirty="0"/>
              <a:t> </a:t>
            </a:r>
            <a:r>
              <a:rPr lang="ru-RU" dirty="0" err="1"/>
              <a:t>зазеленіла</a:t>
            </a:r>
            <a:r>
              <a:rPr lang="ru-RU" dirty="0"/>
              <a:t> </a:t>
            </a:r>
            <a:r>
              <a:rPr lang="ru-RU" dirty="0" err="1"/>
              <a:t>озимина</a:t>
            </a:r>
            <a:r>
              <a:rPr lang="ru-RU" dirty="0"/>
              <a:t>.)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D9B1BB4-39AF-4A12-9BFD-08E49BF54A8F}"/>
              </a:ext>
            </a:extLst>
          </p:cNvPr>
          <p:cNvSpPr/>
          <p:nvPr/>
        </p:nvSpPr>
        <p:spPr>
          <a:xfrm>
            <a:off x="1779104" y="3429000"/>
            <a:ext cx="8236226" cy="1010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Велика </a:t>
            </a:r>
            <a:r>
              <a:rPr lang="ru-RU" dirty="0" err="1"/>
              <a:t>багатозначність</a:t>
            </a:r>
            <a:r>
              <a:rPr lang="ru-RU" dirty="0"/>
              <a:t> </a:t>
            </a:r>
            <a:r>
              <a:rPr lang="ru-RU" dirty="0" err="1"/>
              <a:t>слів</a:t>
            </a:r>
            <a:r>
              <a:rPr lang="ru-RU" dirty="0"/>
              <a:t>:</a:t>
            </a:r>
          </a:p>
          <a:p>
            <a:pPr algn="just"/>
            <a:r>
              <a:rPr lang="ru-RU" dirty="0"/>
              <a:t>•</a:t>
            </a:r>
            <a:r>
              <a:rPr lang="ru-RU" dirty="0" err="1"/>
              <a:t>Азовське</a:t>
            </a:r>
            <a:r>
              <a:rPr lang="ru-RU" dirty="0"/>
              <a:t> море; </a:t>
            </a:r>
            <a:r>
              <a:rPr lang="ru-RU" dirty="0" err="1"/>
              <a:t>Каховське</a:t>
            </a:r>
            <a:r>
              <a:rPr lang="ru-RU" dirty="0"/>
              <a:t> море (</a:t>
            </a:r>
            <a:r>
              <a:rPr lang="ru-RU" dirty="0" err="1"/>
              <a:t>штучне</a:t>
            </a:r>
            <a:r>
              <a:rPr lang="ru-RU" dirty="0"/>
              <a:t> </a:t>
            </a:r>
            <a:r>
              <a:rPr lang="ru-RU" dirty="0" err="1"/>
              <a:t>водоймище</a:t>
            </a:r>
            <a:r>
              <a:rPr lang="ru-RU" dirty="0"/>
              <a:t>); море</a:t>
            </a:r>
          </a:p>
          <a:p>
            <a:pPr algn="just"/>
            <a:r>
              <a:rPr lang="ru-RU" dirty="0" err="1"/>
              <a:t>сміху</a:t>
            </a:r>
            <a:r>
              <a:rPr lang="ru-RU" dirty="0"/>
              <a:t> (велика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чогось</a:t>
            </a:r>
            <a:r>
              <a:rPr lang="ru-RU" dirty="0"/>
              <a:t>);</a:t>
            </a:r>
          </a:p>
          <a:p>
            <a:pPr algn="just"/>
            <a:r>
              <a:rPr lang="ru-RU" dirty="0"/>
              <a:t>•з-за моря (</a:t>
            </a:r>
            <a:r>
              <a:rPr lang="ru-RU" dirty="0" err="1"/>
              <a:t>здалека</a:t>
            </a:r>
            <a:r>
              <a:rPr lang="ru-RU" dirty="0"/>
              <a:t>); </a:t>
            </a:r>
            <a:r>
              <a:rPr lang="ru-RU" dirty="0" err="1"/>
              <a:t>крапля</a:t>
            </a:r>
            <a:r>
              <a:rPr lang="ru-RU" dirty="0"/>
              <a:t> в </a:t>
            </a:r>
            <a:r>
              <a:rPr lang="ru-RU" dirty="0" err="1"/>
              <a:t>морі</a:t>
            </a:r>
            <a:r>
              <a:rPr lang="ru-RU" dirty="0"/>
              <a:t> (мало)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CA160D6-9D48-4A2C-AEED-DDE50DAA3C65}"/>
              </a:ext>
            </a:extLst>
          </p:cNvPr>
          <p:cNvSpPr/>
          <p:nvPr/>
        </p:nvSpPr>
        <p:spPr>
          <a:xfrm>
            <a:off x="1736035" y="4538487"/>
            <a:ext cx="8279295" cy="1010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Милозвучність</a:t>
            </a:r>
            <a:r>
              <a:rPr lang="ru-RU" dirty="0">
                <a:solidFill>
                  <a:schemeClr val="tx2">
                    <a:lumMod val="40000"/>
                    <a:lumOff val="60000"/>
                  </a:schemeClr>
                </a:solidFill>
              </a:rPr>
              <a:t>:</a:t>
            </a:r>
          </a:p>
          <a:p>
            <a:pPr algn="just"/>
            <a:r>
              <a:rPr lang="ru-RU" dirty="0"/>
              <a:t>•</a:t>
            </a:r>
            <a:r>
              <a:rPr lang="ru-RU" dirty="0" err="1"/>
              <a:t>чергування</a:t>
            </a:r>
            <a:r>
              <a:rPr lang="ru-RU" dirty="0"/>
              <a:t> у — в, і — й на </a:t>
            </a:r>
            <a:r>
              <a:rPr lang="ru-RU" dirty="0" err="1"/>
              <a:t>межі</a:t>
            </a:r>
            <a:r>
              <a:rPr lang="ru-RU" dirty="0"/>
              <a:t> </a:t>
            </a:r>
            <a:r>
              <a:rPr lang="ru-RU" dirty="0" err="1"/>
              <a:t>слів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•</a:t>
            </a:r>
            <a:r>
              <a:rPr lang="ru-RU" dirty="0" err="1"/>
              <a:t>спрощення</a:t>
            </a:r>
            <a:r>
              <a:rPr lang="ru-RU" dirty="0"/>
              <a:t> </a:t>
            </a:r>
            <a:r>
              <a:rPr lang="ru-RU" dirty="0" err="1"/>
              <a:t>груп</a:t>
            </a:r>
            <a:r>
              <a:rPr lang="ru-RU" dirty="0"/>
              <a:t> </a:t>
            </a:r>
            <a:r>
              <a:rPr lang="ru-RU" dirty="0" err="1"/>
              <a:t>приголосних</a:t>
            </a:r>
            <a:r>
              <a:rPr lang="ru-RU" dirty="0"/>
              <a:t> (</a:t>
            </a:r>
            <a:r>
              <a:rPr lang="ru-RU" dirty="0" err="1"/>
              <a:t>користь</a:t>
            </a:r>
            <a:r>
              <a:rPr lang="ru-RU" dirty="0"/>
              <a:t> — </a:t>
            </a:r>
            <a:r>
              <a:rPr lang="ru-RU" dirty="0" err="1"/>
              <a:t>корисний</a:t>
            </a:r>
            <a:r>
              <a:rPr lang="ru-RU" dirty="0"/>
              <a:t>);</a:t>
            </a:r>
          </a:p>
          <a:p>
            <a:pPr algn="just"/>
            <a:r>
              <a:rPr lang="ru-RU" dirty="0"/>
              <a:t>•</a:t>
            </a:r>
            <a:r>
              <a:rPr lang="ru-RU" dirty="0" err="1"/>
              <a:t>варіанти</a:t>
            </a:r>
            <a:r>
              <a:rPr lang="ru-RU" dirty="0"/>
              <a:t> </a:t>
            </a:r>
            <a:r>
              <a:rPr lang="ru-RU" dirty="0" err="1"/>
              <a:t>прийменників</a:t>
            </a:r>
            <a:r>
              <a:rPr lang="ru-RU" dirty="0"/>
              <a:t> з, </a:t>
            </a:r>
            <a:r>
              <a:rPr lang="ru-RU" dirty="0" err="1"/>
              <a:t>із</a:t>
            </a:r>
            <a:r>
              <a:rPr lang="ru-RU" dirty="0"/>
              <a:t>, </a:t>
            </a:r>
            <a:r>
              <a:rPr lang="ru-RU" dirty="0" err="1"/>
              <a:t>зі</a:t>
            </a:r>
            <a:r>
              <a:rPr lang="ru-RU" dirty="0"/>
              <a:t>; </a:t>
            </a:r>
            <a:r>
              <a:rPr lang="ru-RU" dirty="0" err="1"/>
              <a:t>від</a:t>
            </a:r>
            <a:r>
              <a:rPr lang="ru-RU" dirty="0"/>
              <a:t>, од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31EFBEE-D1C0-496B-A0B3-18EAD7457131}"/>
              </a:ext>
            </a:extLst>
          </p:cNvPr>
          <p:cNvSpPr/>
          <p:nvPr/>
        </p:nvSpPr>
        <p:spPr>
          <a:xfrm>
            <a:off x="1736034" y="5671929"/>
            <a:ext cx="8279295" cy="10911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Різноманітність</a:t>
            </a:r>
            <a:r>
              <a:rPr lang="ru-RU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граматичних</a:t>
            </a:r>
            <a:r>
              <a:rPr lang="ru-RU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засобів</a:t>
            </a:r>
            <a:r>
              <a:rPr lang="ru-RU" dirty="0">
                <a:solidFill>
                  <a:schemeClr val="tx2">
                    <a:lumMod val="40000"/>
                    <a:lumOff val="60000"/>
                  </a:schemeClr>
                </a:solidFill>
              </a:rPr>
              <a:t>:</a:t>
            </a:r>
          </a:p>
          <a:p>
            <a:pPr algn="just"/>
            <a:r>
              <a:rPr lang="ru-RU" dirty="0"/>
              <a:t>•</a:t>
            </a:r>
            <a:r>
              <a:rPr lang="ru-RU" dirty="0" err="1"/>
              <a:t>зменшено-пестливі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(</a:t>
            </a:r>
            <a:r>
              <a:rPr lang="ru-RU" dirty="0" err="1"/>
              <a:t>вітер</a:t>
            </a:r>
            <a:r>
              <a:rPr lang="ru-RU" dirty="0"/>
              <a:t> — </a:t>
            </a:r>
            <a:r>
              <a:rPr lang="ru-RU" dirty="0" err="1"/>
              <a:t>вітерець</a:t>
            </a:r>
            <a:r>
              <a:rPr lang="ru-RU" dirty="0"/>
              <a:t> — </a:t>
            </a:r>
            <a:r>
              <a:rPr lang="ru-RU" dirty="0" err="1"/>
              <a:t>вітрець</a:t>
            </a:r>
            <a:r>
              <a:rPr lang="ru-RU" dirty="0"/>
              <a:t> —</a:t>
            </a:r>
          </a:p>
          <a:p>
            <a:pPr algn="just"/>
            <a:r>
              <a:rPr lang="ru-RU" dirty="0" err="1"/>
              <a:t>вітрик</a:t>
            </a:r>
            <a:r>
              <a:rPr lang="ru-RU" dirty="0"/>
              <a:t> — </a:t>
            </a:r>
            <a:r>
              <a:rPr lang="ru-RU" dirty="0" err="1"/>
              <a:t>вітронько</a:t>
            </a:r>
            <a:r>
              <a:rPr lang="ru-RU" dirty="0"/>
              <a:t>);</a:t>
            </a:r>
          </a:p>
          <a:p>
            <a:pPr algn="just"/>
            <a:r>
              <a:rPr lang="ru-RU" dirty="0"/>
              <a:t>•</a:t>
            </a:r>
            <a:r>
              <a:rPr lang="ru-RU" dirty="0" err="1"/>
              <a:t>збільшено-згрубілі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(</a:t>
            </a:r>
            <a:r>
              <a:rPr lang="ru-RU" dirty="0" err="1"/>
              <a:t>вітрище</a:t>
            </a:r>
            <a:r>
              <a:rPr lang="ru-RU" dirty="0"/>
              <a:t> — </a:t>
            </a:r>
            <a:r>
              <a:rPr lang="ru-RU" dirty="0" err="1"/>
              <a:t>вітрюган</a:t>
            </a:r>
            <a:r>
              <a:rPr lang="ru-RU" dirty="0"/>
              <a:t> — </a:t>
            </a:r>
            <a:r>
              <a:rPr lang="ru-RU" dirty="0" err="1"/>
              <a:t>вітрисько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03208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5682BF-12F0-414D-8EF5-22990D85B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698" y="3060764"/>
            <a:ext cx="3112604" cy="2801344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9F1B65-0098-4844-BBFA-90944154CFEF}"/>
              </a:ext>
            </a:extLst>
          </p:cNvPr>
          <p:cNvSpPr txBox="1"/>
          <p:nvPr/>
        </p:nvSpPr>
        <p:spPr>
          <a:xfrm>
            <a:off x="2027583" y="995892"/>
            <a:ext cx="805732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 </a:t>
            </a:r>
            <a:r>
              <a:rPr lang="ru-RU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ще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аргументи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додали на </a:t>
            </a:r>
            <a:r>
              <a:rPr lang="ru-RU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підтвердження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тези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3200" dirty="0"/>
              <a:t> </a:t>
            </a:r>
            <a:r>
              <a:rPr lang="ru-RU" sz="3200" b="1" i="1" dirty="0">
                <a:solidFill>
                  <a:schemeClr val="accent5">
                    <a:lumMod val="75000"/>
                  </a:schemeClr>
                </a:solidFill>
              </a:rPr>
              <a:t>«</a:t>
            </a:r>
            <a:r>
              <a:rPr lang="ru-RU" sz="3200" b="1" i="1" dirty="0" err="1">
                <a:solidFill>
                  <a:schemeClr val="accent5">
                    <a:lumMod val="75000"/>
                  </a:schemeClr>
                </a:solidFill>
              </a:rPr>
              <a:t>Що</a:t>
            </a:r>
            <a:r>
              <a:rPr lang="ru-RU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b="1" i="1" dirty="0" err="1">
                <a:solidFill>
                  <a:schemeClr val="accent5">
                    <a:lumMod val="75000"/>
                  </a:schemeClr>
                </a:solidFill>
              </a:rPr>
              <a:t>робить</a:t>
            </a:r>
            <a:r>
              <a:rPr lang="ru-RU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b="1" i="1" dirty="0" err="1">
                <a:solidFill>
                  <a:schemeClr val="accent5">
                    <a:lumMod val="75000"/>
                  </a:schemeClr>
                </a:solidFill>
              </a:rPr>
              <a:t>українську</a:t>
            </a:r>
            <a:r>
              <a:rPr lang="ru-RU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b="1" i="1" dirty="0" err="1">
                <a:solidFill>
                  <a:schemeClr val="accent5">
                    <a:lumMod val="75000"/>
                  </a:schemeClr>
                </a:solidFill>
              </a:rPr>
              <a:t>мову</a:t>
            </a:r>
            <a:r>
              <a:rPr lang="ru-RU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b="1" i="1" dirty="0" err="1">
                <a:solidFill>
                  <a:schemeClr val="accent5">
                    <a:lumMod val="75000"/>
                  </a:schemeClr>
                </a:solidFill>
              </a:rPr>
              <a:t>багатою</a:t>
            </a:r>
            <a:r>
              <a:rPr lang="ru-RU" sz="3200" b="1" i="1" dirty="0">
                <a:solidFill>
                  <a:schemeClr val="accent5">
                    <a:lumMod val="75000"/>
                  </a:schemeClr>
                </a:solidFill>
              </a:rPr>
              <a:t> і красивою?»</a:t>
            </a:r>
          </a:p>
        </p:txBody>
      </p:sp>
    </p:spTree>
    <p:extLst>
      <p:ext uri="{BB962C8B-B14F-4D97-AF65-F5344CB8AC3E}">
        <p14:creationId xmlns:p14="http://schemas.microsoft.com/office/powerpoint/2010/main" val="689822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00A3F5-493F-47C7-83BE-8BED3F5B8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Творче</a:t>
            </a: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спостереження</a:t>
            </a: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8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основі</a:t>
            </a: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зіставлення</a:t>
            </a: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висловлювань</a:t>
            </a:r>
            <a:br>
              <a:rPr lang="ru-RU" sz="2800" dirty="0"/>
            </a:br>
            <a:r>
              <a:rPr lang="ru-RU" sz="2800" b="1" dirty="0">
                <a:solidFill>
                  <a:srgbClr val="002060"/>
                </a:solidFill>
              </a:rPr>
              <a:t>Прочитайте </a:t>
            </a:r>
            <a:r>
              <a:rPr lang="ru-RU" sz="2800" b="1" dirty="0" err="1">
                <a:solidFill>
                  <a:srgbClr val="002060"/>
                </a:solidFill>
              </a:rPr>
              <a:t>тексти</a:t>
            </a:r>
            <a:r>
              <a:rPr lang="ru-RU" sz="2800" b="1" dirty="0">
                <a:solidFill>
                  <a:srgbClr val="002060"/>
                </a:solidFill>
              </a:rPr>
              <a:t>. </a:t>
            </a:r>
            <a:r>
              <a:rPr lang="ru-RU" sz="2800" b="1" dirty="0" err="1">
                <a:solidFill>
                  <a:srgbClr val="002060"/>
                </a:solidFill>
              </a:rPr>
              <a:t>Що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спільного</a:t>
            </a:r>
            <a:r>
              <a:rPr lang="ru-RU" sz="2800" b="1" dirty="0">
                <a:solidFill>
                  <a:srgbClr val="002060"/>
                </a:solidFill>
              </a:rPr>
              <a:t> й </a:t>
            </a:r>
            <a:r>
              <a:rPr lang="ru-RU" sz="2800" b="1" dirty="0" err="1">
                <a:solidFill>
                  <a:srgbClr val="002060"/>
                </a:solidFill>
              </a:rPr>
              <a:t>відмінного</a:t>
            </a:r>
            <a:r>
              <a:rPr lang="ru-RU" sz="2800" b="1" dirty="0">
                <a:solidFill>
                  <a:srgbClr val="002060"/>
                </a:solidFill>
              </a:rPr>
              <a:t> в них? </a:t>
            </a:r>
            <a:r>
              <a:rPr lang="ru-RU" sz="2800" b="1" dirty="0" err="1">
                <a:solidFill>
                  <a:srgbClr val="002060"/>
                </a:solidFill>
              </a:rPr>
              <a:t>Схарактеризуйте</a:t>
            </a:r>
            <a:r>
              <a:rPr lang="ru-RU" sz="2800" b="1" dirty="0">
                <a:solidFill>
                  <a:srgbClr val="002060"/>
                </a:solidFill>
              </a:rPr>
              <a:t>, в </a:t>
            </a:r>
            <a:r>
              <a:rPr lang="ru-RU" sz="2800" b="1" dirty="0" err="1">
                <a:solidFill>
                  <a:srgbClr val="002060"/>
                </a:solidFill>
              </a:rPr>
              <a:t>якому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висловлюванні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повніше</a:t>
            </a:r>
            <a:r>
              <a:rPr lang="ru-RU" sz="2800" b="1" dirty="0">
                <a:solidFill>
                  <a:srgbClr val="002060"/>
                </a:solidFill>
              </a:rPr>
              <a:t> й </a:t>
            </a:r>
            <a:r>
              <a:rPr lang="ru-RU" sz="2800" b="1" dirty="0" err="1">
                <a:solidFill>
                  <a:srgbClr val="002060"/>
                </a:solidFill>
              </a:rPr>
              <a:t>детальніше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розкрито</a:t>
            </a:r>
            <a:r>
              <a:rPr lang="ru-RU" sz="2800" b="1" dirty="0">
                <a:solidFill>
                  <a:srgbClr val="002060"/>
                </a:solidFill>
              </a:rPr>
              <a:t> автором </a:t>
            </a:r>
            <a:r>
              <a:rPr lang="ru-RU" sz="2800" b="1" dirty="0" err="1">
                <a:solidFill>
                  <a:srgbClr val="002060"/>
                </a:solidFill>
              </a:rPr>
              <a:t>зміни</a:t>
            </a:r>
            <a:r>
              <a:rPr lang="ru-RU" sz="2800" b="1" dirty="0">
                <a:solidFill>
                  <a:srgbClr val="002060"/>
                </a:solidFill>
              </a:rPr>
              <a:t> в </a:t>
            </a:r>
            <a:r>
              <a:rPr lang="ru-RU" sz="2800" b="1" dirty="0" err="1">
                <a:solidFill>
                  <a:srgbClr val="002060"/>
                </a:solidFill>
              </a:rPr>
              <a:t>природі</a:t>
            </a:r>
            <a:r>
              <a:rPr lang="ru-RU" sz="28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F30042-6B8F-49FB-A515-23915823A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0817" y="2367092"/>
            <a:ext cx="5761383" cy="4312004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Текст 1</a:t>
            </a:r>
          </a:p>
          <a:p>
            <a:pPr marL="0" indent="0" algn="just">
              <a:buNone/>
            </a:pP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Ліс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ще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дрімає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в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передранішній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тиші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...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Непорушно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стоять древа,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загорнені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в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сутінь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рясно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вкриті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краплистою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росою. Тихо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навкруги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мертво...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Лиш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де-не-де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прокинеться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пташка,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непевним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голосом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обізветься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зі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свого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затишку.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Ліс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ще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дрімає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... а з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синім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небом уже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щось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діється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: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воно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то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зблідне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наче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від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жаху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то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спалахне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сяйвом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немов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од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радощів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. Небо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міниться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небо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грає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всякими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барвами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блідим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сяйвом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торкає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вершечки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чорного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лісу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... </a:t>
            </a:r>
            <a:r>
              <a:rPr lang="ru-RU" sz="1900" i="1" dirty="0">
                <a:solidFill>
                  <a:schemeClr val="accent3">
                    <a:lumMod val="50000"/>
                  </a:schemeClr>
                </a:solidFill>
              </a:rPr>
              <a:t>(М. </a:t>
            </a:r>
            <a:r>
              <a:rPr lang="ru-RU" sz="1900" i="1" dirty="0" err="1">
                <a:solidFill>
                  <a:schemeClr val="accent3">
                    <a:lumMod val="50000"/>
                  </a:schemeClr>
                </a:solidFill>
              </a:rPr>
              <a:t>Коцюбинський</a:t>
            </a:r>
            <a:r>
              <a:rPr lang="ru-RU" sz="1900" i="1" dirty="0">
                <a:solidFill>
                  <a:schemeClr val="accent3">
                    <a:lumMod val="50000"/>
                  </a:schemeClr>
                </a:solidFill>
              </a:rPr>
              <a:t>).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E0BCCBD-E9F4-4A15-9728-54BD64AEB1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43261" y="2473109"/>
            <a:ext cx="5105400" cy="3424107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Текст 2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Ліс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дрімає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...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Непорушно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 стоять древа,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укриті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 росою. Тихо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навкруги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...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Лиш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 де-не-де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прокинеться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 пташка,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непевним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 голосом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обізветься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зі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свого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 затишку.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Ліс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дрімає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... а з небом уже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щось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діється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: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воно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 то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зблідне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, то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спалахне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. Небо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міниться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блідим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сяйвом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торкає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вершечки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лісу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428118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10D4D4-C626-4E09-A201-6BA1ECA57EAD}"/>
              </a:ext>
            </a:extLst>
          </p:cNvPr>
          <p:cNvSpPr txBox="1"/>
          <p:nvPr/>
        </p:nvSpPr>
        <p:spPr>
          <a:xfrm>
            <a:off x="1192696" y="1406892"/>
            <a:ext cx="966083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b="1" dirty="0" err="1">
                <a:solidFill>
                  <a:srgbClr val="0070C0"/>
                </a:solidFill>
              </a:rPr>
              <a:t>Який</a:t>
            </a:r>
            <a:r>
              <a:rPr lang="ru-RU" sz="2800" b="1" dirty="0">
                <a:solidFill>
                  <a:srgbClr val="0070C0"/>
                </a:solidFill>
              </a:rPr>
              <a:t> текст є </a:t>
            </a:r>
            <a:r>
              <a:rPr lang="ru-RU" sz="2800" b="1" dirty="0" err="1">
                <a:solidFill>
                  <a:srgbClr val="0070C0"/>
                </a:solidFill>
              </a:rPr>
              <a:t>більш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багатим</a:t>
            </a:r>
            <a:r>
              <a:rPr lang="ru-RU" sz="2800" b="1" dirty="0">
                <a:solidFill>
                  <a:srgbClr val="0070C0"/>
                </a:solidFill>
              </a:rPr>
              <a:t> і </a:t>
            </a:r>
            <a:r>
              <a:rPr lang="ru-RU" sz="2800" b="1" dirty="0" err="1">
                <a:solidFill>
                  <a:srgbClr val="0070C0"/>
                </a:solidFill>
              </a:rPr>
              <a:t>різноманітним</a:t>
            </a:r>
            <a:r>
              <a:rPr lang="ru-RU" sz="2800" b="1" dirty="0">
                <a:solidFill>
                  <a:srgbClr val="0070C0"/>
                </a:solidFill>
              </a:rPr>
              <a:t> на </a:t>
            </a:r>
            <a:r>
              <a:rPr lang="ru-RU" sz="2800" b="1" dirty="0" err="1">
                <a:solidFill>
                  <a:srgbClr val="0070C0"/>
                </a:solidFill>
              </a:rPr>
              <a:t>використання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художніх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засобів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мови</a:t>
            </a:r>
            <a:r>
              <a:rPr lang="ru-RU" sz="2800" b="1" dirty="0">
                <a:solidFill>
                  <a:srgbClr val="0070C0"/>
                </a:solidFill>
              </a:rPr>
              <a:t>? </a:t>
            </a:r>
            <a:r>
              <a:rPr lang="ru-RU" sz="2800" b="1" dirty="0" err="1">
                <a:solidFill>
                  <a:srgbClr val="0070C0"/>
                </a:solidFill>
              </a:rPr>
              <a:t>Доведіть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це</a:t>
            </a:r>
            <a:r>
              <a:rPr lang="ru-RU" sz="2800" b="1" dirty="0">
                <a:solidFill>
                  <a:srgbClr val="0070C0"/>
                </a:solidFill>
              </a:rPr>
              <a:t> на прикладах.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9B61EC-BA67-4E05-9CB2-F26879845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408" y="3229875"/>
            <a:ext cx="10257183" cy="241998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18953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BE5E45-318C-4EBB-851D-09D9C5A312BD}"/>
              </a:ext>
            </a:extLst>
          </p:cNvPr>
          <p:cNvSpPr txBox="1"/>
          <p:nvPr/>
        </p:nvSpPr>
        <p:spPr>
          <a:xfrm>
            <a:off x="940904" y="808383"/>
            <a:ext cx="10164417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Вибірково-розподільний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диктант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dirty="0" err="1">
                <a:solidFill>
                  <a:srgbClr val="002060"/>
                </a:solidFill>
              </a:rPr>
              <a:t>Згрупуйте</a:t>
            </a:r>
            <a:r>
              <a:rPr lang="ru-RU" sz="2800" dirty="0">
                <a:solidFill>
                  <a:srgbClr val="002060"/>
                </a:solidFill>
              </a:rPr>
              <a:t> за </a:t>
            </a:r>
            <a:r>
              <a:rPr lang="ru-RU" sz="2800" dirty="0" err="1">
                <a:solidFill>
                  <a:srgbClr val="002060"/>
                </a:solidFill>
              </a:rPr>
              <a:t>тематичними</a:t>
            </a:r>
            <a:r>
              <a:rPr lang="ru-RU" sz="2800" dirty="0">
                <a:solidFill>
                  <a:srgbClr val="002060"/>
                </a:solidFill>
              </a:rPr>
              <a:t> блоками слова-</a:t>
            </a:r>
            <a:r>
              <a:rPr lang="ru-RU" sz="2800" dirty="0" err="1">
                <a:solidFill>
                  <a:srgbClr val="002060"/>
                </a:solidFill>
              </a:rPr>
              <a:t>епітети</a:t>
            </a:r>
            <a:r>
              <a:rPr lang="ru-RU" sz="2800" dirty="0">
                <a:solidFill>
                  <a:srgbClr val="002060"/>
                </a:solidFill>
              </a:rPr>
              <a:t>, </a:t>
            </a:r>
            <a:r>
              <a:rPr lang="ru-RU" sz="2800" dirty="0" err="1">
                <a:solidFill>
                  <a:srgbClr val="002060"/>
                </a:solidFill>
              </a:rPr>
              <a:t>що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стосуються</a:t>
            </a:r>
            <a:endParaRPr lang="ru-RU" sz="2800" dirty="0">
              <a:solidFill>
                <a:srgbClr val="002060"/>
              </a:solidFill>
            </a:endParaRPr>
          </a:p>
          <a:p>
            <a:r>
              <a:rPr lang="ru-RU" sz="2800" dirty="0">
                <a:solidFill>
                  <a:srgbClr val="002060"/>
                </a:solidFill>
              </a:rPr>
              <a:t>слова </a:t>
            </a:r>
            <a:r>
              <a:rPr lang="ru-RU" sz="2800" dirty="0" err="1">
                <a:solidFill>
                  <a:srgbClr val="002060"/>
                </a:solidFill>
              </a:rPr>
              <a:t>мова</a:t>
            </a:r>
            <a:r>
              <a:rPr lang="ru-RU" sz="2800" dirty="0">
                <a:solidFill>
                  <a:srgbClr val="002060"/>
                </a:solidFill>
              </a:rPr>
              <a:t>.</a:t>
            </a:r>
          </a:p>
          <a:p>
            <a:r>
              <a:rPr lang="ru-RU" sz="2800" dirty="0">
                <a:solidFill>
                  <a:srgbClr val="002060"/>
                </a:solidFill>
              </a:rPr>
              <a:t>1. Про </a:t>
            </a:r>
            <a:r>
              <a:rPr lang="ru-RU" sz="2800" dirty="0" err="1">
                <a:solidFill>
                  <a:srgbClr val="002060"/>
                </a:solidFill>
              </a:rPr>
              <a:t>правильну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мову</a:t>
            </a:r>
            <a:r>
              <a:rPr lang="ru-RU" sz="2800" dirty="0">
                <a:solidFill>
                  <a:srgbClr val="002060"/>
                </a:solidFill>
              </a:rPr>
              <a:t>: ...</a:t>
            </a:r>
          </a:p>
          <a:p>
            <a:r>
              <a:rPr lang="ru-RU" sz="2800" dirty="0">
                <a:solidFill>
                  <a:srgbClr val="002060"/>
                </a:solidFill>
              </a:rPr>
              <a:t>2. Про </a:t>
            </a:r>
            <a:r>
              <a:rPr lang="ru-RU" sz="2800" dirty="0" err="1">
                <a:solidFill>
                  <a:srgbClr val="002060"/>
                </a:solidFill>
              </a:rPr>
              <a:t>грубу</a:t>
            </a:r>
            <a:r>
              <a:rPr lang="ru-RU" sz="2800" dirty="0">
                <a:solidFill>
                  <a:srgbClr val="002060"/>
                </a:solidFill>
              </a:rPr>
              <a:t>, </a:t>
            </a:r>
            <a:r>
              <a:rPr lang="ru-RU" sz="2800" dirty="0" err="1">
                <a:solidFill>
                  <a:srgbClr val="002060"/>
                </a:solidFill>
              </a:rPr>
              <a:t>збіднілу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мову</a:t>
            </a:r>
            <a:r>
              <a:rPr lang="ru-RU" sz="2800" dirty="0">
                <a:solidFill>
                  <a:srgbClr val="002060"/>
                </a:solidFill>
              </a:rPr>
              <a:t>: ...</a:t>
            </a:r>
          </a:p>
          <a:p>
            <a:r>
              <a:rPr lang="ru-RU" sz="2800" dirty="0">
                <a:solidFill>
                  <a:srgbClr val="002060"/>
                </a:solidFill>
              </a:rPr>
              <a:t>3. Про </a:t>
            </a:r>
            <a:r>
              <a:rPr lang="ru-RU" sz="2800" dirty="0" err="1">
                <a:solidFill>
                  <a:srgbClr val="002060"/>
                </a:solidFill>
              </a:rPr>
              <a:t>багату</a:t>
            </a:r>
            <a:r>
              <a:rPr lang="ru-RU" sz="2800" dirty="0">
                <a:solidFill>
                  <a:srgbClr val="002060"/>
                </a:solidFill>
              </a:rPr>
              <a:t>, </a:t>
            </a:r>
            <a:r>
              <a:rPr lang="ru-RU" sz="2800" dirty="0" err="1">
                <a:solidFill>
                  <a:srgbClr val="002060"/>
                </a:solidFill>
              </a:rPr>
              <a:t>гарну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мову</a:t>
            </a:r>
            <a:r>
              <a:rPr lang="ru-RU" sz="2800" dirty="0">
                <a:solidFill>
                  <a:srgbClr val="002060"/>
                </a:solidFill>
              </a:rPr>
              <a:t>: ...</a:t>
            </a:r>
          </a:p>
          <a:p>
            <a:pPr algn="just"/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Барвиста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i="1" u="sng" dirty="0">
                <a:solidFill>
                  <a:schemeClr val="accent3">
                    <a:lumMod val="50000"/>
                  </a:schemeClr>
                </a:solidFill>
              </a:rPr>
              <a:t>безграмотна,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бездоганна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зрозуміла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i="1" u="sng" dirty="0" err="1">
                <a:solidFill>
                  <a:schemeClr val="accent3">
                    <a:lumMod val="50000"/>
                  </a:schemeClr>
                </a:solidFill>
              </a:rPr>
              <a:t>відшліфована</a:t>
            </a:r>
            <a:r>
              <a:rPr lang="ru-RU" sz="2800" b="1" i="1" u="sng" dirty="0">
                <a:solidFill>
                  <a:schemeClr val="accent3">
                    <a:lumMod val="50000"/>
                  </a:schemeClr>
                </a:solidFill>
              </a:rPr>
              <a:t>,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розкішна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убога,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засмічена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незвичайна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неповторна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кострубата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зразкова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точна, живописна,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незграбна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колоритна,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чародійна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err="1">
                <a:solidFill>
                  <a:srgbClr val="002060"/>
                </a:solidFill>
              </a:rPr>
              <a:t>Розберіть</a:t>
            </a:r>
            <a:r>
              <a:rPr lang="ru-RU" sz="2800" dirty="0">
                <a:solidFill>
                  <a:srgbClr val="002060"/>
                </a:solidFill>
              </a:rPr>
              <a:t> за </a:t>
            </a:r>
            <a:r>
              <a:rPr lang="ru-RU" sz="2800" dirty="0" err="1">
                <a:solidFill>
                  <a:srgbClr val="002060"/>
                </a:solidFill>
              </a:rPr>
              <a:t>будовою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виділені</a:t>
            </a:r>
            <a:r>
              <a:rPr lang="ru-RU" sz="2800" dirty="0">
                <a:solidFill>
                  <a:srgbClr val="002060"/>
                </a:solidFill>
              </a:rPr>
              <a:t> слова.</a:t>
            </a:r>
          </a:p>
        </p:txBody>
      </p:sp>
    </p:spTree>
    <p:extLst>
      <p:ext uri="{BB962C8B-B14F-4D97-AF65-F5344CB8AC3E}">
        <p14:creationId xmlns:p14="http://schemas.microsoft.com/office/powerpoint/2010/main" val="2367116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FB5FCA-5FEA-4554-B6C7-CC3341BED832}"/>
              </a:ext>
            </a:extLst>
          </p:cNvPr>
          <p:cNvSpPr txBox="1"/>
          <p:nvPr/>
        </p:nvSpPr>
        <p:spPr>
          <a:xfrm>
            <a:off x="649357" y="720372"/>
            <a:ext cx="10164417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Творче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конструювання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b="1" dirty="0" err="1">
                <a:solidFill>
                  <a:srgbClr val="002060"/>
                </a:solidFill>
              </a:rPr>
              <a:t>Доповніть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синонімічний</a:t>
            </a:r>
            <a:r>
              <a:rPr lang="ru-RU" sz="2800" b="1" dirty="0">
                <a:solidFill>
                  <a:srgbClr val="002060"/>
                </a:solidFill>
              </a:rPr>
              <a:t> ряд </a:t>
            </a:r>
            <a:r>
              <a:rPr lang="ru-RU" sz="2800" b="1" dirty="0" err="1">
                <a:solidFill>
                  <a:srgbClr val="002060"/>
                </a:solidFill>
              </a:rPr>
              <a:t>прикметників</a:t>
            </a:r>
            <a:r>
              <a:rPr lang="ru-RU" sz="2800" b="1" dirty="0">
                <a:solidFill>
                  <a:srgbClr val="002060"/>
                </a:solidFill>
              </a:rPr>
              <a:t>, </a:t>
            </a:r>
            <a:r>
              <a:rPr lang="ru-RU" sz="2800" b="1" dirty="0" err="1">
                <a:solidFill>
                  <a:srgbClr val="002060"/>
                </a:solidFill>
              </a:rPr>
              <a:t>що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виражають</a:t>
            </a:r>
            <a:r>
              <a:rPr lang="ru-RU" sz="2800" b="1" dirty="0">
                <a:solidFill>
                  <a:srgbClr val="002060"/>
                </a:solidFill>
              </a:rPr>
              <a:t> красу й </a:t>
            </a:r>
            <a:r>
              <a:rPr lang="ru-RU" sz="2800" b="1" dirty="0" err="1">
                <a:solidFill>
                  <a:srgbClr val="002060"/>
                </a:solidFill>
              </a:rPr>
              <a:t>багатство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української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мови</a:t>
            </a:r>
            <a:r>
              <a:rPr lang="ru-RU" sz="2800" b="1" dirty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Мова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 —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барвінкова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калинова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квітуча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солов’їна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...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b="1" dirty="0" err="1">
                <a:solidFill>
                  <a:srgbClr val="002060"/>
                </a:solidFill>
              </a:rPr>
              <a:t>Із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двома-трьома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прикметниками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складіть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речення</a:t>
            </a:r>
            <a:r>
              <a:rPr lang="ru-RU" sz="2800" b="1" dirty="0">
                <a:solidFill>
                  <a:srgbClr val="002060"/>
                </a:solidFill>
              </a:rPr>
              <a:t> про </a:t>
            </a:r>
            <a:r>
              <a:rPr lang="ru-RU" sz="2800" b="1" dirty="0" err="1">
                <a:solidFill>
                  <a:srgbClr val="002060"/>
                </a:solidFill>
              </a:rPr>
              <a:t>рідну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мову</a:t>
            </a:r>
            <a:r>
              <a:rPr lang="ru-RU" sz="2800" b="1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682A0D-A270-4FC3-9D2F-454E35E2A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2486" y="3173750"/>
            <a:ext cx="3286539" cy="3000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7398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F73A62-A253-4AF2-8CB6-7EE719606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Ігрове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дослідження-моделювання</a:t>
            </a:r>
            <a:br>
              <a:rPr lang="ru-RU" dirty="0"/>
            </a:br>
            <a:r>
              <a:rPr lang="ru-RU" dirty="0" err="1">
                <a:solidFill>
                  <a:srgbClr val="002060"/>
                </a:solidFill>
              </a:rPr>
              <a:t>Знайдіть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продовження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народних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висловів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Визначте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їх</a:t>
            </a:r>
            <a:r>
              <a:rPr lang="ru-RU" dirty="0">
                <a:solidFill>
                  <a:srgbClr val="002060"/>
                </a:solidFill>
              </a:rPr>
              <a:t> тематику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E2EDB4-83E3-4F76-B00F-7B75E34BBE3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1.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Із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двох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однаково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розумних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той</a:t>
            </a:r>
          </a:p>
          <a:p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спритніший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...</a:t>
            </a:r>
          </a:p>
          <a:p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2. Розум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дає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мові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точність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...</a:t>
            </a:r>
          </a:p>
          <a:p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3. Цементом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нації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...</a:t>
            </a:r>
          </a:p>
          <a:p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4.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Рідна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мова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та, ...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A7FD57-93E9-4A4F-AEF2-183C491B6F0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... є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рідна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мова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... а душа — красу.</a:t>
            </a:r>
          </a:p>
          <a:p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...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якою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говорили предки.</a:t>
            </a:r>
          </a:p>
          <a:p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...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хто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вживає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рідне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 слово.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0776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196592-D4D3-498E-A405-51766BE4FBE9}"/>
              </a:ext>
            </a:extLst>
          </p:cNvPr>
          <p:cNvSpPr txBox="1"/>
          <p:nvPr/>
        </p:nvSpPr>
        <p:spPr>
          <a:xfrm>
            <a:off x="556591" y="742122"/>
            <a:ext cx="1122459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Лінгвостилістичний</a:t>
            </a: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аналіз</a:t>
            </a: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тексту (робота в </a:t>
            </a:r>
            <a:r>
              <a:rPr lang="ru-RU" sz="28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міні-групах</a:t>
            </a: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err="1">
                <a:solidFill>
                  <a:srgbClr val="002060"/>
                </a:solidFill>
              </a:rPr>
              <a:t>Виразно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прочитати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уривок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із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вірша</a:t>
            </a:r>
            <a:r>
              <a:rPr lang="ru-RU" sz="2400" b="1" dirty="0">
                <a:solidFill>
                  <a:srgbClr val="002060"/>
                </a:solidFill>
              </a:rPr>
              <a:t> О. </a:t>
            </a:r>
            <a:r>
              <a:rPr lang="ru-RU" sz="2400" b="1" dirty="0" err="1">
                <a:solidFill>
                  <a:srgbClr val="002060"/>
                </a:solidFill>
              </a:rPr>
              <a:t>Підсухи</a:t>
            </a:r>
            <a:r>
              <a:rPr lang="ru-RU" sz="2400" b="1" dirty="0">
                <a:solidFill>
                  <a:srgbClr val="002060"/>
                </a:solidFill>
              </a:rPr>
              <a:t> «</a:t>
            </a:r>
            <a:r>
              <a:rPr lang="ru-RU" sz="2400" b="1" dirty="0" err="1">
                <a:solidFill>
                  <a:srgbClr val="002060"/>
                </a:solidFill>
              </a:rPr>
              <a:t>Мова</a:t>
            </a:r>
            <a:r>
              <a:rPr lang="ru-RU" sz="2400" b="1" dirty="0">
                <a:solidFill>
                  <a:srgbClr val="002060"/>
                </a:solidFill>
              </a:rPr>
              <a:t>». </a:t>
            </a:r>
            <a:r>
              <a:rPr lang="ru-RU" sz="2400" b="1" dirty="0" err="1">
                <a:solidFill>
                  <a:srgbClr val="002060"/>
                </a:solidFill>
              </a:rPr>
              <a:t>Знайти</a:t>
            </a:r>
            <a:r>
              <a:rPr lang="ru-RU" sz="2400" b="1" dirty="0">
                <a:solidFill>
                  <a:srgbClr val="002060"/>
                </a:solidFill>
              </a:rPr>
              <a:t> рядки, </a:t>
            </a:r>
            <a:r>
              <a:rPr lang="ru-RU" sz="2400" b="1" dirty="0" err="1">
                <a:solidFill>
                  <a:srgbClr val="002060"/>
                </a:solidFill>
              </a:rPr>
              <a:t>які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відображають</a:t>
            </a:r>
            <a:r>
              <a:rPr lang="ru-RU" sz="2400" b="1" dirty="0">
                <a:solidFill>
                  <a:srgbClr val="002060"/>
                </a:solidFill>
              </a:rPr>
              <a:t> тему й </a:t>
            </a:r>
            <a:r>
              <a:rPr lang="ru-RU" sz="2400" b="1" dirty="0" err="1">
                <a:solidFill>
                  <a:srgbClr val="002060"/>
                </a:solidFill>
              </a:rPr>
              <a:t>основну</a:t>
            </a:r>
            <a:r>
              <a:rPr lang="ru-RU" sz="2400" b="1" dirty="0">
                <a:solidFill>
                  <a:srgbClr val="002060"/>
                </a:solidFill>
              </a:rPr>
              <a:t> думку.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A4468E-5FA2-4210-BE98-EF24181F096A}"/>
              </a:ext>
            </a:extLst>
          </p:cNvPr>
          <p:cNvSpPr txBox="1"/>
          <p:nvPr/>
        </p:nvSpPr>
        <p:spPr>
          <a:xfrm>
            <a:off x="1630016" y="1927421"/>
            <a:ext cx="9607827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</a:rPr>
              <a:t>МОВА</a:t>
            </a:r>
          </a:p>
          <a:p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Ой яка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чудова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українська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мова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!</a:t>
            </a:r>
          </a:p>
          <a:p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Де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береться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все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це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звідкіля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і як?</a:t>
            </a:r>
          </a:p>
          <a:p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Є в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ній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ліс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—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лісок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—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лісочок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, пуща, гай,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діброва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Бір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перелісок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чорноліс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. Є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іще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й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байрак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І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така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розкішна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і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гнучка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, як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мрія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Можна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«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звідкіля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» і «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звідки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»,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можна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і «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звідкіль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».</a:t>
            </a:r>
          </a:p>
          <a:p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Є у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ній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хурделиця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віхола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завія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Завірюха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хуртовина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хуга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заметіль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                                                     Нас далеко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чути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, нас далеко видно.</a:t>
            </a:r>
          </a:p>
          <a:p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                                                    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Дмуть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вітри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історії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в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наші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паруси.</a:t>
            </a:r>
          </a:p>
          <a:p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                                                    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Розвивайся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й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далі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мово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наша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рідна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                                                     І про нас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нащадкам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</a:rPr>
              <a:t>вістку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 донеси.</a:t>
            </a:r>
          </a:p>
          <a:p>
            <a:r>
              <a:rPr lang="ru-RU" dirty="0"/>
              <a:t>    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702860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AE9030-C0D4-47C0-B94C-A37A95C027E9}"/>
              </a:ext>
            </a:extLst>
          </p:cNvPr>
          <p:cNvSpPr txBox="1"/>
          <p:nvPr/>
        </p:nvSpPr>
        <p:spPr>
          <a:xfrm>
            <a:off x="1311964" y="583095"/>
            <a:ext cx="936928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Визначте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яка проблема є центральною в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поезії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О.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Підсухи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Знайдіть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й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випишіть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синонімічні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ряди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слів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З’ясуйте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яку роль вони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відіграють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розкритті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теми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вірша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1)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Ліс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 — ... .</a:t>
            </a:r>
          </a:p>
          <a:p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2)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Звідкіля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 — ... .</a:t>
            </a:r>
          </a:p>
          <a:p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3)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Заметіль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 — ... 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10309E-C50A-4C84-A018-3A93DB4D9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6342" y="3011555"/>
            <a:ext cx="4023693" cy="258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270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8AD578-72AE-4B11-B4C4-5C8997E5008B}"/>
              </a:ext>
            </a:extLst>
          </p:cNvPr>
          <p:cNvSpPr txBox="1"/>
          <p:nvPr/>
        </p:nvSpPr>
        <p:spPr>
          <a:xfrm>
            <a:off x="1789043" y="561346"/>
            <a:ext cx="955481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поданих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іншомовних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слів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усно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дібрати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довідки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українські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відповідники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Чому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потрібно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віддати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перевагу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мовленні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іншомовному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слову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українському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  <a:p>
            <a:pPr algn="just"/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i="1" dirty="0">
                <a:solidFill>
                  <a:schemeClr val="accent3">
                    <a:lumMod val="50000"/>
                  </a:schemeClr>
                </a:solidFill>
              </a:rPr>
              <a:t>o</a:t>
            </a:r>
            <a:r>
              <a:rPr lang="en-US" dirty="0"/>
              <a:t>	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Колектив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азартний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блокнот,  клумба, контур,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реальний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авантюрист,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констатувати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модернізувати</a:t>
            </a:r>
            <a:endParaRPr lang="ru-RU" sz="2800" b="1" i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2800" b="1" i="1" dirty="0">
                <a:solidFill>
                  <a:schemeClr val="accent3">
                    <a:lumMod val="50000"/>
                  </a:schemeClr>
                </a:solidFill>
              </a:rPr>
              <a:t>o	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Пейзаж, фантазер,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пріоритетний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монстр, прейскурант,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паніка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інструмент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реагувати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i="1" dirty="0" err="1">
                <a:solidFill>
                  <a:schemeClr val="accent3">
                    <a:lumMod val="50000"/>
                  </a:schemeClr>
                </a:solidFill>
              </a:rPr>
              <a:t>публікувати</a:t>
            </a:r>
            <a:endParaRPr lang="ru-RU" sz="28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CD2FAF8-6D1F-4BEA-8F39-B678B3005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28" b="99306" l="86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4634" y="4531664"/>
            <a:ext cx="4277649" cy="176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278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C6903C-43C9-4B25-BDBF-D8889BA11506}"/>
              </a:ext>
            </a:extLst>
          </p:cNvPr>
          <p:cNvSpPr txBox="1"/>
          <p:nvPr/>
        </p:nvSpPr>
        <p:spPr>
          <a:xfrm>
            <a:off x="1921564" y="1063631"/>
            <a:ext cx="874643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Відповіді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	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Гурт, </a:t>
            </a:r>
            <a:r>
              <a:rPr lang="ru-RU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затятий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записник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квітник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обрис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дійсний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пройдисвіт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стверджувати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оновлювати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	</a:t>
            </a:r>
            <a:r>
              <a:rPr lang="ru-RU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Краєвид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мрійник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першорядний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потвора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цінник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переполох, </a:t>
            </a:r>
            <a:r>
              <a:rPr lang="ru-RU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знаряддя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відгукуватися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оприлюднювати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5D4872-0D3E-475A-8F8C-4E964BF78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51111" y="4308613"/>
            <a:ext cx="2219325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518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BF6D08-7B60-40E7-BC53-84922D81D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2393" y="3979628"/>
            <a:ext cx="4856093" cy="278291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E21501-C7E7-481F-B8FA-BA7A3C2A5CDA}"/>
              </a:ext>
            </a:extLst>
          </p:cNvPr>
          <p:cNvSpPr txBox="1"/>
          <p:nvPr/>
        </p:nvSpPr>
        <p:spPr>
          <a:xfrm>
            <a:off x="1232452" y="671398"/>
            <a:ext cx="1016441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	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Продовжте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речення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«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Українська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милозвучна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чарівна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….».</a:t>
            </a:r>
          </a:p>
          <a:p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	У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чому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вашу думку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проявляється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краса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української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	За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допомогою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чого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досягається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милозвучність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нашої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	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можемо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ми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сказати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наша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багата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Доведіть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	Яка роль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житті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людини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425653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1DDE3D-CB8A-48D0-9B18-C0FB75926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5826" y="3704446"/>
            <a:ext cx="4036943" cy="226068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FD67473-CC75-41F9-ABA2-F5B451DD07B7}"/>
              </a:ext>
            </a:extLst>
          </p:cNvPr>
          <p:cNvSpPr txBox="1"/>
          <p:nvPr/>
        </p:nvSpPr>
        <p:spPr>
          <a:xfrm>
            <a:off x="1311965" y="997371"/>
            <a:ext cx="913074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Домашнє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завдання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3200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Дібрати</a:t>
            </a: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4–5 </a:t>
            </a:r>
            <a:r>
              <a:rPr lang="ru-RU" sz="3200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прислів’їв</a:t>
            </a: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 </a:t>
            </a:r>
            <a:r>
              <a:rPr lang="ru-RU" sz="3200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мову</a:t>
            </a: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висловів</a:t>
            </a: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письменників</a:t>
            </a: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 </a:t>
            </a:r>
            <a:r>
              <a:rPr lang="ru-RU" sz="3200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багатство</a:t>
            </a: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рідної</a:t>
            </a: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3200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Вивчити</a:t>
            </a: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їх</a:t>
            </a: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напам’ять</a:t>
            </a: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ru-RU" sz="3200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Скласти</a:t>
            </a: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твір</a:t>
            </a: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тему «</a:t>
            </a:r>
            <a:r>
              <a:rPr lang="ru-RU" sz="3200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Чистіша</a:t>
            </a: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</a:t>
            </a: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сльози</a:t>
            </a: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вона хай буде».</a:t>
            </a:r>
          </a:p>
        </p:txBody>
      </p:sp>
    </p:spTree>
    <p:extLst>
      <p:ext uri="{BB962C8B-B14F-4D97-AF65-F5344CB8AC3E}">
        <p14:creationId xmlns:p14="http://schemas.microsoft.com/office/powerpoint/2010/main" val="4197012268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481</TotalTime>
  <Words>1442</Words>
  <Application>Microsoft Office PowerPoint</Application>
  <PresentationFormat>Широкоэкранный</PresentationFormat>
  <Paragraphs>159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Arial Black</vt:lpstr>
      <vt:lpstr>Bahnschrift</vt:lpstr>
      <vt:lpstr>Tw Cen MT</vt:lpstr>
      <vt:lpstr>Wingdings</vt:lpstr>
      <vt:lpstr>Капля</vt:lpstr>
      <vt:lpstr>КРАСА Й БАГАТСТВО УКРАЇНСЬКОЇ МОВИ</vt:lpstr>
      <vt:lpstr>Презентация PowerPoint</vt:lpstr>
      <vt:lpstr>Презентация PowerPoint</vt:lpstr>
      <vt:lpstr>Презентация PowerPoint</vt:lpstr>
      <vt:lpstr>Презентация PowerPoint</vt:lpstr>
      <vt:lpstr>Робота з текстом  Прочитайтетекст. Визначте тему й основну думку. Що виражає заголовок? Сформулюйте ставлення автора до предмета мовлення.  ПЕРЕВАГИ НАШОЇ МОВИ  Та найкраще переваги нашої мови видно з наведених нижче українських слів:</vt:lpstr>
      <vt:lpstr>Презентация PowerPoint</vt:lpstr>
      <vt:lpstr>Презентация PowerPoint</vt:lpstr>
      <vt:lpstr>Презентация PowerPoint</vt:lpstr>
      <vt:lpstr>Презентация PowerPoint</vt:lpstr>
      <vt:lpstr>Творче спостереження на основі зіставлення висловлювань Прочитайте тексти. Що спільного й відмінного в них? Схарактеризуйте, в якому висловлюванні повніше й детальніше розкрито автором зміни в природі.</vt:lpstr>
      <vt:lpstr>Презентация PowerPoint</vt:lpstr>
      <vt:lpstr>Презентация PowerPoint</vt:lpstr>
      <vt:lpstr>Презентация PowerPoint</vt:lpstr>
      <vt:lpstr>Ігрове дослідження-моделювання Знайдіть продовження народних висловів. Визначте їх тематику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КРАСА Й БАГАТСТВО УКРАЇНСЬКОЇ МОВИ</dc:title>
  <dc:creator>yanina7862@gmail.com</dc:creator>
  <cp:lastModifiedBy>yanina7862@gmail.com</cp:lastModifiedBy>
  <cp:revision>32</cp:revision>
  <dcterms:created xsi:type="dcterms:W3CDTF">2020-07-08T12:12:37Z</dcterms:created>
  <dcterms:modified xsi:type="dcterms:W3CDTF">2020-07-08T20:13:50Z</dcterms:modified>
</cp:coreProperties>
</file>