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21.08.2019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svitppt.com.ua/geografiya/ozera.html" TargetMode="External"/><Relationship Id="rId3" Type="http://schemas.openxmlformats.org/officeDocument/2006/relationships/hyperlink" Target="https://expres.online/archive/news/2018/08/13/304960-kaspiyske-more-podilyly-pyat-krayin-peredistoriya-detali-ugody" TargetMode="External"/><Relationship Id="rId7" Type="http://schemas.openxmlformats.org/officeDocument/2006/relationships/hyperlink" Target="https://www.meteoprog.ua/ru/news/44574/" TargetMode="External"/><Relationship Id="rId2" Type="http://schemas.openxmlformats.org/officeDocument/2006/relationships/hyperlink" Target="https://uk.wikipedia.org/wiki/&#1050;&#1072;&#1089;&#1087;&#1110;&#1081;&#1089;&#1100;&#1082;&#1077;_&#1084;&#1086;&#1088;&#1077;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udivitelno.com/mesta/item/260-mertvoe-more-izrail-foto" TargetMode="External"/><Relationship Id="rId11" Type="http://schemas.openxmlformats.org/officeDocument/2006/relationships/hyperlink" Target="https://wikiway.com/russia/ozero-baykal/" TargetMode="External"/><Relationship Id="rId5" Type="http://schemas.openxmlformats.org/officeDocument/2006/relationships/hyperlink" Target="https://bepowerback.livejournal.com/30657.html" TargetMode="External"/><Relationship Id="rId10" Type="http://schemas.openxmlformats.org/officeDocument/2006/relationships/hyperlink" Target="https://uk.wikipedia.org/wiki/&#1050;&#1077;&#1083;&#1110;&#1084;&#1091;&#1090;&#1091;" TargetMode="External"/><Relationship Id="rId4" Type="http://schemas.openxmlformats.org/officeDocument/2006/relationships/hyperlink" Target="https://vokrugsveta.ua/interesting/10-interesnyh-faktov-o-mertvom-more-14-02-2017" TargetMode="External"/><Relationship Id="rId9" Type="http://schemas.openxmlformats.org/officeDocument/2006/relationships/hyperlink" Target="https://vseosvita.ua/library/prezentacia-do-uroku-z-geografii-u-6-klasi-na-temu-ozera-ih-riznomanitnist-1930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86800" cy="2571768"/>
          </a:xfrm>
        </p:spPr>
        <p:txBody>
          <a:bodyPr>
            <a:noAutofit/>
          </a:bodyPr>
          <a:lstStyle/>
          <a:p>
            <a:pPr algn="ctr"/>
            <a:r>
              <a:rPr lang="uk-UA" sz="4800" dirty="0" smtClean="0"/>
              <a:t>Стислий переказ тексту наукового стилю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1000100" y="3571876"/>
            <a:ext cx="3071834" cy="2508249"/>
          </a:xfrm>
        </p:spPr>
        <p:txBody>
          <a:bodyPr/>
          <a:lstStyle/>
          <a:p>
            <a:pPr algn="ctr">
              <a:buNone/>
            </a:pPr>
            <a:endParaRPr lang="ru-RU" dirty="0"/>
          </a:p>
        </p:txBody>
      </p:sp>
      <p:pic>
        <p:nvPicPr>
          <p:cNvPr id="6" name="Рисунок 5" descr="синеви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643182"/>
            <a:ext cx="5143536" cy="421481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429256" y="3214686"/>
            <a:ext cx="3351220" cy="314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buClr>
                <a:srgbClr val="4F81BD"/>
              </a:buClr>
              <a:buSzPct val="70000"/>
            </a:pPr>
            <a:r>
              <a:rPr lang="uk-UA" sz="3200" dirty="0" smtClean="0">
                <a:solidFill>
                  <a:srgbClr val="1F497D"/>
                </a:solidFill>
              </a:rPr>
              <a:t>Урок розвитку </a:t>
            </a:r>
            <a:r>
              <a:rPr lang="uk-UA" sz="3200" dirty="0" err="1" smtClean="0">
                <a:solidFill>
                  <a:srgbClr val="1F497D"/>
                </a:solidFill>
              </a:rPr>
              <a:t>зв</a:t>
            </a:r>
            <a:r>
              <a:rPr lang="en-US" sz="3200" dirty="0" smtClean="0">
                <a:solidFill>
                  <a:srgbClr val="1F497D"/>
                </a:solidFill>
              </a:rPr>
              <a:t>’</a:t>
            </a:r>
            <a:r>
              <a:rPr lang="uk-UA" sz="3200" dirty="0" err="1" smtClean="0">
                <a:solidFill>
                  <a:srgbClr val="1F497D"/>
                </a:solidFill>
              </a:rPr>
              <a:t>язного</a:t>
            </a:r>
            <a:r>
              <a:rPr lang="uk-UA" sz="3200" dirty="0" smtClean="0">
                <a:solidFill>
                  <a:srgbClr val="1F497D"/>
                </a:solidFill>
              </a:rPr>
              <a:t> мовлення</a:t>
            </a:r>
          </a:p>
          <a:p>
            <a:pPr marL="342900" lvl="0" indent="-342900" algn="ctr">
              <a:spcBef>
                <a:spcPct val="20000"/>
              </a:spcBef>
              <a:buClr>
                <a:srgbClr val="4F81BD"/>
              </a:buClr>
              <a:buSzPct val="70000"/>
            </a:pPr>
            <a:endParaRPr lang="uk-UA" sz="3200" dirty="0" smtClean="0">
              <a:solidFill>
                <a:srgbClr val="1F497D"/>
              </a:solidFill>
            </a:endParaRPr>
          </a:p>
          <a:p>
            <a:pPr marL="342900" lvl="0" indent="-342900" algn="ctr">
              <a:spcBef>
                <a:spcPct val="20000"/>
              </a:spcBef>
              <a:buClr>
                <a:srgbClr val="4F81BD"/>
              </a:buClr>
              <a:buSzPct val="70000"/>
            </a:pPr>
            <a:r>
              <a:rPr lang="uk-UA" sz="2000" dirty="0" smtClean="0">
                <a:solidFill>
                  <a:srgbClr val="1F497D"/>
                </a:solidFill>
              </a:rPr>
              <a:t>Вчитель  української мови </a:t>
            </a:r>
            <a:r>
              <a:rPr lang="uk-UA" sz="2000" dirty="0" err="1" smtClean="0">
                <a:solidFill>
                  <a:srgbClr val="1F497D"/>
                </a:solidFill>
              </a:rPr>
              <a:t>Молочанського</a:t>
            </a:r>
            <a:r>
              <a:rPr lang="uk-UA" sz="2000" dirty="0" smtClean="0">
                <a:solidFill>
                  <a:srgbClr val="1F497D"/>
                </a:solidFill>
              </a:rPr>
              <a:t> ОЗЗСО </a:t>
            </a:r>
            <a:r>
              <a:rPr lang="uk-UA" sz="2000" dirty="0" err="1" smtClean="0">
                <a:solidFill>
                  <a:srgbClr val="1F497D"/>
                </a:solidFill>
              </a:rPr>
              <a:t>Лазарь</a:t>
            </a:r>
            <a:r>
              <a:rPr lang="uk-UA" sz="2000" dirty="0" smtClean="0">
                <a:solidFill>
                  <a:srgbClr val="1F497D"/>
                </a:solidFill>
              </a:rPr>
              <a:t> Н.А.</a:t>
            </a:r>
            <a:endParaRPr lang="ru-RU" sz="2000" dirty="0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 rot="1864752">
            <a:off x="5412526" y="3767279"/>
            <a:ext cx="1286530" cy="830997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400" b="1" dirty="0" smtClean="0">
                <a:ln/>
                <a:solidFill>
                  <a:schemeClr val="accent3"/>
                </a:solidFill>
              </a:rPr>
              <a:t>публіцистичний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19882046">
            <a:off x="5419304" y="1956721"/>
            <a:ext cx="1446755" cy="461665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науковий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86182" y="883338"/>
            <a:ext cx="1357321" cy="461665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художній</a:t>
            </a:r>
            <a:endParaRPr lang="ru-RU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2035601">
            <a:off x="2106279" y="1556282"/>
            <a:ext cx="1478493" cy="830997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Розмов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ний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5500702"/>
            <a:ext cx="5572164" cy="857256"/>
          </a:xfrm>
        </p:spPr>
        <p:txBody>
          <a:bodyPr>
            <a:normAutofit/>
          </a:bodyPr>
          <a:lstStyle/>
          <a:p>
            <a:pPr algn="ctr"/>
            <a:r>
              <a:rPr lang="uk-UA" sz="4400" dirty="0" smtClean="0"/>
              <a:t>Стилі      мовлення</a:t>
            </a:r>
            <a:endParaRPr lang="ru-RU" sz="4400" dirty="0"/>
          </a:p>
        </p:txBody>
      </p:sp>
      <p:sp>
        <p:nvSpPr>
          <p:cNvPr id="6" name="Содержимое 5"/>
          <p:cNvSpPr>
            <a:spLocks noGrp="1"/>
          </p:cNvSpPr>
          <p:nvPr>
            <p:ph type="body" sz="half" idx="2"/>
          </p:nvPr>
        </p:nvSpPr>
        <p:spPr>
          <a:xfrm>
            <a:off x="2143076" y="4000504"/>
            <a:ext cx="7000924" cy="768350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algn="ctr"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3286116" y="1785926"/>
            <a:ext cx="2286016" cy="271464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Стилі мовлення</a:t>
            </a:r>
            <a:endParaRPr lang="ru-RU" sz="24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Дуга 13"/>
          <p:cNvSpPr/>
          <p:nvPr/>
        </p:nvSpPr>
        <p:spPr>
          <a:xfrm rot="20129258">
            <a:off x="4974494" y="1397052"/>
            <a:ext cx="2134411" cy="1715177"/>
          </a:xfrm>
          <a:prstGeom prst="arc">
            <a:avLst>
              <a:gd name="adj1" fmla="val 13142104"/>
              <a:gd name="adj2" fmla="val 8496855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 rot="9213686">
            <a:off x="1669803" y="3352817"/>
            <a:ext cx="2306986" cy="1715177"/>
          </a:xfrm>
          <a:prstGeom prst="arc">
            <a:avLst>
              <a:gd name="adj1" fmla="val 12960809"/>
              <a:gd name="adj2" fmla="val 8536838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13951909">
            <a:off x="1666201" y="1351761"/>
            <a:ext cx="2493390" cy="1543957"/>
          </a:xfrm>
          <a:prstGeom prst="arc">
            <a:avLst>
              <a:gd name="adj1" fmla="val 12056576"/>
              <a:gd name="adj2" fmla="val 694106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 rot="2707787">
            <a:off x="4896596" y="3409561"/>
            <a:ext cx="2235158" cy="1566118"/>
          </a:xfrm>
          <a:prstGeom prst="arc">
            <a:avLst>
              <a:gd name="adj1" fmla="val 12146271"/>
              <a:gd name="adj2" fmla="val 7608109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16352321">
            <a:off x="3249285" y="468937"/>
            <a:ext cx="2440134" cy="1501890"/>
          </a:xfrm>
          <a:prstGeom prst="arc">
            <a:avLst>
              <a:gd name="adj1" fmla="val 13346163"/>
              <a:gd name="adj2" fmla="val 8486742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rot="20298748">
            <a:off x="1967005" y="3669473"/>
            <a:ext cx="1538818" cy="1200329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Офіційно-</a:t>
            </a:r>
            <a:endParaRPr lang="uk-U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діловий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929190" y="214290"/>
            <a:ext cx="4000528" cy="2714644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5800" y="3500438"/>
            <a:ext cx="8458200" cy="35719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AutoNum type="arabicPeriod"/>
            </a:pPr>
            <a:endParaRPr lang="uk-UA" sz="3000" dirty="0" smtClean="0"/>
          </a:p>
          <a:p>
            <a:pPr marL="457200" indent="-457200">
              <a:buAutoNum type="arabicPeriod"/>
            </a:pPr>
            <a:endParaRPr lang="uk-UA" sz="3000" dirty="0" smtClean="0"/>
          </a:p>
          <a:p>
            <a:pPr marL="457200" indent="-457200"/>
            <a:r>
              <a:rPr lang="uk-UA" sz="3000" dirty="0" smtClean="0"/>
              <a:t>Точність</a:t>
            </a:r>
            <a:endParaRPr lang="uk-UA" sz="3000" dirty="0" smtClean="0"/>
          </a:p>
          <a:p>
            <a:pPr marL="457200" indent="-457200">
              <a:buAutoNum type="arabicPeriod"/>
            </a:pPr>
            <a:r>
              <a:rPr lang="uk-UA" sz="3000" dirty="0" smtClean="0"/>
              <a:t>Лаконічність</a:t>
            </a:r>
          </a:p>
          <a:p>
            <a:pPr marL="457200" indent="-457200">
              <a:buFont typeface="Wingdings 2"/>
              <a:buAutoNum type="arabicPeriod"/>
            </a:pPr>
            <a:r>
              <a:rPr lang="uk-UA" sz="3000" dirty="0" smtClean="0"/>
              <a:t>Логічна послідовність</a:t>
            </a:r>
          </a:p>
          <a:p>
            <a:pPr marL="457200" indent="-457200">
              <a:buAutoNum type="arabicPeriod"/>
            </a:pPr>
            <a:r>
              <a:rPr lang="uk-UA" sz="3000" dirty="0" smtClean="0"/>
              <a:t>Наявність наукових термінів</a:t>
            </a:r>
          </a:p>
          <a:p>
            <a:pPr marL="457200" indent="-457200">
              <a:buAutoNum type="arabicPeriod"/>
            </a:pPr>
            <a:r>
              <a:rPr lang="uk-UA" sz="3000" dirty="0" smtClean="0"/>
              <a:t>Використання слів абстрактного значення</a:t>
            </a:r>
          </a:p>
          <a:p>
            <a:pPr marL="457200" indent="-457200">
              <a:buAutoNum type="arabicPeriod"/>
            </a:pPr>
            <a:r>
              <a:rPr lang="uk-UA" sz="3000" dirty="0" smtClean="0"/>
              <a:t>Аргументація і переконливість тверджень</a:t>
            </a:r>
          </a:p>
          <a:p>
            <a:pPr marL="457200" indent="-457200"/>
            <a:r>
              <a:rPr lang="uk-UA" dirty="0" smtClean="0"/>
              <a:t> </a:t>
            </a:r>
          </a:p>
          <a:p>
            <a:pPr marL="457200" indent="-457200"/>
            <a:endParaRPr lang="uk-UA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3571876"/>
            <a:ext cx="4329082" cy="2928957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Ознаки </a:t>
            </a:r>
            <a:br>
              <a:rPr lang="uk-UA" dirty="0" smtClean="0"/>
            </a:br>
            <a:r>
              <a:rPr lang="uk-UA" dirty="0" smtClean="0"/>
              <a:t>наукового </a:t>
            </a:r>
            <a:br>
              <a:rPr lang="uk-UA" dirty="0" smtClean="0"/>
            </a:br>
            <a:r>
              <a:rPr lang="uk-UA" dirty="0" smtClean="0"/>
              <a:t>стилю:</a:t>
            </a:r>
            <a:endParaRPr lang="ru-RU" dirty="0"/>
          </a:p>
        </p:txBody>
      </p:sp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285728"/>
            <a:ext cx="5000660" cy="285752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214950"/>
            <a:ext cx="7815290" cy="1157310"/>
          </a:xfrm>
        </p:spPr>
        <p:txBody>
          <a:bodyPr>
            <a:noAutofit/>
          </a:bodyPr>
          <a:lstStyle/>
          <a:p>
            <a:r>
              <a:rPr lang="uk-UA" sz="3600" dirty="0" smtClean="0"/>
              <a:t>Заголовок тексту</a:t>
            </a:r>
            <a:br>
              <a:rPr lang="uk-UA" sz="3600" dirty="0" smtClean="0"/>
            </a:br>
            <a:r>
              <a:rPr lang="uk-UA" sz="3600" dirty="0" smtClean="0"/>
              <a:t>Орієнтовний план тексту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6053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uk-UA" sz="1800" b="1" dirty="0" smtClean="0"/>
              <a:t>Озера світу</a:t>
            </a:r>
          </a:p>
          <a:p>
            <a:pPr algn="ctr"/>
            <a:endParaRPr lang="uk-UA" sz="1800" b="1" dirty="0" smtClean="0"/>
          </a:p>
          <a:p>
            <a:pPr algn="ctr"/>
            <a:r>
              <a:rPr lang="uk-UA" sz="1800" b="1" dirty="0" smtClean="0"/>
              <a:t>Які бувають озера</a:t>
            </a:r>
          </a:p>
          <a:p>
            <a:pPr algn="ctr"/>
            <a:endParaRPr lang="uk-UA" sz="1800" b="1" dirty="0" smtClean="0"/>
          </a:p>
          <a:p>
            <a:r>
              <a:rPr lang="uk-UA" sz="1800" b="1" dirty="0" smtClean="0"/>
              <a:t>Багатства природи – озера</a:t>
            </a:r>
          </a:p>
          <a:p>
            <a:endParaRPr lang="uk-UA" sz="1800" b="1" dirty="0" smtClean="0"/>
          </a:p>
          <a:p>
            <a:endParaRPr lang="uk-UA" sz="1800" b="1" dirty="0" smtClean="0"/>
          </a:p>
          <a:p>
            <a:pPr algn="ctr"/>
            <a:r>
              <a:rPr lang="uk-UA" sz="1600" b="1" i="1" dirty="0" smtClean="0"/>
              <a:t>План</a:t>
            </a:r>
          </a:p>
          <a:p>
            <a:r>
              <a:rPr lang="uk-UA" sz="1600" i="1" dirty="0" smtClean="0"/>
              <a:t>1.Що таке озера?</a:t>
            </a:r>
          </a:p>
          <a:p>
            <a:r>
              <a:rPr lang="uk-UA" sz="1600" i="1" dirty="0" smtClean="0"/>
              <a:t>2. Які бувають озера:</a:t>
            </a:r>
          </a:p>
          <a:p>
            <a:r>
              <a:rPr lang="uk-UA" sz="1600" i="1" dirty="0" smtClean="0"/>
              <a:t>	а) за походженням;</a:t>
            </a:r>
          </a:p>
          <a:p>
            <a:r>
              <a:rPr lang="uk-UA" sz="1600" i="1" dirty="0" smtClean="0"/>
              <a:t>	б) за водним режимом;</a:t>
            </a:r>
          </a:p>
          <a:p>
            <a:r>
              <a:rPr lang="uk-UA" sz="1600" i="1" dirty="0" smtClean="0"/>
              <a:t>	в) за солоністю.</a:t>
            </a:r>
          </a:p>
          <a:p>
            <a:r>
              <a:rPr lang="uk-UA" sz="1600" i="1" dirty="0" smtClean="0"/>
              <a:t>3. У чому особливість Мертвого моря?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868" y="609600"/>
            <a:ext cx="5343532" cy="46053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Текст переказу – підручник</a:t>
            </a:r>
          </a:p>
          <a:p>
            <a:pPr>
              <a:buNone/>
            </a:pPr>
            <a:r>
              <a:rPr lang="uk-UA" dirty="0" err="1" smtClean="0"/>
              <a:t>“Українська</a:t>
            </a:r>
            <a:r>
              <a:rPr lang="uk-UA" dirty="0" smtClean="0"/>
              <a:t> мова. 6 </a:t>
            </a:r>
            <a:r>
              <a:rPr lang="uk-UA" dirty="0" err="1" smtClean="0"/>
              <a:t>клас.”</a:t>
            </a:r>
            <a:r>
              <a:rPr lang="uk-UA" dirty="0" smtClean="0"/>
              <a:t> А.А.Ворон, В.А.</a:t>
            </a:r>
            <a:r>
              <a:rPr lang="uk-UA" dirty="0" err="1" smtClean="0"/>
              <a:t>Солопенко</a:t>
            </a:r>
            <a:r>
              <a:rPr lang="uk-UA" dirty="0" smtClean="0"/>
              <a:t>. – стор.123-124</a:t>
            </a:r>
          </a:p>
          <a:p>
            <a:pPr algn="ctr">
              <a:buNone/>
            </a:pPr>
            <a:r>
              <a:rPr lang="uk-UA" sz="2000" dirty="0" smtClean="0"/>
              <a:t>Для загальноосвітніх навчальних закладів з навчанням російською мовою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428604"/>
            <a:ext cx="4695828" cy="1114412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Каспійське озеро </a:t>
            </a:r>
            <a:r>
              <a:rPr lang="uk-UA" dirty="0" smtClean="0"/>
              <a:t>– </a:t>
            </a:r>
            <a:r>
              <a:rPr lang="uk-UA" sz="2800" dirty="0" smtClean="0"/>
              <a:t>найбільше озеро-море</a:t>
            </a:r>
            <a:endParaRPr lang="ru-RU" sz="2800" dirty="0"/>
          </a:p>
        </p:txBody>
      </p:sp>
      <p:pic>
        <p:nvPicPr>
          <p:cNvPr id="5" name="Рисунок 4" descr="загружено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571612"/>
            <a:ext cx="3143272" cy="5072098"/>
          </a:xfrm>
          <a:prstGeom prst="rect">
            <a:avLst/>
          </a:prstGeom>
        </p:spPr>
      </p:pic>
      <p:pic>
        <p:nvPicPr>
          <p:cNvPr id="6" name="Рисунок 5" descr="7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2000240"/>
            <a:ext cx="5214942" cy="4680070"/>
          </a:xfrm>
          <a:prstGeom prst="rect">
            <a:avLst/>
          </a:prstGeom>
        </p:spPr>
      </p:pic>
      <p:pic>
        <p:nvPicPr>
          <p:cNvPr id="4" name="Содержимое 3" descr="загружено (1)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9238" y="1571613"/>
            <a:ext cx="2499010" cy="22860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Байкал</a:t>
            </a:r>
            <a:r>
              <a:rPr lang="uk-UA" dirty="0" smtClean="0"/>
              <a:t> – </a:t>
            </a:r>
            <a:r>
              <a:rPr lang="uk-UA" sz="3200" dirty="0" smtClean="0"/>
              <a:t>найглибше озеро</a:t>
            </a:r>
            <a:endParaRPr lang="ru-RU" sz="3200" dirty="0"/>
          </a:p>
        </p:txBody>
      </p:sp>
      <p:pic>
        <p:nvPicPr>
          <p:cNvPr id="4" name="Содержимое 3" descr="images (6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3214710" cy="2143140"/>
          </a:xfrm>
        </p:spPr>
      </p:pic>
      <p:pic>
        <p:nvPicPr>
          <p:cNvPr id="5" name="Рисунок 4" descr="images (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4500570"/>
            <a:ext cx="3000396" cy="2000264"/>
          </a:xfrm>
          <a:prstGeom prst="rect">
            <a:avLst/>
          </a:prstGeom>
        </p:spPr>
      </p:pic>
      <p:pic>
        <p:nvPicPr>
          <p:cNvPr id="6" name="Рисунок 5" descr="images (8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2714620"/>
            <a:ext cx="2752725" cy="2000264"/>
          </a:xfrm>
          <a:prstGeom prst="rect">
            <a:avLst/>
          </a:prstGeom>
        </p:spPr>
      </p:pic>
      <p:pic>
        <p:nvPicPr>
          <p:cNvPr id="8" name="Рисунок 7" descr="220px-Lakes_sche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2714621"/>
            <a:ext cx="4143372" cy="4143380"/>
          </a:xfrm>
          <a:prstGeom prst="rect">
            <a:avLst/>
          </a:prstGeom>
        </p:spPr>
      </p:pic>
      <p:pic>
        <p:nvPicPr>
          <p:cNvPr id="7" name="Рисунок 6" descr="загружено (3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80" y="1357298"/>
            <a:ext cx="2619375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Які бувають озера за походженням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444" y="357166"/>
            <a:ext cx="4290556" cy="949346"/>
          </a:xfrm>
        </p:spPr>
        <p:txBody>
          <a:bodyPr/>
          <a:lstStyle/>
          <a:p>
            <a:pPr algn="ctr"/>
            <a:r>
              <a:rPr lang="uk-UA" dirty="0" smtClean="0"/>
              <a:t>Тектонічні озера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357166"/>
            <a:ext cx="4292241" cy="949346"/>
          </a:xfrm>
        </p:spPr>
        <p:txBody>
          <a:bodyPr/>
          <a:lstStyle/>
          <a:p>
            <a:pPr algn="ctr"/>
            <a:r>
              <a:rPr lang="uk-UA" dirty="0" smtClean="0"/>
              <a:t>Загатні озера</a:t>
            </a:r>
            <a:endParaRPr lang="ru-RU" dirty="0"/>
          </a:p>
        </p:txBody>
      </p:sp>
      <p:pic>
        <p:nvPicPr>
          <p:cNvPr id="7" name="Содержимое 6" descr="загружено (4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 b="14815"/>
          <a:stretch>
            <a:fillRect/>
          </a:stretch>
        </p:blipFill>
        <p:spPr>
          <a:xfrm>
            <a:off x="357158" y="1428737"/>
            <a:ext cx="4071965" cy="3929089"/>
          </a:xfrm>
        </p:spPr>
      </p:pic>
      <p:pic>
        <p:nvPicPr>
          <p:cNvPr id="8" name="Содержимое 7" descr="8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3438" y="1357298"/>
            <a:ext cx="4214842" cy="40005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Які бувають озера за походженням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444" y="428604"/>
            <a:ext cx="4290556" cy="877908"/>
          </a:xfrm>
        </p:spPr>
        <p:txBody>
          <a:bodyPr/>
          <a:lstStyle/>
          <a:p>
            <a:pPr algn="ctr"/>
            <a:r>
              <a:rPr lang="uk-UA" dirty="0" smtClean="0"/>
              <a:t>Вулканічні озера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uk-UA" dirty="0" smtClean="0"/>
              <a:t>Провальні озера</a:t>
            </a:r>
            <a:endParaRPr lang="ru-RU" dirty="0"/>
          </a:p>
        </p:txBody>
      </p:sp>
      <p:pic>
        <p:nvPicPr>
          <p:cNvPr id="7" name="Содержимое 6" descr="загружено (5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3929090" cy="3857652"/>
          </a:xfrm>
        </p:spPr>
      </p:pic>
      <p:pic>
        <p:nvPicPr>
          <p:cNvPr id="8" name="Содержимое 7" descr="загружено (6)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876" y="1357299"/>
            <a:ext cx="4071966" cy="37862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агружено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3143248"/>
            <a:ext cx="2809880" cy="21812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dirty="0" smtClean="0"/>
              <a:t>Які бувають озера за походженням та водним режимом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 smtClean="0"/>
              <a:t>стариці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 smtClean="0"/>
              <a:t>Стічні й безстічні</a:t>
            </a:r>
            <a:endParaRPr lang="ru-RU" dirty="0"/>
          </a:p>
        </p:txBody>
      </p:sp>
      <p:pic>
        <p:nvPicPr>
          <p:cNvPr id="7" name="Содержимое 6" descr="загружено (7)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285720" y="1285860"/>
            <a:ext cx="4214842" cy="3929090"/>
          </a:xfrm>
        </p:spPr>
      </p:pic>
      <p:pic>
        <p:nvPicPr>
          <p:cNvPr id="8" name="Содержимое 7" descr="images (9)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786315" y="1285860"/>
            <a:ext cx="3000396" cy="26474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dirty="0" smtClean="0"/>
              <a:t>Які бувають озера за походженням та солоністю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 smtClean="0"/>
              <a:t>Прісні  озера,  Загатні озера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 smtClean="0"/>
              <a:t>Солоні озера</a:t>
            </a:r>
            <a:endParaRPr lang="ru-RU" dirty="0"/>
          </a:p>
        </p:txBody>
      </p:sp>
      <p:pic>
        <p:nvPicPr>
          <p:cNvPr id="7" name="Содержимое 6" descr="загружено (9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85720" y="1357298"/>
            <a:ext cx="4214842" cy="3857652"/>
          </a:xfrm>
        </p:spPr>
      </p:pic>
      <p:pic>
        <p:nvPicPr>
          <p:cNvPr id="8" name="Содержимое 7" descr="загружено (10)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57752" y="1357299"/>
            <a:ext cx="4000527" cy="37862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Мертве море (озеро)</a:t>
            </a:r>
            <a:endParaRPr lang="ru-RU" dirty="0"/>
          </a:p>
        </p:txBody>
      </p:sp>
      <p:pic>
        <p:nvPicPr>
          <p:cNvPr id="4" name="Содержимое 3" descr="загружено (1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428736"/>
            <a:ext cx="4481534" cy="4429156"/>
          </a:xfrm>
        </p:spPr>
      </p:pic>
      <p:pic>
        <p:nvPicPr>
          <p:cNvPr id="5" name="Рисунок 4" descr="загружено (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1857364"/>
            <a:ext cx="2581275" cy="2571768"/>
          </a:xfrm>
          <a:prstGeom prst="rect">
            <a:avLst/>
          </a:prstGeom>
        </p:spPr>
      </p:pic>
      <p:pic>
        <p:nvPicPr>
          <p:cNvPr id="6" name="Рисунок 5" descr="images 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3571876"/>
            <a:ext cx="2928958" cy="2743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357298"/>
            <a:ext cx="8458200" cy="4572032"/>
          </a:xfrm>
        </p:spPr>
        <p:txBody>
          <a:bodyPr>
            <a:normAutofit/>
          </a:bodyPr>
          <a:lstStyle/>
          <a:p>
            <a:r>
              <a:rPr lang="en-US" sz="2000" dirty="0" smtClean="0">
                <a:hlinkClick r:id="rId2"/>
              </a:rPr>
              <a:t>https://uk.wikipedia.org/wiki/</a:t>
            </a:r>
            <a:r>
              <a:rPr lang="ru-RU" sz="2000" dirty="0" err="1" smtClean="0">
                <a:hlinkClick r:id="rId2"/>
              </a:rPr>
              <a:t>Каспійське_море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expres.online/archive/news/2018/08/13/304960-kaspiyske-more-podilyly-pyat-krayin-peredistoriya-detali-ugody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vokrugsveta.ua/interesting/10-interesnyh-faktov-o-mertvom-more-14-02-2017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bepowerback.livejournal.com/30657.html</a:t>
            </a:r>
            <a:r>
              <a:rPr lang="en-US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6"/>
              </a:rPr>
              <a:t>http://</a:t>
            </a:r>
            <a:r>
              <a:rPr lang="en-US" sz="2000" dirty="0" smtClean="0">
                <a:hlinkClick r:id="rId6"/>
              </a:rPr>
              <a:t>udivitelno.com/mesta/item/260-mertvoe-more-izrail-foto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7"/>
              </a:rPr>
              <a:t>https://www.meteoprog.ua/ru/news/44574</a:t>
            </a:r>
            <a:r>
              <a:rPr lang="en-US" sz="2000" dirty="0" smtClean="0">
                <a:hlinkClick r:id="rId7"/>
              </a:rPr>
              <a:t>/</a:t>
            </a:r>
            <a:r>
              <a:rPr lang="en-US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8"/>
              </a:rPr>
              <a:t>https://</a:t>
            </a:r>
            <a:r>
              <a:rPr lang="en-US" sz="2000" dirty="0" smtClean="0">
                <a:hlinkClick r:id="rId8"/>
              </a:rPr>
              <a:t>svitppt.com.ua/geografiya/ozera.html</a:t>
            </a:r>
            <a:r>
              <a:rPr lang="en-US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9"/>
              </a:rPr>
              <a:t>https://</a:t>
            </a:r>
            <a:r>
              <a:rPr lang="en-US" sz="2000" dirty="0" smtClean="0">
                <a:hlinkClick r:id="rId9"/>
              </a:rPr>
              <a:t>vseosvita.ua/library/prezentacia-do-uroku-z-geografii-u-6-klasi-na-temu-ozera-ih-riznomanitnist-19301.html</a:t>
            </a:r>
            <a:r>
              <a:rPr lang="en-US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10"/>
              </a:rPr>
              <a:t>https://uk.wikipedia.org/wiki/</a:t>
            </a:r>
            <a:r>
              <a:rPr lang="ru-RU" sz="2000" dirty="0" err="1" smtClean="0">
                <a:hlinkClick r:id="rId10"/>
              </a:rPr>
              <a:t>Келімуту</a:t>
            </a:r>
            <a:r>
              <a:rPr lang="en-US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11"/>
              </a:rPr>
              <a:t>https://wikiway.com/russia/ozero-baykal</a:t>
            </a:r>
            <a:r>
              <a:rPr lang="en-US" sz="2000" dirty="0" smtClean="0">
                <a:hlinkClick r:id="rId11"/>
              </a:rPr>
              <a:t>/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85728"/>
            <a:ext cx="8458200" cy="9144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156</Words>
  <PresentationFormat>Экран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Стислий переказ тексту наукового стилю</vt:lpstr>
      <vt:lpstr>Стилі      мовлення</vt:lpstr>
      <vt:lpstr>Ознаки  наукового  стилю:</vt:lpstr>
      <vt:lpstr>Заголовок тексту Орієнтовний план тексту</vt:lpstr>
      <vt:lpstr>Каспійське озеро – найбільше озеро-море</vt:lpstr>
      <vt:lpstr>Байкал – найглибше озеро</vt:lpstr>
      <vt:lpstr>Які бувають озера за походженням</vt:lpstr>
      <vt:lpstr>Які бувають озера за походженням</vt:lpstr>
      <vt:lpstr>Які бувають озера за походженням та водним режимом</vt:lpstr>
      <vt:lpstr>Які бувають озера за походженням та солоністю</vt:lpstr>
      <vt:lpstr>Мертве море (озеро)</vt:lpstr>
      <vt:lpstr>https://uk.wikipedia.org/wiki/Каспійське_море https://expres.online/archive/news/2018/08/13/304960-kaspiyske-more-podilyly-pyat-krayin-peredistoriya-detali-ugody https://vokrugsveta.ua/interesting/10-interesnyh-faktov-o-mertvom-more-14-02-2017 https://bepowerback.livejournal.com/30657.html  http://udivitelno.com/mesta/item/260-mertvoe-more-izrail-foto https://www.meteoprog.ua/ru/news/44574/  https://svitppt.com.ua/geografiya/ozera.html  https://vseosvita.ua/library/prezentacia-do-uroku-z-geografii-u-6-klasi-na-temu-ozera-ih-riznomanitnist-19301.html  https://uk.wikipedia.org/wiki/Келімуту  https://wikiway.com/russia/ozero-baykal/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Стислий переказ тексту наукового стилю</dc:title>
  <dc:creator>Пользователь</dc:creator>
  <cp:lastModifiedBy>Пользователь</cp:lastModifiedBy>
  <cp:revision>16</cp:revision>
  <dcterms:created xsi:type="dcterms:W3CDTF">2019-04-01T13:55:54Z</dcterms:created>
  <dcterms:modified xsi:type="dcterms:W3CDTF">2019-08-21T13:14:59Z</dcterms:modified>
</cp:coreProperties>
</file>