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unknown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5" r:id="rId3"/>
    <p:sldId id="266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 autoAdjust="0"/>
    <p:restoredTop sz="84583" autoAdjust="0"/>
  </p:normalViewPr>
  <p:slideViewPr>
    <p:cSldViewPr>
      <p:cViewPr varScale="1">
        <p:scale>
          <a:sx n="60" d="100"/>
          <a:sy n="60" d="100"/>
        </p:scale>
        <p:origin x="-4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55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420888"/>
            <a:ext cx="7020272" cy="1368152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420888"/>
            <a:ext cx="7020272" cy="1368152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Текст 2"/>
          <p:cNvSpPr>
            <a:spLocks noGrp="1"/>
          </p:cNvSpPr>
          <p:nvPr>
            <p:ph idx="1"/>
          </p:nvPr>
        </p:nvSpPr>
        <p:spPr>
          <a:xfrm>
            <a:off x="1763688" y="1988840"/>
            <a:ext cx="720080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7504" y="228168"/>
            <a:ext cx="892899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5E48A96-E1BB-4C8F-80B2-32A47A48A9D5}" type="datetimeFigureOut">
              <a:rPr lang="ru-RU" smtClean="0"/>
              <a:pPr/>
              <a:t>28.09.2022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1" name="Рисунок 10">
            <a:hlinkClick r:id="rId16"/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650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ideo" Target="NULL" TargetMode="External"/><Relationship Id="rId5" Type="http://schemas.openxmlformats.org/officeDocument/2006/relationships/image" Target="../media/image5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632848" cy="5688632"/>
          </a:xfrm>
        </p:spPr>
        <p:txBody>
          <a:bodyPr>
            <a:noAutofit/>
          </a:bodyPr>
          <a:lstStyle/>
          <a:p>
            <a:pPr algn="r"/>
            <a:r>
              <a:rPr lang="ru-RU" sz="4800" dirty="0" smtClean="0">
                <a:solidFill>
                  <a:schemeClr val="accent6">
                    <a:lumMod val="75000"/>
                  </a:schemeClr>
                </a:solidFill>
              </a:rPr>
              <a:t>Алгебра 7 </a:t>
            </a:r>
            <a:r>
              <a:rPr lang="ru-RU" sz="4800" dirty="0" err="1" smtClean="0">
                <a:solidFill>
                  <a:schemeClr val="accent6">
                    <a:lumMod val="75000"/>
                  </a:schemeClr>
                </a:solidFill>
              </a:rPr>
              <a:t>клас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Множення одночленів. Піднесення одночленів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до 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</a:rPr>
              <a:t>степеня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2800" b="1" dirty="0"/>
          </a:p>
        </p:txBody>
      </p:sp>
      <p:pic>
        <p:nvPicPr>
          <p:cNvPr id="3" name="veselaja_fonovaja_muzika_-_fon_(zf.f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10320">
        <p14:vortex dir="r"/>
      </p:transition>
    </mc:Choice>
    <mc:Fallback>
      <p:transition spd="slow" advTm="103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332656"/>
                <a:ext cx="8453104" cy="6175993"/>
              </a:xfrm>
            </p:spPr>
            <p:txBody>
              <a:bodyPr>
                <a:normAutofit fontScale="92500"/>
              </a:bodyPr>
              <a:lstStyle/>
              <a:p>
                <a:pPr marL="18288" indent="0">
                  <a:buNone/>
                </a:pPr>
                <a:endParaRPr lang="ru-RU" sz="2800" b="1" dirty="0" smtClean="0">
                  <a:solidFill>
                    <a:schemeClr val="bg1"/>
                  </a:solidFill>
                  <a:effectLst/>
                  <a:latin typeface="+mj-lt"/>
                </a:endParaRPr>
              </a:p>
              <a:p>
                <a:pPr marL="18288" indent="0" algn="just">
                  <a:buNone/>
                </a:pP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  <a:latin typeface="+mj-lt"/>
                  </a:rPr>
                  <a:t>Під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час </a:t>
                </a:r>
                <a:r>
                  <a:rPr lang="ru-RU" sz="2800" b="1" i="1" dirty="0">
                    <a:solidFill>
                      <a:schemeClr val="accent2">
                        <a:lumMod val="50000"/>
                      </a:schemeClr>
                    </a:solidFill>
                    <a:effectLst/>
                    <a:latin typeface="+mj-lt"/>
                  </a:rPr>
                  <a:t>множення одночленів 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використовують властивості 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дії множення 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та правило множення степенів 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з однаковими  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основами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.</a:t>
                </a:r>
              </a:p>
              <a:p>
                <a:pPr marL="18288" indent="0" algn="just">
                  <a:buNone/>
                </a:pPr>
                <a:r>
                  <a:rPr lang="uk-UA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>  Наприклад</a:t>
                </a:r>
                <a:r>
                  <a:rPr lang="uk-UA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>: </a:t>
                </a:r>
                <a:r>
                  <a:rPr lang="uk-UA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</a:p>
              <a:p>
                <a:pPr marL="18288" indent="0" algn="just">
                  <a:buNone/>
                </a:pPr>
                <a:r>
                  <a:rPr lang="uk-UA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  П</a:t>
                </a:r>
                <a:r>
                  <a:rPr lang="uk-UA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еремножимо </a:t>
                </a:r>
                <a:r>
                  <a:rPr lang="uk-UA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одночлени</a:t>
                </a:r>
              </a:p>
              <a:p>
                <a:pPr marL="18288" indent="0" algn="ctr">
                  <a:buNone/>
                </a:pPr>
                <a:r>
                  <a:rPr lang="uk-UA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>-</a:t>
                </a:r>
                <a:r>
                  <a:rPr lang="uk-UA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800" b="1" dirty="0">
                    <a:solidFill>
                      <a:schemeClr val="bg1"/>
                    </a:solidFill>
                    <a:effectLst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uk-UA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>і</a:t>
                </a:r>
                <a:r>
                  <a:rPr lang="en-US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en-US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5</a:t>
                </a:r>
                <a:r>
                  <a:rPr lang="uk-UA" sz="2800" b="1" dirty="0" smtClean="0">
                    <a:solidFill>
                      <a:schemeClr val="bg1"/>
                    </a:solidFill>
                    <a:effectLst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uk-UA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800" b="1" i="1" smtClean="0">
                        <a:solidFill>
                          <a:schemeClr val="bg1"/>
                        </a:solidFill>
                        <a:effectLst/>
                        <a:latin typeface="Cambria Math"/>
                      </a:rPr>
                      <m:t>𝒚</m:t>
                    </m:r>
                    <m:r>
                      <a:rPr lang="uk-UA" sz="2800" b="1" i="1" smtClean="0">
                        <a:solidFill>
                          <a:schemeClr val="bg1"/>
                        </a:solidFill>
                        <a:effectLst/>
                        <a:latin typeface="Cambria Math"/>
                      </a:rPr>
                      <m:t>.</m:t>
                    </m:r>
                  </m:oMath>
                </a14:m>
                <a:endParaRPr lang="en-US" sz="2800" b="1" dirty="0" smtClean="0">
                  <a:solidFill>
                    <a:schemeClr val="bg1"/>
                  </a:solidFill>
                  <a:effectLst/>
                </a:endParaRPr>
              </a:p>
              <a:p>
                <a:pPr marL="18288" indent="0" algn="just">
                  <a:buNone/>
                </a:pPr>
                <a:r>
                  <a:rPr lang="uk-UA" sz="2800" b="1" i="1" dirty="0" smtClean="0">
                    <a:solidFill>
                      <a:schemeClr val="bg1"/>
                    </a:solidFill>
                    <a:effectLst/>
                  </a:rPr>
                  <a:t/>
                </a:r>
                <a:r>
                  <a:rPr lang="uk-UA" sz="2800" b="1" i="1" dirty="0" err="1" smtClean="0">
                    <a:solidFill>
                      <a:schemeClr val="bg1"/>
                    </a:solidFill>
                    <a:effectLst/>
                  </a:rPr>
                  <a:t>Розв</a:t>
                </a:r>
                <a:r>
                  <a:rPr lang="en-US" sz="2800" b="1" i="1" dirty="0" smtClean="0">
                    <a:solidFill>
                      <a:schemeClr val="bg1"/>
                    </a:solidFill>
                    <a:effectLst/>
                  </a:rPr>
                  <a:t>’</a:t>
                </a:r>
                <a:r>
                  <a:rPr lang="uk-UA" sz="2800" b="1" i="1" dirty="0" smtClean="0">
                    <a:solidFill>
                      <a:schemeClr val="bg1"/>
                    </a:solidFill>
                    <a:effectLst/>
                  </a:rPr>
                  <a:t>язання:</a:t>
                </a:r>
                <a:endParaRPr lang="en-US" sz="2800" b="1" i="1" dirty="0" smtClean="0">
                  <a:solidFill>
                    <a:schemeClr val="bg1"/>
                  </a:solidFill>
                  <a:effectLst/>
                </a:endParaRPr>
              </a:p>
              <a:p>
                <a:pPr marL="18288" indent="0" algn="ctr">
                  <a:buNone/>
                </a:pPr>
                <a:r>
                  <a:rPr lang="uk-UA" sz="3200" b="1" i="1" dirty="0" smtClean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>-</a:t>
                </a:r>
                <a:r>
                  <a:rPr lang="uk-UA" sz="3200" b="1" dirty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200" b="1" dirty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200" b="1" i="1" dirty="0" smtClean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> ·  </a:t>
                </a:r>
                <a:r>
                  <a:rPr lang="en-US" sz="3200" b="1" dirty="0" smtClean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>5</a:t>
                </a:r>
                <a:r>
                  <a:rPr lang="uk-UA" sz="3200" b="1" dirty="0" smtClean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3200" b="1" i="1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mbria Math"/>
                      </a:rPr>
                      <m:t>𝒚</m:t>
                    </m:r>
                    <m:r>
                      <a:rPr lang="uk-UA" sz="3200" b="1" i="1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mbria Math"/>
                      </a:rPr>
                      <m:t> </m:t>
                    </m:r>
                  </m:oMath>
                </a14:m>
                <a:r>
                  <a:rPr lang="uk-UA" sz="3200" b="1" dirty="0" smtClean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>= (-3 · 5)(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200" b="1" dirty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3200" b="1" dirty="0" smtClean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200" b="1" dirty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/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mbria Math"/>
                      </a:rPr>
                      <m:t>𝒚</m:t>
                    </m:r>
                  </m:oMath>
                </a14:m>
                <a:r>
                  <a:rPr lang="uk-UA" sz="3200" b="1" dirty="0" smtClean="0">
                    <a:solidFill>
                      <a:schemeClr val="bg2">
                        <a:lumMod val="50000"/>
                      </a:schemeClr>
                    </a:solidFill>
                    <a:effectLst/>
                  </a:rPr>
                  <a:t>) = -15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uk-UA" sz="32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𝟓</m:t>
                        </m:r>
                      </m:sup>
                    </m:sSup>
                    <m:sSup>
                      <m:sSupPr>
                        <m:ctrlPr>
                          <a:rPr lang="uk-UA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sz="3200" b="1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effectLst/>
                            <a:latin typeface="Cambria Math"/>
                          </a:rPr>
                          <m:t>𝟕</m:t>
                        </m:r>
                      </m:sup>
                    </m:sSup>
                  </m:oMath>
                </a14:m>
                <a:endParaRPr lang="en-US" sz="3200" b="1" dirty="0">
                  <a:solidFill>
                    <a:schemeClr val="bg2">
                      <a:lumMod val="50000"/>
                    </a:schemeClr>
                  </a:solidFill>
                  <a:effectLst/>
                </a:endParaRPr>
              </a:p>
              <a:p>
                <a:pPr marL="18288" indent="0" algn="just">
                  <a:buNone/>
                </a:pP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</a:rPr>
                  <a:t>Добутком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/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</a:rPr>
                  <a:t>будь-яких одночленів є одночлен, який 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>зазвичай подають 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</a:rPr>
                  <a:t>у </a:t>
                </a:r>
                <a:r>
                  <a:rPr lang="ru-RU" sz="2800" b="1" i="1" dirty="0">
                    <a:solidFill>
                      <a:schemeClr val="bg1"/>
                    </a:solidFill>
                    <a:effectLst/>
                  </a:rPr>
                  <a:t>стандартному вигляді</a:t>
                </a:r>
                <a:r>
                  <a:rPr lang="ru-RU" sz="2800" b="1" i="1" dirty="0" smtClean="0">
                    <a:solidFill>
                      <a:schemeClr val="bg1"/>
                    </a:solidFill>
                    <a:effectLst/>
                  </a:rPr>
                  <a:t>.</a:t>
                </a:r>
              </a:p>
              <a:p>
                <a:pPr marL="18288" indent="0" algn="just">
                  <a:buNone/>
                </a:pP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/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</a:rPr>
                  <a:t>Аналогічно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/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</a:rPr>
                  <a:t>до прикладу 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>можна 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</a:rPr>
                  <a:t>множити три і </a:t>
                </a:r>
                <a:r>
                  <a:rPr lang="ru-RU" sz="2800" b="1" dirty="0" err="1">
                    <a:solidFill>
                      <a:schemeClr val="bg1"/>
                    </a:solidFill>
                    <a:effectLst/>
                  </a:rPr>
                  <a:t>більше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</a:rPr>
                  <a:t>одночленів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</a:rPr>
                  <a:t>.</a:t>
                </a:r>
                <a:endParaRPr lang="uk-UA" sz="2800" b="1" dirty="0">
                  <a:solidFill>
                    <a:schemeClr val="bg1"/>
                  </a:solidFill>
                  <a:effectLst/>
                </a:endParaRPr>
              </a:p>
              <a:p>
                <a:pPr marL="18288" indent="0">
                  <a:buNone/>
                </a:pPr>
                <a:endParaRPr lang="uk-UA" sz="2800" b="1" dirty="0" smtClean="0">
                  <a:solidFill>
                    <a:schemeClr val="bg1"/>
                  </a:solidFill>
                  <a:effectLst/>
                  <a:latin typeface="+mj-lt"/>
                </a:endParaRPr>
              </a:p>
              <a:p>
                <a:pPr marL="18288" indent="0">
                  <a:buNone/>
                </a:pPr>
                <a:endParaRPr lang="uk-UA" sz="2800" b="1" i="1" dirty="0">
                  <a:solidFill>
                    <a:schemeClr val="bg1"/>
                  </a:solidFill>
                  <a:effectLst/>
                  <a:latin typeface="+mj-lt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332656"/>
                <a:ext cx="8453104" cy="6175993"/>
              </a:xfrm>
              <a:blipFill rotWithShape="1">
                <a:blip r:embed="rId4"/>
                <a:stretch>
                  <a:fillRect l="-1009" r="-137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484784"/>
            <a:ext cx="2088232" cy="216024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460937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496">
        <p:fade/>
      </p:transition>
    </mc:Choice>
    <mc:Fallback>
      <p:transition spd="med" advTm="554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332657"/>
                <a:ext cx="8280920" cy="6175994"/>
              </a:xfrm>
            </p:spPr>
            <p:txBody>
              <a:bodyPr>
                <a:normAutofit/>
              </a:bodyPr>
              <a:lstStyle/>
              <a:p>
                <a:pPr marL="18288" indent="0" algn="just">
                  <a:buNone/>
                </a:pP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  <a:latin typeface="+mj-lt"/>
                  </a:rPr>
                  <a:t>Під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час </a:t>
                </a:r>
                <a:r>
                  <a:rPr lang="ru-RU" sz="2800" b="1" i="1" dirty="0" err="1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+mj-lt"/>
                  </a:rPr>
                  <a:t>піднесення</a:t>
                </a:r>
                <a:r>
                  <a:rPr lang="ru-RU" sz="2800" b="1" i="1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+mj-lt"/>
                  </a:rPr>
                  <a:t> одночлена до </a:t>
                </a:r>
                <a:r>
                  <a:rPr lang="ru-RU" sz="2800" b="1" i="1" dirty="0" err="1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+mj-lt"/>
                  </a:rPr>
                  <a:t>степеня</a:t>
                </a:r>
                <a:r>
                  <a:rPr lang="ru-RU" sz="2800" b="1" i="1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  <a:latin typeface="+mj-lt"/>
                  </a:rPr>
                  <a:t>використовують</a:t>
                </a:r>
                <a:r>
                  <a:rPr lang="en-US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  <a:latin typeface="+mj-lt"/>
                  </a:rPr>
                  <a:t>властивості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  <a:latin typeface="+mj-lt"/>
                  </a:rPr>
                  <a:t>степенів</a:t>
                </a:r>
                <a:r>
                  <a:rPr lang="en-US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.</a:t>
                </a:r>
              </a:p>
              <a:p>
                <a:pPr marL="18288" indent="0" algn="just">
                  <a:buNone/>
                </a:pPr>
                <a:endParaRPr lang="en-US" sz="2800" b="1" dirty="0" smtClean="0">
                  <a:solidFill>
                    <a:schemeClr val="bg1"/>
                  </a:solidFill>
                  <a:effectLst/>
                  <a:latin typeface="+mj-lt"/>
                </a:endParaRPr>
              </a:p>
              <a:p>
                <a:pPr marL="18288" indent="0" algn="just">
                  <a:buNone/>
                </a:pPr>
                <a:r>
                  <a:rPr lang="uk-UA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>  Наприклад</a:t>
                </a:r>
                <a:r>
                  <a:rPr lang="uk-UA" sz="2800" b="1" i="1" dirty="0" smtClean="0">
                    <a:solidFill>
                      <a:schemeClr val="bg1"/>
                    </a:solidFill>
                    <a:effectLst/>
                    <a:latin typeface="+mj-lt"/>
                  </a:rPr>
                  <a:t>:</a:t>
                </a:r>
              </a:p>
              <a:p>
                <a:pPr marL="18288" indent="0" algn="ctr">
                  <a:buNone/>
                </a:pPr>
                <a:r>
                  <a:rPr lang="en-US" sz="2800" b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1) </a:t>
                </a:r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(</a:t>
                </a:r>
                <a:r>
                  <a:rPr lang="uk-UA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𝟗</m:t>
                        </m:r>
                      </m:sup>
                    </m:sSup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=(</a:t>
                </a:r>
                <a:r>
                  <a:rPr lang="uk-UA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𝟗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/>
                </a:r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= 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𝟐𝟕</m:t>
                        </m:r>
                      </m:sup>
                    </m:sSup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;</a:t>
                </a:r>
              </a:p>
              <a:p>
                <a:pPr marL="18288" indent="0" algn="ctr">
                  <a:buNone/>
                </a:pPr>
                <a:r>
                  <a:rPr lang="en-US" sz="2800" b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2) </a:t>
                </a:r>
                <a:r>
                  <a:rPr lang="en-US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(</a:t>
                </a:r>
                <a:r>
                  <a:rPr lang="uk-UA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-</a:t>
                </a:r>
                <a:r>
                  <a:rPr lang="en-US" sz="2800" b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𝟓</m:t>
                        </m:r>
                      </m:sup>
                    </m:sSup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=</a:t>
                </a:r>
                <a:r>
                  <a:rPr lang="en-US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(</a:t>
                </a:r>
                <a:r>
                  <a:rPr lang="uk-UA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-</a:t>
                </a:r>
                <a:r>
                  <a:rPr lang="en-US" sz="2800" b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𝟓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i="1" dirty="0">
                    <a:solidFill>
                      <a:schemeClr val="tx2">
                        <a:lumMod val="10000"/>
                      </a:schemeClr>
                    </a:solidFill>
                    <a:effectLst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= </a:t>
                </a:r>
                <a:r>
                  <a:rPr lang="en-US" sz="2800" b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81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𝟐𝟎</m:t>
                        </m:r>
                      </m:sup>
                    </m:sSup>
                    <m:sSup>
                      <m:sSupPr>
                        <m:ctrlPr>
                          <a:rPr lang="uk-UA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2">
                                <a:lumMod val="10000"/>
                              </a:schemeClr>
                            </a:solidFill>
                            <a:effectLst/>
                            <a:latin typeface="Cambria Math"/>
                          </a:rPr>
                          <m:t>𝟏𝟐</m:t>
                        </m:r>
                      </m:sup>
                    </m:sSup>
                  </m:oMath>
                </a14:m>
                <a:r>
                  <a:rPr lang="en-US" sz="2800" b="1" i="1" dirty="0" smtClean="0">
                    <a:solidFill>
                      <a:schemeClr val="tx2">
                        <a:lumMod val="10000"/>
                      </a:schemeClr>
                    </a:solidFill>
                    <a:effectLst/>
                    <a:latin typeface="+mj-lt"/>
                  </a:rPr>
                  <a:t>.</a:t>
                </a:r>
              </a:p>
              <a:p>
                <a:pPr marL="18288" indent="0" algn="just">
                  <a:buNone/>
                </a:pPr>
                <a:endParaRPr lang="en-US" sz="2800" b="1" i="1" dirty="0" smtClean="0">
                  <a:solidFill>
                    <a:schemeClr val="tx2">
                      <a:lumMod val="10000"/>
                    </a:schemeClr>
                  </a:solidFill>
                  <a:effectLst/>
                  <a:latin typeface="+mj-lt"/>
                </a:endParaRPr>
              </a:p>
              <a:p>
                <a:pPr marL="18288" indent="0" algn="just">
                  <a:buNone/>
                </a:pP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  Результатом </a:t>
                </a:r>
                <a:r>
                  <a:rPr lang="ru-RU" sz="2800" b="1" dirty="0" err="1">
                    <a:solidFill>
                      <a:schemeClr val="bg1"/>
                    </a:solidFill>
                    <a:effectLst/>
                    <a:latin typeface="+mj-lt"/>
                  </a:rPr>
                  <a:t>піднесення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 одночлена до </a:t>
                </a:r>
                <a:r>
                  <a:rPr lang="ru-RU" sz="2800" b="1" dirty="0" err="1">
                    <a:solidFill>
                      <a:schemeClr val="bg1"/>
                    </a:solidFill>
                    <a:effectLst/>
                    <a:latin typeface="+mj-lt"/>
                  </a:rPr>
                  <a:t>степеня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 є 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одночлен,</a:t>
                </a:r>
                <a:r>
                  <a:rPr lang="uk-UA" sz="2800" b="1" dirty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 smtClean="0">
                    <a:solidFill>
                      <a:schemeClr val="bg1"/>
                    </a:solidFill>
                    <a:effectLst/>
                    <a:latin typeface="+mj-lt"/>
                  </a:rPr>
                  <a:t>який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>
                    <a:solidFill>
                      <a:schemeClr val="bg1"/>
                    </a:solidFill>
                    <a:effectLst/>
                    <a:latin typeface="+mj-lt"/>
                  </a:rPr>
                  <a:t>зазвичай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/>
                </a:r>
                <a:r>
                  <a:rPr lang="ru-RU" sz="2800" b="1" dirty="0" err="1">
                    <a:solidFill>
                      <a:schemeClr val="bg1"/>
                    </a:solidFill>
                    <a:effectLst/>
                    <a:latin typeface="+mj-lt"/>
                  </a:rPr>
                  <a:t>записують</a:t>
                </a:r>
                <a:r>
                  <a:rPr lang="ru-RU" sz="2800" b="1" dirty="0">
                    <a:solidFill>
                      <a:schemeClr val="bg1"/>
                    </a:solidFill>
                    <a:effectLst/>
                    <a:latin typeface="+mj-lt"/>
                  </a:rPr>
                  <a:t> у стандартному </a:t>
                </a:r>
                <a:r>
                  <a:rPr lang="ru-RU" sz="2800" b="1" dirty="0" err="1">
                    <a:solidFill>
                      <a:schemeClr val="bg1"/>
                    </a:solidFill>
                    <a:effectLst/>
                    <a:latin typeface="+mj-lt"/>
                  </a:rPr>
                  <a:t>вигляді</a:t>
                </a:r>
                <a:r>
                  <a:rPr lang="ru-RU" sz="2800" b="1" dirty="0" smtClean="0">
                    <a:solidFill>
                      <a:schemeClr val="bg1"/>
                    </a:solidFill>
                    <a:effectLst/>
                    <a:latin typeface="+mj-lt"/>
                  </a:rPr>
                  <a:t>.</a:t>
                </a:r>
                <a:endParaRPr lang="en-US" sz="2800" b="1" dirty="0" smtClean="0">
                  <a:solidFill>
                    <a:schemeClr val="bg1"/>
                  </a:solidFill>
                  <a:effectLst/>
                  <a:latin typeface="+mj-lt"/>
                </a:endParaRPr>
              </a:p>
              <a:p>
                <a:pPr marL="18288" indent="0">
                  <a:buNone/>
                </a:pPr>
                <a:endParaRPr lang="uk-UA" sz="2800" b="1" dirty="0">
                  <a:solidFill>
                    <a:schemeClr val="bg1"/>
                  </a:solidFill>
                  <a:effectLst/>
                  <a:latin typeface="+mj-lt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332657"/>
                <a:ext cx="8280920" cy="6175994"/>
              </a:xfrm>
              <a:blipFill rotWithShape="1">
                <a:blip r:embed="rId4"/>
                <a:stretch>
                  <a:fillRect l="-1252" r="-154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8752" y="1196752"/>
            <a:ext cx="2808312" cy="280831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41030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5159">
        <p:fade/>
      </p:transition>
    </mc:Choice>
    <mc:Fallback>
      <p:transition spd="med" advTm="451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16632"/>
                <a:ext cx="8453104" cy="6576684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8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 Виконайте </a:t>
                </a:r>
                <a:r>
                  <a:rPr lang="uk-UA" sz="28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множення многочленів:</a:t>
                </a:r>
                <a:endParaRPr lang="en-US" sz="28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1) 1,5х </a:t>
                </a:r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</a:t>
                </a:r>
                <a:r>
                  <a:rPr lang="uk-UA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12</a:t>
                </a:r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y; 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2) 8</a:t>
                </a:r>
                <a:r>
                  <a:rPr lang="en-US" sz="2900" b="1" i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a </a:t>
                </a:r>
                <a:r>
                  <a:rPr lang="en-US" sz="29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9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9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9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9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);      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3)-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9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·9</a:t>
                </a:r>
                <a:r>
                  <a:rPr lang="en-US" sz="29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9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  <m:r>
                      <a:rPr lang="en-US" sz="2900" b="1" i="0" spc="3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uk-UA" sz="2900" b="1" spc="30" dirty="0" smtClean="0">
                  <a:solidFill>
                    <a:schemeClr val="bg1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  Розв‘язання</a:t>
                </a: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1) 1,5х </a:t>
                </a:r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·</a:t>
                </a:r>
                <a:r>
                  <a:rPr lang="uk-UA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12</a:t>
                </a:r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y = </a:t>
                </a:r>
                <a:r>
                  <a:rPr lang="uk-UA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1,5 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·</a:t>
                </a:r>
                <a:r>
                  <a:rPr lang="uk-UA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12</a:t>
                </a:r>
                <a:r>
                  <a:rPr lang="en-US" sz="2900" b="1" spc="30" dirty="0" err="1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yx</a:t>
                </a:r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 = 18xy; </a:t>
                </a:r>
                <a:endParaRPr lang="en-US" sz="2900" b="1" spc="30" dirty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2) 8</a:t>
                </a:r>
                <a:r>
                  <a:rPr lang="en-US" sz="2900" b="1" i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>a </a:t>
                </a:r>
                <a:r>
                  <a:rPr lang="en-US" sz="2900" b="1" i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)</a:t>
                </a:r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 = - 8</a:t>
                </a:r>
                <a:r>
                  <a:rPr lang="en-US" sz="29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900" b="1" i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  <m:r>
                      <a:rPr lang="en-US" sz="2900" b="1" i="1" spc="30" dirty="0" smtClean="0">
                        <a:solidFill>
                          <a:srgbClr val="4E67C8">
                            <a:lumMod val="75000"/>
                          </a:srgb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900" b="1" i="1" spc="30" dirty="0" smtClean="0">
                        <a:solidFill>
                          <a:srgbClr val="4E67C8">
                            <a:lumMod val="75000"/>
                          </a:srgb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= -3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 dirty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900" b="1" i="1" spc="30" dirty="0" smtClean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;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3)-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 ·9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 =- 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9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=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-  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9</a:t>
                </a:r>
                <a:r>
                  <a:rPr lang="en-US" sz="2900" b="1" spc="30" dirty="0">
                    <a:solidFill>
                      <a:srgbClr val="4E67C8">
                        <a:lumMod val="75000"/>
                      </a:srgb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900" b="1" i="1" spc="30" smtClean="0">
                            <a:solidFill>
                              <a:srgbClr val="4E67C8">
                                <a:lumMod val="75000"/>
                              </a:srgb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en-US" sz="2900" b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  <a:endParaRPr lang="uk-UA" sz="2900" b="1" spc="30" dirty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8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 Виконайте </a:t>
                </a:r>
                <a:r>
                  <a:rPr lang="uk-UA" sz="28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множення многочленів:</a:t>
                </a:r>
                <a:endParaRPr lang="en-US" sz="2800" b="1" spc="30" dirty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1) </a:t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2</a:t>
                </a: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,</a:t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4m</a:t>
                </a: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</a:t>
                </a: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</a:t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1n;       2) 14</a:t>
                </a:r>
                <a:r>
                  <a:rPr lang="en-US" sz="2800" b="1" i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b</a:t>
                </a:r>
                <a:r>
                  <a:rPr lang="en-US" sz="2800" b="1" i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8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);      </a:t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3</a:t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)</a:t>
                </a: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·6</a:t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  <m:r>
                      <a:rPr lang="en-US" sz="2800" b="1" spc="3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uk-UA" sz="2800" b="1" spc="30" dirty="0">
                  <a:solidFill>
                    <a:schemeClr val="bg1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uk-UA" sz="2600" b="1" spc="30" dirty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16632"/>
                <a:ext cx="8453104" cy="6576684"/>
              </a:xfrm>
              <a:blipFill rotWithShape="1">
                <a:blip r:embed="rId4"/>
                <a:stretch>
                  <a:fillRect l="-577" t="-203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004323" y="1772816"/>
            <a:ext cx="1471121" cy="151216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36555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5803">
        <p:fade/>
      </p:transition>
    </mc:Choice>
    <mc:Fallback>
      <p:transition spd="med" advTm="658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16632"/>
                <a:ext cx="8453104" cy="6576684"/>
              </a:xfrm>
            </p:spPr>
            <p:txBody>
              <a:bodyPr>
                <a:normAutofit fontScale="775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1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 Виконайте </a:t>
                </a:r>
                <a:r>
                  <a:rPr lang="uk-UA" sz="31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множення </a:t>
                </a:r>
                <a:r>
                  <a:rPr lang="uk-UA" sz="31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одночленів:</a:t>
                </a:r>
                <a:endParaRPr lang="en-US" sz="31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1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1) </a:t>
                </a:r>
                <a:r>
                  <a:rPr lang="en-US" sz="31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31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1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31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31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31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:r>
                  <a:rPr lang="en-US" sz="31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(-</a:t>
                </a:r>
                <a:r>
                  <a:rPr lang="en-US" sz="31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3100" b="1" i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12a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);</a:t>
                </a:r>
                <a:endParaRPr lang="en-US" sz="3100" b="1" i="1" spc="30" dirty="0" smtClean="0">
                  <a:solidFill>
                    <a:schemeClr val="bg1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2) 0,7 </a:t>
                </a:r>
                <a:r>
                  <a:rPr lang="en-US" sz="31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1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31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 (-</a:t>
                </a:r>
                <a:r>
                  <a:rPr lang="en-US" sz="31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1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) </a:t>
                </a:r>
                <a:r>
                  <a:rPr lang="en-US" sz="31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;</a:t>
                </a:r>
                <a:endParaRPr lang="en-US" sz="3100" b="1" spc="30" dirty="0" smtClean="0">
                  <a:solidFill>
                    <a:schemeClr val="bg1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3) - 0,2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1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US" sz="31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· </a:t>
                </a:r>
                <a:r>
                  <a:rPr lang="en-US" sz="31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(- 4</a:t>
                </a:r>
                <a:r>
                  <a:rPr lang="en-US" sz="31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r>
                      <a:rPr lang="en-US" sz="3100" b="1" i="1" spc="3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𝒑</m:t>
                    </m:r>
                  </m:oMath>
                </a14:m>
                <a:r>
                  <a:rPr lang="en-US" sz="29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).</a:t>
                </a:r>
                <a:endParaRPr lang="uk-UA" sz="2900" b="1" spc="30" dirty="0" smtClean="0">
                  <a:solidFill>
                    <a:schemeClr val="bg1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  Розв‘язання</a:t>
                </a: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1)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-</a:t>
                </a:r>
                <a:r>
                  <a:rPr lang="uk-UA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31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31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:r>
                  <a:rPr lang="en-US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12a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= </a:t>
                </a:r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(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 </a:t>
                </a:r>
                <a:r>
                  <a:rPr lang="en-US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:r>
                  <a:rPr lang="en-US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12)</a:t>
                </a:r>
                <a:r>
                  <a:rPr lang="uk-UA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31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</m:oMath>
                </a14:m>
                <a:r>
                  <a:rPr lang="en-US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a</a:t>
                </a:r>
                <a:r>
                  <a:rPr lang="uk-UA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= 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1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;</a:t>
                </a:r>
                <a:endParaRPr lang="en-US" sz="3100" b="1" spc="30" dirty="0" smtClean="0">
                  <a:solidFill>
                    <a:schemeClr val="tx2">
                      <a:lumMod val="25000"/>
                    </a:scheme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2)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0,7 </a:t>
                </a:r>
                <a:r>
                  <a:rPr lang="en-US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· (-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</a:t>
                </a:r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=  - </a:t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0,7</a:t>
                </a:r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(</a:t>
                </a:r>
                <a:r>
                  <a:rPr lang="en-US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m</a:t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 =  </a:t>
                </a:r>
                <a:r>
                  <a:rPr lang="uk-UA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 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0,7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uk-UA" sz="31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uk-UA" sz="31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uk-UA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;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3</a:t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</a:t>
                </a:r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- 0,2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US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· (- 4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r>
                      <a:rPr lang="en-US" sz="3100" b="1" i="1" spc="3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𝒑</m:t>
                    </m:r>
                  </m:oMath>
                </a14:m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</a:t>
                </a:r>
                <a:r>
                  <a:rPr lang="uk-UA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 </a:t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0,2</a:t>
                </a:r>
                <a:r>
                  <a:rPr lang="en-US" sz="31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· </a:t>
                </a:r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4</a:t>
                </a:r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)(</a:t>
                </a:r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uk-UA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US" sz="31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3100" b="1" i="1" spc="3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𝒑</m:t>
                    </m:r>
                  </m:oMath>
                </a14:m>
                <a:r>
                  <a:rPr lang="uk-UA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 = 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  <a:r>
                  <a:rPr lang="uk-UA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0,8</a:t>
                </a:r>
                <a:r>
                  <a:rPr lang="en-US" sz="31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uk-UA" sz="31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𝟏𝟏</m:t>
                        </m:r>
                      </m:sup>
                    </m:sSup>
                    <m:sSup>
                      <m:sSupPr>
                        <m:ctrlP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uk-UA" sz="31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  <a:endParaRPr lang="uk-UA" sz="3100" b="1" spc="30" dirty="0">
                  <a:solidFill>
                    <a:schemeClr val="tx2">
                      <a:lumMod val="25000"/>
                    </a:scheme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8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 Виконайте </a:t>
                </a:r>
                <a:r>
                  <a:rPr lang="uk-UA" sz="28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множення </a:t>
                </a:r>
                <a:r>
                  <a:rPr lang="uk-UA" sz="28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одночленів</a:t>
                </a:r>
                <a:r>
                  <a:rPr lang="uk-UA" sz="28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2800" b="1" spc="30" dirty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1)</a:t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uk-UA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num>
                      <m:den>
                        <m:r>
                          <a:rPr lang="uk-UA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8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8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8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· </a:t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:r>
                  <a:rPr lang="en-US" sz="2800" b="1" i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1</a:t>
                </a:r>
                <a:r>
                  <a:rPr lang="uk-UA" sz="2800" b="1" i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4</a:t>
                </a:r>
                <a:r>
                  <a:rPr lang="en-US" sz="2800" b="1" i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uk-UA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);</a:t>
                </a:r>
                <a:r>
                  <a:rPr lang="uk-UA" sz="2800" b="1" i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uk-UA" sz="2800" b="1" i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2) </a:t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0,4 </a:t>
                </a:r>
                <a:r>
                  <a:rPr lang="en-US" sz="28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8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· (-</a:t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)</a:t>
                </a: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  <a:endParaRPr lang="uk-UA" sz="2800" b="1" spc="30" dirty="0">
                  <a:solidFill>
                    <a:schemeClr val="bg1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uk-UA" sz="2600" b="1" spc="30" dirty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16632"/>
                <a:ext cx="8453104" cy="6576684"/>
              </a:xfrm>
              <a:blipFill rotWithShape="1">
                <a:blip r:embed="rId4"/>
                <a:stretch>
                  <a:fillRect l="-505" t="-305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43431" y="768152"/>
            <a:ext cx="2100233" cy="217265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751519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1624">
        <p:fade/>
      </p:transition>
    </mc:Choice>
    <mc:Fallback>
      <p:transition spd="med" advTm="716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248002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Перемножте одночлени:</a:t>
                </a:r>
                <a:endParaRPr lang="en-US" sz="26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1) 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uk-UA" sz="2600" b="1" i="0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2600" b="1" i="0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600" b="1" i="0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𝐚</m:t>
                    </m:r>
                    <m:r>
                      <a:rPr lang="en-US" sz="2600" b="1" i="0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0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𝐛</m:t>
                        </m:r>
                      </m:e>
                      <m:sup>
                        <m:r>
                          <a:rPr lang="uk-UA" sz="2600" b="1" i="0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,      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1</a:t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5</a:t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p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0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𝐚</m:t>
                        </m:r>
                      </m:e>
                      <m:sup>
                        <m:r>
                          <a:rPr lang="en-US" sz="2600" b="1" i="0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і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uk-UA" sz="2600" b="1" i="0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2600" b="1" i="0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p</a:t>
                </a:r>
                <a14:m>
                  <m:oMath xmlns:m="http://schemas.openxmlformats.org/officeDocument/2006/math">
                    <m:r>
                      <a:rPr lang="en-US" sz="2600" b="1" i="0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0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𝐛</m:t>
                        </m:r>
                      </m:e>
                      <m:sup>
                        <m:r>
                          <a:rPr lang="en-US" sz="2600" b="1" i="0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;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2) 20x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0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𝐲</m:t>
                        </m:r>
                      </m:e>
                      <m:sup>
                        <m:r>
                          <a:rPr lang="en-US" sz="2600" b="1" i="0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;  - 0,1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0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b="1" i="0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0" spc="3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𝐲</m:t>
                    </m:r>
                  </m:oMath>
                </a14:m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; </a:t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 0,2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0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b="1" i="0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0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𝐲</m:t>
                        </m:r>
                      </m:e>
                      <m:sup>
                        <m:r>
                          <a:rPr lang="en-US" sz="2600" b="1" i="0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0" spc="3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Розв‘язання: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1)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-</a:t>
                </a: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4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uk-UA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· </a:t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1</a:t>
                </a:r>
                <a:r>
                  <a:rPr lang="uk-UA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5</a:t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p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· (</a:t>
                </a: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p</a:t>
                </a:r>
                <a14:m>
                  <m:oMath xmlns:m="http://schemas.openxmlformats.org/officeDocument/2006/math">
                    <m:r>
                      <a:rPr lang="en-US" sz="24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r>
                      <a:rPr lang="en-US" sz="2400" b="1" i="0" spc="30" dirty="0" smtClean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= 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uk-UA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·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1</a:t>
                </a: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5</a:t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·</a:t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(</a:t>
                </a:r>
                <a:r>
                  <a:rPr lang="uk-UA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uk-UA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400" b="1" spc="30" dirty="0" err="1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pp</a:t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=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= 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1</a:t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=</a:t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;</a:t>
                </a:r>
                <a:endParaRPr lang="en-US" sz="2400" b="1" spc="30" dirty="0">
                  <a:solidFill>
                    <a:schemeClr val="tx2">
                      <a:lumMod val="25000"/>
                    </a:schemeClr>
                  </a:solidFill>
                  <a:effectLst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2) 20x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· ( </a:t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- 0,1</a:t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1" spc="3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𝒚</m:t>
                    </m:r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 </a:t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·</a:t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0,2</a:t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20</a:t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·</a:t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( - </a:t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0,1)·</a:t>
                </a:r>
                <a:r>
                  <a:rPr lang="en-US" sz="24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0,2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x</a:t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1" i="1" spc="3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𝒚</m:t>
                    </m:r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- 0,4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Перемножте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одночлени</a:t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2600" b="1" spc="30" dirty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) 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2</a:t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;  </a:t>
                </a:r>
                <a:r>
                  <a:rPr lang="uk-UA" sz="26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2) </a:t>
                </a:r>
                <a:r>
                  <a:rPr lang="en-US" sz="26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 </a:t>
                </a:r>
                <a:r>
                  <a:rPr lang="en-US" sz="26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0,4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1" spc="3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𝒏</m:t>
                    </m:r>
                  </m:oMath>
                </a14:m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; </a:t>
                </a:r>
                <a:r>
                  <a:rPr lang="en-US" sz="2600" b="1" i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6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3) </a:t>
                </a:r>
                <a:r>
                  <a:rPr lang="en-US" sz="2600" b="1" i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0,5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spc="3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uk-UA" sz="2600" b="1" spc="30" dirty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248002"/>
              </a:xfrm>
              <a:blipFill rotWithShape="1">
                <a:blip r:embed="rId4"/>
                <a:stretch>
                  <a:fillRect l="-115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06088" y="767840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665942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926">
        <p:fade/>
      </p:transition>
    </mc:Choice>
    <mc:Fallback>
      <p:transition spd="med" advTm="609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Виконайте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п</a:t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і</a:t>
                </a: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днесення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до </a:t>
                </a: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степеня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1</a:t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) ( </a:t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- 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uk-UA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;   </a:t>
                </a:r>
                <a:endParaRPr lang="en-US" sz="26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2</a:t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) </a:t>
                </a: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8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 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;  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3)</a:t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𝒒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Розв‘язання: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1)</a:t>
                </a: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(- 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uk-UA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=</a:t>
                </a:r>
                <a:r>
                  <a:rPr lang="uk-UA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(- 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uk-UA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uk-UA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= </a:t>
                </a: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;   </a:t>
                </a:r>
                <a:endParaRPr lang="en-US" sz="2800" b="1" spc="30" dirty="0">
                  <a:solidFill>
                    <a:schemeClr val="tx2">
                      <a:lumMod val="25000"/>
                    </a:scheme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2</a:t>
                </a: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)</a:t>
                </a: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</a:t>
                </a:r>
                <a:r>
                  <a:rPr lang="uk-UA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= </a:t>
                </a: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-343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;  </a:t>
                </a:r>
                <a:endParaRPr lang="en-US" sz="2800" b="1" spc="30" dirty="0">
                  <a:solidFill>
                    <a:schemeClr val="tx2">
                      <a:lumMod val="25000"/>
                    </a:scheme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3)</a:t>
                </a:r>
                <a:r>
                  <a:rPr lang="uk-UA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𝒒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𝒒</m:t>
                        </m:r>
                      </m:e>
                      <m:sup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𝟏𝟐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𝟏𝟔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𝒒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𝟐𝟎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  <a:endParaRPr lang="en-US" sz="3300" b="1" i="1" spc="30" dirty="0" smtClean="0">
                  <a:solidFill>
                    <a:schemeClr val="tx2">
                      <a:lumMod val="25000"/>
                    </a:scheme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err="1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Виконайте</a:t>
                </a:r>
                <a:r>
                  <a:rPr lang="ru-RU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п</a:t>
                </a:r>
                <a:r>
                  <a:rPr lang="uk-UA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і</a:t>
                </a:r>
                <a:r>
                  <a:rPr lang="ru-RU" sz="2600" b="1" spc="30" dirty="0" err="1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днесення</a:t>
                </a:r>
                <a:r>
                  <a:rPr lang="ru-RU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до </a:t>
                </a:r>
                <a:r>
                  <a:rPr lang="ru-RU" sz="2600" b="1" spc="30" dirty="0" err="1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степеня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26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>
                    <a:solidFill>
                      <a:prstClr val="black"/>
                    </a:solidFill>
                    <a:effectLst/>
                    <a:cs typeface="Aharoni" pitchFamily="2" charset="-79"/>
                  </a:rPr>
                  <a:t>1)( - </a:t>
                </a:r>
                <a14:m>
                  <m:oMath xmlns:m="http://schemas.openxmlformats.org/officeDocument/2006/math">
                    <m:r>
                      <a:rPr lang="en-US" sz="26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6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uk-UA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;   </a:t>
                </a: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2</a:t>
                </a:r>
                <a:r>
                  <a:rPr lang="uk-UA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uk-UA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2600" b="1" i="1" spc="30" dirty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𝒏</m:t>
                    </m:r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𝒌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;  </a:t>
                </a: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   3</a:t>
                </a:r>
                <a:r>
                  <a:rPr lang="en-US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𝒌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  <a:blipFill rotWithShape="1">
                <a:blip r:embed="rId4"/>
                <a:stretch>
                  <a:fillRect l="-1154" t="-189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004324" y="1556791"/>
            <a:ext cx="1520004" cy="156241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00802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0692">
        <p:fade/>
      </p:transition>
    </mc:Choice>
    <mc:Fallback>
      <p:transition spd="med" advTm="706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Виконайте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п</a:t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і</a:t>
                </a: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днесення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до </a:t>
                </a:r>
                <a:r>
                  <a:rPr lang="ru-RU" sz="2600" b="1" spc="30" dirty="0" err="1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степеня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1)</a:t>
                </a: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 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;   </a:t>
                </a:r>
                <a:endParaRPr lang="en-US" sz="26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2)</a:t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latin typeface="Arial Narrow"/>
                    <a:cs typeface="Times New Roman" pitchFamily="18" charset="0"/>
                  </a:rPr>
                  <a:t>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𝟏𝟏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 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;  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3)</a:t>
                </a:r>
                <a:r>
                  <a:rPr lang="en-US" sz="26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den>
                    </m:f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3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Розв‘язання:</a:t>
                </a:r>
                <a:endParaRPr lang="en-US" sz="33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1)</a:t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uk-UA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(b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r>
                      <a:rPr lang="en-US" sz="2600" b="1" i="0" spc="30" dirty="0" smtClean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uk-UA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16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r>
                      <a:rPr lang="en-US" sz="2600" b="1" i="0" spc="30" dirty="0" smtClean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;</m:t>
                    </m:r>
                  </m:oMath>
                </a14:m>
                <a:endParaRPr lang="en-US" sz="2600" b="1" spc="30" dirty="0">
                  <a:solidFill>
                    <a:schemeClr val="tx2">
                      <a:lumMod val="25000"/>
                    </a:scheme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2)</a:t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𝟏𝟏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  <m:r>
                      <a:rPr lang="en-US" sz="2600" b="1" i="0" spc="30" dirty="0" smtClean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 =</a:t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uk-UA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1</a:t>
                </a:r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  <m:r>
                      <a:rPr lang="en-US" sz="2600" b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uk-UA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𝟏𝟏</m:t>
                        </m:r>
                      </m:sup>
                    </m:sSup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-</a:t>
                </a:r>
                <a:r>
                  <a:rPr lang="uk-UA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10</a:t>
                </a:r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0000</a:t>
                </a:r>
                <a14:m>
                  <m:oMath xmlns:m="http://schemas.openxmlformats.org/officeDocument/2006/math">
                    <m:r>
                      <a:rPr lang="en-US" sz="2600" b="1" i="1" spc="30" dirty="0" smtClean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𝟓𝟓</m:t>
                        </m:r>
                      </m:sup>
                    </m:sSup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;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3)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den>
                    </m:f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4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0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33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:r>
                  <a:rPr lang="en-US" sz="26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 </a:t>
                </a:r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6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=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𝟏𝟐𝟗𝟔</m:t>
                        </m:r>
                      </m:den>
                    </m:f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  <m:sSup>
                      <m:sSup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𝟐𝟎</m:t>
                        </m:r>
                      </m:sup>
                    </m:sSup>
                  </m:oMath>
                </a14:m>
                <a:r>
                  <a:rPr lang="en-US" sz="26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Виконай </a:t>
                </a:r>
                <a:r>
                  <a:rPr lang="uk-UA" sz="37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самостійно</a:t>
                </a:r>
                <a:r>
                  <a:rPr lang="uk-UA" sz="37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37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600" b="1" spc="30" dirty="0" err="1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Виконайте</a:t>
                </a:r>
                <a:r>
                  <a:rPr lang="ru-RU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п</a:t>
                </a:r>
                <a:r>
                  <a:rPr lang="uk-UA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і</a:t>
                </a:r>
                <a:r>
                  <a:rPr lang="ru-RU" sz="2600" b="1" spc="30" dirty="0" err="1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днесення</a:t>
                </a:r>
                <a:r>
                  <a:rPr lang="ru-RU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 до </a:t>
                </a:r>
                <a:r>
                  <a:rPr lang="ru-RU" sz="2600" b="1" spc="30" dirty="0" err="1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степеня</a:t>
                </a:r>
                <a:r>
                  <a:rPr lang="ru-RU" sz="2600" b="1" spc="30" dirty="0" smtClean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:</a:t>
                </a:r>
                <a:endParaRPr lang="en-US" sz="26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2600" b="1" spc="30" dirty="0">
                    <a:solidFill>
                      <a:prstClr val="black"/>
                    </a:solidFill>
                    <a:effectLst/>
                    <a:cs typeface="Aharoni" pitchFamily="2" charset="-79"/>
                  </a:rPr>
                  <a:t>1)( - </a:t>
                </a: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cs typeface="Aharoni" pitchFamily="2" charset="-79"/>
                  </a:rPr>
                  <a:t>4</a:t>
                </a:r>
                <a14:m>
                  <m:oMath xmlns:m="http://schemas.openxmlformats.org/officeDocument/2006/math">
                    <m:r>
                      <a:rPr lang="en-US" sz="26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r>
                      <a:rPr lang="en-US" sz="2600" b="1" i="1" spc="3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uk-UA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;   </a:t>
                </a: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uk-UA" sz="26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2</a:t>
                </a:r>
                <a:r>
                  <a:rPr lang="uk-UA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uk-UA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-</a:t>
                </a:r>
                <a:r>
                  <a:rPr lang="uk-UA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2600" b="1" i="1" spc="30" dirty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𝒏</m:t>
                    </m:r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;  </a:t>
                </a: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   3</a:t>
                </a:r>
                <a:r>
                  <a:rPr lang="en-US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en-US" sz="26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den>
                    </m:f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  <m:sSup>
                      <m:sSupPr>
                        <m:ctrlPr>
                          <a:rPr lang="en-US" sz="2600" b="1" i="1" spc="3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𝒌</m:t>
                        </m:r>
                      </m:e>
                      <m:sup>
                        <m:r>
                          <a:rPr lang="en-US" sz="2600" b="1" i="1" spc="3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prstClr val="black"/>
                    </a:solidFill>
                    <a:effectLst/>
                    <a:latin typeface="Arial Narrow"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8453104" cy="6432668"/>
              </a:xfrm>
              <a:blipFill rotWithShape="1">
                <a:blip r:embed="rId4"/>
                <a:stretch>
                  <a:fillRect l="-1154" t="-464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548680"/>
            <a:ext cx="2505878" cy="259228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08864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0684">
        <p:fade/>
      </p:transition>
    </mc:Choice>
    <mc:Fallback>
      <p:transition spd="med" advTm="706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404664"/>
                <a:ext cx="8453104" cy="6288652"/>
              </a:xfrm>
            </p:spPr>
            <p:txBody>
              <a:bodyPr>
                <a:normAutofit fontScale="625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Розв'язування </a:t>
                </a: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Arial Narrow"/>
                    <a:cs typeface="Times New Roman" pitchFamily="18" charset="0"/>
                  </a:rPr>
                  <a:t>вправ</a:t>
                </a:r>
                <a:endParaRPr lang="en-US" sz="4500" b="1" spc="30" dirty="0" smtClean="0">
                  <a:solidFill>
                    <a:prstClr val="black"/>
                  </a:solidFill>
                  <a:effectLst/>
                  <a:latin typeface="Arial Narrow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 Запишіть </a:t>
                </a:r>
                <a:r>
                  <a:rPr lang="uk-UA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вираз у вигляді одночлена стандартного вигляду:</a:t>
                </a:r>
                <a:endParaRPr lang="ru-RU" sz="3500" b="1" spc="30" dirty="0" smtClean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1)</a:t>
                </a:r>
                <a:r>
                  <a:rPr lang="en-US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uk-UA" sz="35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(8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3500" b="1" i="1" spc="30" dirty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5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· </a:t>
                </a:r>
                <a:r>
                  <a:rPr lang="uk-UA" sz="3500" b="1" spc="30" dirty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:r>
                  <a:rPr lang="en-US" sz="35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0,5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3500" b="1" i="1" spc="30" dirty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𝒃</m:t>
                    </m:r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;   </a:t>
                </a:r>
                <a:endParaRPr lang="en-US" sz="3500" b="1" spc="30" dirty="0" smtClean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2)</a:t>
                </a:r>
                <a:r>
                  <a:rPr lang="uk-UA" sz="35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500" b="1" spc="30" dirty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  <m:sSup>
                      <m:sSupPr>
                        <m:ctrlP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 · </a:t>
                </a:r>
                <a:r>
                  <a:rPr lang="uk-UA" sz="35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:r>
                  <a:rPr lang="en-US" sz="3500" b="1" spc="30" dirty="0" smtClean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>- 4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500" b="1" spc="30" dirty="0">
                    <a:solidFill>
                      <a:schemeClr val="bg1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5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5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8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Розв‘язання:</a:t>
                </a:r>
                <a:endParaRPr lang="en-US" sz="38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1)</a:t>
                </a:r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34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· </a:t>
                </a:r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0,5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34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𝒃</m:t>
                    </m:r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3400" b="1" i="1" spc="30" dirty="0">
                                <a:solidFill>
                                  <a:schemeClr val="tx2">
                                    <a:lumMod val="25000"/>
                                  </a:schemeClr>
                                </a:solidFill>
                                <a:effectLst/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3400" b="1" i="1" spc="30" dirty="0">
                                <a:solidFill>
                                  <a:schemeClr val="tx2">
                                    <a:lumMod val="25000"/>
                                  </a:schemeClr>
                                </a:solidFill>
                                <a:effectLst/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3400" b="1" i="1" spc="30" dirty="0">
                                <a:solidFill>
                                  <a:schemeClr val="tx2">
                                    <a:lumMod val="25000"/>
                                  </a:schemeClr>
                                </a:solidFill>
                                <a:effectLst/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  </m:t>
                        </m:r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=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= </a:t>
                </a:r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64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· 0,125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𝟗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= 8</a:t>
                </a:r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𝟗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𝟏𝟏</m:t>
                        </m:r>
                      </m:sup>
                    </m:sSup>
                  </m:oMath>
                </a14:m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;   </a:t>
                </a:r>
                <a:endParaRPr lang="en-US" sz="3400" b="1" spc="30" dirty="0">
                  <a:solidFill>
                    <a:schemeClr val="tx2">
                      <a:lumMod val="25000"/>
                    </a:scheme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2</a:t>
                </a:r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)</a:t>
                </a:r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· </a:t>
                </a:r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- 4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= </a:t>
                </a:r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𝟖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· (</a:t>
                </a:r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- </a:t>
                </a:r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400" b="1" spc="30" dirty="0" smtClean="0">
                  <a:solidFill>
                    <a:schemeClr val="tx2">
                      <a:lumMod val="25000"/>
                    </a:scheme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=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𝟐𝟕</m:t>
                        </m:r>
                      </m:num>
                      <m:den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𝟔𝟒</m:t>
                        </m:r>
                      </m:den>
                    </m:f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𝟐𝟒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· 16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𝟏𝟒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=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𝟐𝟕</m:t>
                        </m:r>
                      </m:num>
                      <m:den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𝟐𝟎</m:t>
                        </m:r>
                      </m:sup>
                    </m:sSup>
                  </m:oMath>
                </a14:m>
                <a:r>
                  <a:rPr lang="en-US" sz="34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𝟐𝟒</m:t>
                        </m:r>
                      </m:sup>
                    </m:sSup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=  - 6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𝟐𝟎</m:t>
                        </m:r>
                      </m:sup>
                    </m:sSup>
                    <m:sSup>
                      <m:sSupPr>
                        <m:ctrlP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𝟐𝟒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26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.</a:t>
                </a:r>
                <a:endParaRPr lang="en-US" sz="2600" b="1" spc="30" dirty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Виконай </a:t>
                </a:r>
                <a:r>
                  <a:rPr lang="uk-UA" sz="45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самостійно</a:t>
                </a: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:</a:t>
                </a:r>
                <a:endParaRPr lang="en-US" sz="45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2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ru-RU" sz="3200" b="1" spc="30" dirty="0" err="1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Виконайте</a:t>
                </a:r>
                <a:r>
                  <a:rPr lang="ru-RU" sz="32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ru-RU" sz="32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п</a:t>
                </a:r>
                <a:r>
                  <a:rPr lang="uk-UA" sz="32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і</a:t>
                </a:r>
                <a:r>
                  <a:rPr lang="ru-RU" sz="3200" b="1" spc="30" dirty="0" err="1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днесення</a:t>
                </a:r>
                <a:r>
                  <a:rPr lang="ru-RU" sz="32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 до </a:t>
                </a:r>
                <a:r>
                  <a:rPr lang="ru-RU" sz="3200" b="1" spc="30" dirty="0" err="1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степеня</a:t>
                </a:r>
                <a:r>
                  <a:rPr lang="ru-RU" sz="32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:</a:t>
                </a:r>
                <a:endParaRPr lang="en-US" sz="3200" b="1" spc="30" dirty="0" smtClean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2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uk-UA" sz="32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1</a:t>
                </a:r>
                <a:r>
                  <a:rPr lang="uk-UA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uk-UA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32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3200" b="1" i="1" spc="30" dirty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𝒏</m:t>
                    </m:r>
                    <m:sSup>
                      <m:sSupPr>
                        <m:ctrlP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 · </a:t>
                </a:r>
                <a:r>
                  <a:rPr lang="uk-UA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0,</a:t>
                </a:r>
                <a:r>
                  <a:rPr lang="en-US" sz="32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3200" b="1" i="1" spc="30" dirty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𝒏</m:t>
                    </m:r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;   </a:t>
                </a:r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uk-UA" sz="32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2</a:t>
                </a:r>
                <a:r>
                  <a:rPr lang="uk-UA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uk-UA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 · </a:t>
                </a:r>
                <a:r>
                  <a:rPr lang="uk-UA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(</a:t>
                </a:r>
                <a:r>
                  <a:rPr lang="en-US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- </a:t>
                </a:r>
                <a:r>
                  <a:rPr lang="en-US" sz="32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3200" b="1" spc="30" dirty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404664"/>
                <a:ext cx="8453104" cy="6288652"/>
              </a:xfrm>
              <a:blipFill rotWithShape="1">
                <a:blip r:embed="rId4"/>
                <a:stretch>
                  <a:fillRect l="-505" t="-407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6528" y="980728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349652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778">
        <p:fade/>
      </p:transition>
    </mc:Choice>
    <mc:Fallback>
      <p:transition spd="med" advTm="607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152" y="632398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>
                    <a:lumMod val="75000"/>
                  </a:schemeClr>
                </a:solidFill>
              </a:rPr>
              <a:t>Філія Яцьковицька З0Ш І-ІІ ступенів</a:t>
            </a:r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Объект 8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404664"/>
                <a:ext cx="8453104" cy="6288652"/>
              </a:xfrm>
            </p:spPr>
            <p:txBody>
              <a:bodyPr>
                <a:normAutofit fontScale="70000" lnSpcReduction="20000"/>
              </a:bodyPr>
              <a:lstStyle/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Розв'язування вправ</a:t>
                </a:r>
                <a:r>
                  <a:rPr lang="ru-RU" sz="45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  Подайте 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одночлен у </a:t>
                </a:r>
                <a:r>
                  <a:rPr lang="ru-RU" sz="3100" b="1" spc="30" dirty="0" err="1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вигляді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добутку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двох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ru-RU" sz="3100" b="1" spc="30" dirty="0" err="1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одночленів</a:t>
                </a:r>
                <a:r>
                  <a:rPr lang="ru-RU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,  один 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з </a:t>
                </a:r>
                <a:r>
                  <a:rPr lang="ru-RU" sz="3100" b="1" spc="30" dirty="0" err="1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яких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ru-RU" sz="3100" b="1" spc="30" dirty="0" err="1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дорівнює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en-US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/>
                </a:r>
                <a:r>
                  <a:rPr lang="ru-RU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- </a:t>
                </a:r>
                <a:r>
                  <a:rPr lang="ru-RU" sz="3100" b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4 </a:t>
                </a:r>
                <a:r>
                  <a:rPr lang="en-US" sz="3100" b="1" i="1" spc="30" dirty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100" b="1" i="1" spc="30" dirty="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100" b="1" i="1" spc="30" dirty="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100" b="1" i="1" spc="30" dirty="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3100" b="1" i="0" spc="30" dirty="0" smtClean="0">
                        <a:solidFill>
                          <a:prstClr val="black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:</m:t>
                    </m:r>
                  </m:oMath>
                </a14:m>
                <a:endParaRPr lang="en-US" sz="3100" b="1" spc="30" dirty="0" smtClean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1)</a:t>
                </a:r>
                <a:r>
                  <a:rPr lang="en-US" sz="28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8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 ;         2)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pc="3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3600" b="1" i="1" spc="3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spc="3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;      3)- 7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3100" b="1" spc="30" dirty="0" smtClean="0">
                    <a:solidFill>
                      <a:prstClr val="black"/>
                    </a:solidFill>
                    <a:effectLst/>
                    <a:latin typeface="+mj-lt"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38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  Розв‘язання</a:t>
                </a:r>
                <a:r>
                  <a:rPr lang="uk-UA" sz="3800" b="1" i="1" spc="30" dirty="0" smtClean="0">
                    <a:solidFill>
                      <a:srgbClr val="4E67C8">
                        <a:lumMod val="7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:</a:t>
                </a:r>
                <a:endParaRPr lang="en-US" sz="3800" b="1" i="1" spc="30" dirty="0" smtClean="0">
                  <a:solidFill>
                    <a:srgbClr val="4E67C8">
                      <a:lumMod val="75000"/>
                    </a:srgb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1)</a:t>
                </a:r>
                <a:r>
                  <a:rPr lang="en-US" sz="24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24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6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= -4 · (-2)</a:t>
                </a:r>
                <a14:m>
                  <m:oMath xmlns:m="http://schemas.openxmlformats.org/officeDocument/2006/math">
                    <m:r>
                      <a:rPr lang="en-US" sz="28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𝒂𝒂</m:t>
                    </m:r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6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= </a:t>
                </a:r>
                <a:r>
                  <a:rPr lang="ru-RU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- 4 </a:t>
                </a:r>
                <a:r>
                  <a:rPr lang="en-US" sz="28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· (-2)</a:t>
                </a:r>
                <a14:m>
                  <m:oMath xmlns:m="http://schemas.openxmlformats.org/officeDocument/2006/math">
                    <m:r>
                      <a:rPr lang="en-US" sz="28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</m:oMath>
                </a14:m>
                <a:r>
                  <a:rPr lang="en-US" sz="26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;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2)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=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·</m:t>
                        </m:r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· </a:t>
                </a: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(-4)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= </a:t>
                </a:r>
                <a:r>
                  <a:rPr lang="en-US" sz="2800" b="1" i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pc="3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pc="3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· (-4)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i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;</a:t>
                </a:r>
              </a:p>
              <a:p>
                <a:pPr marL="4572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3)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- 7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latin typeface="+mj-lt"/>
                    <a:cs typeface="Times New Roman" pitchFamily="18" charset="0"/>
                  </a:rPr>
                  <a:t> = </a:t>
                </a: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·  (- </a:t>
                </a:r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US" sz="2800" b="1" i="0" spc="30" dirty="0" smtClean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)</m:t>
                    </m:r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b="1" i="1" spc="30" dirty="0">
                                <a:solidFill>
                                  <a:schemeClr val="tx2">
                                    <a:lumMod val="25000"/>
                                  </a:schemeClr>
                                </a:solidFill>
                                <a:effectLst/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pc="30" dirty="0">
                                <a:solidFill>
                                  <a:schemeClr val="tx2">
                                    <a:lumMod val="25000"/>
                                  </a:schemeClr>
                                </a:solidFill>
                                <a:effectLst/>
                                <a:latin typeface="Cambria Math"/>
                                <a:cs typeface="Times New Roman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sz="2800" b="1" i="1" spc="30" dirty="0">
                                <a:solidFill>
                                  <a:schemeClr val="tx2">
                                    <a:lumMod val="25000"/>
                                  </a:schemeClr>
                                </a:solidFill>
                                <a:effectLst/>
                                <a:latin typeface="Cambria Math"/>
                                <a:cs typeface="Times New Roman" pitchFamily="18" charset="0"/>
                              </a:rPr>
                              <m:t>𝟑</m:t>
                            </m:r>
                            <m:r>
                              <a:rPr lang="en-US" sz="2800" b="1" i="1" spc="30" dirty="0">
                                <a:solidFill>
                                  <a:schemeClr val="tx2">
                                    <a:lumMod val="25000"/>
                                  </a:schemeClr>
                                </a:solidFill>
                                <a:effectLst/>
                                <a:latin typeface="Cambria Math"/>
                                <a:cs typeface="Times New Roman" pitchFamily="18" charset="0"/>
                              </a:rPr>
                              <m:t>  </m:t>
                            </m:r>
                          </m:sup>
                        </m:s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  <m:r>
                          <a:rPr lang="en-US" sz="2800" b="1" i="1" spc="30" dirty="0" smtClean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·  (- 4</a:t>
                </a:r>
                <a14:m>
                  <m:oMath xmlns:m="http://schemas.openxmlformats.org/officeDocument/2006/math">
                    <m:r>
                      <a:rPr lang="en-US" sz="2800" b="1" i="1" spc="30" dirty="0">
                        <a:solidFill>
                          <a:schemeClr val="tx2">
                            <a:lumMod val="25000"/>
                          </a:schemeClr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𝒂</m:t>
                    </m:r>
                    <m:sSup>
                      <m:sSupPr>
                        <m:ctrlP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 spc="30" dirty="0">
                            <a:solidFill>
                              <a:schemeClr val="tx2">
                                <a:lumMod val="25000"/>
                              </a:schemeClr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spc="30" dirty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en-US" sz="2800" b="1" spc="30" dirty="0" smtClean="0">
                    <a:solidFill>
                      <a:schemeClr val="tx2">
                        <a:lumMod val="25000"/>
                      </a:schemeClr>
                    </a:solidFill>
                    <a:effectLst/>
                    <a:cs typeface="Times New Roman" pitchFamily="18" charset="0"/>
                  </a:rPr>
                  <a:t>.</a:t>
                </a:r>
                <a:endParaRPr lang="en-US" sz="2800" b="1" spc="30" dirty="0">
                  <a:solidFill>
                    <a:schemeClr val="tx2">
                      <a:lumMod val="25000"/>
                    </a:scheme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Виконай </a:t>
                </a:r>
                <a:r>
                  <a:rPr lang="uk-UA" sz="4500" b="1" spc="30" dirty="0">
                    <a:solidFill>
                      <a:srgbClr val="B4DCFA">
                        <a:lumMod val="2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самостійно</a:t>
                </a:r>
                <a:r>
                  <a:rPr lang="uk-UA" sz="4500" b="1" spc="30" dirty="0" smtClean="0">
                    <a:solidFill>
                      <a:srgbClr val="B4DCFA">
                        <a:lumMod val="25000"/>
                      </a:srgbClr>
                    </a:solidFill>
                    <a:effectLst/>
                    <a:latin typeface="+mj-lt"/>
                    <a:cs typeface="Times New Roman" pitchFamily="18" charset="0"/>
                  </a:rPr>
                  <a:t>:</a:t>
                </a:r>
                <a:endParaRPr lang="en-US" sz="45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ru-RU" sz="29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  Подайте </a:t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одночлен у </a:t>
                </a:r>
                <a:r>
                  <a:rPr lang="ru-RU" sz="2900" b="1" spc="30" dirty="0" err="1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вигляді</a:t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ru-RU" sz="2900" b="1" spc="30" dirty="0" err="1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добутку</a:t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ru-RU" sz="2900" b="1" spc="30" dirty="0" err="1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двох</a:t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ru-RU" sz="2900" b="1" spc="30" dirty="0" err="1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одночленів</a:t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,  один з </a:t>
                </a:r>
                <a:r>
                  <a:rPr lang="ru-RU" sz="2900" b="1" spc="30" dirty="0" err="1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яких</a:t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ru-RU" sz="2900" b="1" spc="30" dirty="0" err="1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дорівнює</a:t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ru-RU" sz="29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- </a:t>
                </a:r>
                <a:r>
                  <a:rPr lang="en-US" sz="29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3</a:t>
                </a:r>
                <a:r>
                  <a:rPr lang="ru-RU" sz="29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2900" b="1" i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900" b="1" i="1" spc="30" dirty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900" b="1" i="1" spc="30" dirty="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900" b="1" i="1" spc="30" dirty="0" smtClean="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en-US" sz="2900" b="1" spc="30" dirty="0">
                        <a:solidFill>
                          <a:prstClr val="black"/>
                        </a:solidFill>
                        <a:effectLst/>
                        <a:latin typeface="Cambria Math"/>
                        <a:cs typeface="Times New Roman" pitchFamily="18" charset="0"/>
                      </a:rPr>
                      <m:t>:</m:t>
                    </m:r>
                  </m:oMath>
                </a14:m>
                <a:endParaRPr lang="en-US" sz="29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 algn="ctr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2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1</a:t>
                </a:r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)</a:t>
                </a:r>
                <a:r>
                  <a:rPr lang="en-US" sz="3200" b="1" spc="30" dirty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/>
                </a:r>
                <a:r>
                  <a:rPr lang="en-US" sz="3200" b="1" spc="30" dirty="0" smtClean="0">
                    <a:solidFill>
                      <a:schemeClr val="bg1"/>
                    </a:solidFill>
                    <a:effectLst/>
                    <a:cs typeface="Times New Roman" pitchFamily="18" charset="0"/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32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2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 ;         2)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pc="3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4000" b="1" i="1" spc="3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 spc="30">
                            <a:solidFill>
                              <a:prstClr val="black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den>
                    </m:f>
                    <m:sSup>
                      <m:sSupPr>
                        <m:ctrlPr>
                          <a:rPr lang="en-US" sz="3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𝒎𝒏</m:t>
                        </m:r>
                      </m:e>
                      <m:sup>
                        <m:r>
                          <a:rPr lang="en-US" sz="3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;      3)- </a:t>
                </a:r>
                <a:r>
                  <a:rPr lang="en-US" sz="32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3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sSup>
                      <m:sSupPr>
                        <m:ctrlPr>
                          <a:rPr lang="en-US" sz="3600" b="1" i="1" spc="3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3600" b="1" i="1" spc="30" dirty="0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3200" b="1" spc="30" dirty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>.</a:t>
                </a: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r>
                  <a:rPr lang="en-US" sz="3200" b="1" spc="30" dirty="0" smtClean="0">
                    <a:solidFill>
                      <a:prstClr val="black"/>
                    </a:solidFill>
                    <a:effectLst/>
                    <a:cs typeface="Times New Roman" pitchFamily="18" charset="0"/>
                  </a:rPr>
                  <a:t/>
                </a:r>
                <a:endParaRPr lang="en-US" sz="3200" b="1" spc="30" dirty="0">
                  <a:solidFill>
                    <a:prstClr val="black"/>
                  </a:solidFill>
                  <a:effectLst/>
                  <a:latin typeface="+mj-lt"/>
                  <a:cs typeface="Times New Roman" pitchFamily="18" charset="0"/>
                </a:endParaRPr>
              </a:p>
              <a:p>
                <a:pPr marL="45720" lvl="0" indent="0">
                  <a:spcAft>
                    <a:spcPts val="600"/>
                  </a:spcAft>
                  <a:buClr>
                    <a:srgbClr val="212745"/>
                  </a:buClr>
                  <a:buSzTx/>
                  <a:buNone/>
                </a:pPr>
                <a:endParaRPr lang="en-US" sz="2600" b="1" spc="30" dirty="0" smtClean="0">
                  <a:solidFill>
                    <a:srgbClr val="B4DCFA">
                      <a:lumMod val="25000"/>
                    </a:srgbClr>
                  </a:solidFill>
                  <a:effectLst/>
                  <a:latin typeface="Arial Narrow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Объект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404664"/>
                <a:ext cx="8453104" cy="6288652"/>
              </a:xfrm>
              <a:blipFill rotWithShape="1">
                <a:blip r:embed="rId4"/>
                <a:stretch>
                  <a:fillRect l="-288" t="-2713" r="-7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948264" y="2132856"/>
            <a:ext cx="1611227" cy="165618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1797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1105">
        <p:fade/>
      </p:transition>
    </mc:Choice>
    <mc:Fallback>
      <p:transition spd="med" advTm="61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b4da563ae64d6e9c41d9c6445b11c997e54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9.4|2.2|2.6|5.4|2.6|9.3|1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5|2.3|12.3|1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2|2.3|6.3|2.9|9.6|5.5|10|5.2|7.9|2.3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6.5|3.8|9.8|5.2|9.7|4.3|8.7|2|2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4|1.7|6.5|2.9|14.7|4.6|10.6|3.5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3|2.3|6.2|2.8|9.2|5.8|10.4|4.7|7.7|2.4|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1|2.8|6.8|3.3|9.1|5.9|9.5|5.1|7.9|2.1|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7|2.2|6.4|3.5|15.2|5.1|13.2|1.4|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2|3.4|6.9|3|9.8|9.5|7.8|2.8|2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3116</TotalTime>
  <Words>188</Words>
  <Application>Microsoft Office PowerPoint</Application>
  <PresentationFormat>Экран (4:3)</PresentationFormat>
  <Paragraphs>49</Paragraphs>
  <Slides>10</Slides>
  <Notes>10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Базовая</vt:lpstr>
      <vt:lpstr>Алгебра 7 клас  Множення одночленів. Піднесення одночленів  до степеня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 снова в школу</dc:title>
  <dc:creator>obstinate</dc:creator>
  <dc:description>Шаблон презентации с сайта https://presentation-creation.ru/</dc:description>
  <cp:lastModifiedBy>Sch</cp:lastModifiedBy>
  <cp:revision>1352</cp:revision>
  <dcterms:created xsi:type="dcterms:W3CDTF">2018-02-25T09:09:03Z</dcterms:created>
  <dcterms:modified xsi:type="dcterms:W3CDTF">2022-09-28T11:03:39Z</dcterms:modified>
</cp:coreProperties>
</file>