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5" r:id="rId3"/>
    <p:sldId id="259" r:id="rId4"/>
    <p:sldId id="260" r:id="rId5"/>
    <p:sldId id="269" r:id="rId6"/>
    <p:sldId id="262" r:id="rId7"/>
    <p:sldId id="267" r:id="rId8"/>
    <p:sldId id="263" r:id="rId9"/>
    <p:sldId id="261" r:id="rId10"/>
    <p:sldId id="270" r:id="rId11"/>
    <p:sldId id="266" r:id="rId12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B3"/>
    <a:srgbClr val="A5EE96"/>
    <a:srgbClr val="82E2B4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FECB4D8-DB02-4DC6-A0A2-4F2EBAE1DC90}" styleName="Средний стиль 1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52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BF59CCC-5CEC-4A4C-9A5A-371857D6928C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uk-UA"/>
        </a:p>
      </dgm:t>
    </dgm:pt>
    <dgm:pt modelId="{9F04FC4B-B1FE-4277-A05B-C452FE5A078D}">
      <dgm:prSet phldrT="[Текст]" custT="1"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pPr algn="just"/>
          <a:r>
            <a:rPr lang="uk-UA" sz="2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Розкладіть чисельник і знаменник дробу на множники, застосувавши один із відомих способів (винесення спільного множника за дужки, спосіб групування, використання формул скороченого множення) або їх комбінацію.</a:t>
          </a:r>
          <a:endParaRPr lang="uk-UA" sz="24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9820A12-557A-423F-A311-159A4FD45076}" type="parTrans" cxnId="{F6F21AF0-BC90-42C5-A2D0-ADDB16EBDD9D}">
      <dgm:prSet/>
      <dgm:spPr/>
      <dgm:t>
        <a:bodyPr/>
        <a:lstStyle/>
        <a:p>
          <a:endParaRPr lang="uk-UA"/>
        </a:p>
      </dgm:t>
    </dgm:pt>
    <dgm:pt modelId="{37E1BEDD-98D9-46DC-9FB0-4AC0260B056E}" type="sibTrans" cxnId="{F6F21AF0-BC90-42C5-A2D0-ADDB16EBDD9D}">
      <dgm:prSet/>
      <dgm:spPr/>
      <dgm:t>
        <a:bodyPr/>
        <a:lstStyle/>
        <a:p>
          <a:endParaRPr lang="uk-UA"/>
        </a:p>
      </dgm:t>
    </dgm:pt>
    <dgm:pt modelId="{A3CE8C7A-ED0E-4CE5-95D1-5FD587C99CF4}">
      <dgm:prSet phldrT="[Текст]" custT="1"/>
      <dgm:spPr>
        <a:solidFill>
          <a:srgbClr val="FFFFB3"/>
        </a:solidFill>
      </dgm:spPr>
      <dgm:t>
        <a:bodyPr/>
        <a:lstStyle/>
        <a:p>
          <a:pPr algn="just"/>
          <a:r>
            <a:rPr lang="uk-UA" sz="2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Знайдіть область допустимих значень раціонального дробу.</a:t>
          </a:r>
          <a:endParaRPr lang="uk-UA" sz="24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B3FA3FD-5641-47B6-8AF4-BAB55C938355}" type="parTrans" cxnId="{61B770E9-AD84-4EDC-A3C6-A9B80CEFAACB}">
      <dgm:prSet/>
      <dgm:spPr/>
      <dgm:t>
        <a:bodyPr/>
        <a:lstStyle/>
        <a:p>
          <a:endParaRPr lang="uk-UA"/>
        </a:p>
      </dgm:t>
    </dgm:pt>
    <dgm:pt modelId="{01587BF8-A08A-40F6-B9EF-FBCB13C1D2A0}" type="sibTrans" cxnId="{61B770E9-AD84-4EDC-A3C6-A9B80CEFAACB}">
      <dgm:prSet/>
      <dgm:spPr/>
      <dgm:t>
        <a:bodyPr/>
        <a:lstStyle/>
        <a:p>
          <a:endParaRPr lang="uk-UA"/>
        </a:p>
      </dgm:t>
    </dgm:pt>
    <dgm:pt modelId="{65629365-82A9-4703-ABA4-B9D343778303}">
      <dgm:prSet phldrT="[Текст]" custT="1"/>
      <dgm:spPr>
        <a:solidFill>
          <a:srgbClr val="A5EE96"/>
        </a:solidFill>
      </dgm:spPr>
      <dgm:t>
        <a:bodyPr/>
        <a:lstStyle/>
        <a:p>
          <a:pPr algn="just"/>
          <a:r>
            <a:rPr lang="uk-UA" sz="2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Визначте спільний множник чисельника та знаменника.</a:t>
          </a:r>
          <a:endParaRPr lang="uk-UA" sz="24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38C44B7-B269-4AC2-936B-F443C1C66C8D}" type="parTrans" cxnId="{39A95B71-0C7A-4115-A0B7-E51517A2CF0F}">
      <dgm:prSet/>
      <dgm:spPr/>
      <dgm:t>
        <a:bodyPr/>
        <a:lstStyle/>
        <a:p>
          <a:endParaRPr lang="uk-UA"/>
        </a:p>
      </dgm:t>
    </dgm:pt>
    <dgm:pt modelId="{3BF1B7E6-4656-4ACD-9EDE-CE43F23AD6A0}" type="sibTrans" cxnId="{39A95B71-0C7A-4115-A0B7-E51517A2CF0F}">
      <dgm:prSet/>
      <dgm:spPr/>
      <dgm:t>
        <a:bodyPr/>
        <a:lstStyle/>
        <a:p>
          <a:endParaRPr lang="uk-UA"/>
        </a:p>
      </dgm:t>
    </dgm:pt>
    <dgm:pt modelId="{92ABACB2-9E8F-496D-867D-9043EFDEFAA4}">
      <dgm:prSet custT="1"/>
      <dgm:spPr/>
      <dgm:t>
        <a:bodyPr/>
        <a:lstStyle/>
        <a:p>
          <a:pPr algn="just"/>
          <a:r>
            <a:rPr lang="uk-UA" sz="2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Скоротіть дріб, поділивши чисельник і знаменник дробу на їх спільний множник.</a:t>
          </a:r>
          <a:endParaRPr lang="uk-UA" sz="24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24B4CBA-5A54-41E9-97FF-EF06E16CF336}" type="parTrans" cxnId="{190073F9-E7A2-4B9E-90EA-29AAC76E5496}">
      <dgm:prSet/>
      <dgm:spPr/>
      <dgm:t>
        <a:bodyPr/>
        <a:lstStyle/>
        <a:p>
          <a:endParaRPr lang="uk-UA"/>
        </a:p>
      </dgm:t>
    </dgm:pt>
    <dgm:pt modelId="{9E298793-ACB1-4091-A601-393BF53ECFBA}" type="sibTrans" cxnId="{190073F9-E7A2-4B9E-90EA-29AAC76E5496}">
      <dgm:prSet/>
      <dgm:spPr/>
      <dgm:t>
        <a:bodyPr/>
        <a:lstStyle/>
        <a:p>
          <a:endParaRPr lang="uk-UA"/>
        </a:p>
      </dgm:t>
    </dgm:pt>
    <dgm:pt modelId="{DA8F5881-C16B-42D1-BDC6-D5B78BD10EEF}" type="pres">
      <dgm:prSet presAssocID="{7BF59CCC-5CEC-4A4C-9A5A-371857D6928C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BC1E73F8-A592-4CE0-90E1-ED871BC803EE}" type="pres">
      <dgm:prSet presAssocID="{7BF59CCC-5CEC-4A4C-9A5A-371857D6928C}" presName="Name1" presStyleCnt="0"/>
      <dgm:spPr/>
    </dgm:pt>
    <dgm:pt modelId="{B80B56AF-159F-4AE2-89DF-C8EA73275B52}" type="pres">
      <dgm:prSet presAssocID="{7BF59CCC-5CEC-4A4C-9A5A-371857D6928C}" presName="cycle" presStyleCnt="0"/>
      <dgm:spPr/>
    </dgm:pt>
    <dgm:pt modelId="{30CCA992-BDEC-42C7-8D66-2876442F7A83}" type="pres">
      <dgm:prSet presAssocID="{7BF59CCC-5CEC-4A4C-9A5A-371857D6928C}" presName="srcNode" presStyleLbl="node1" presStyleIdx="0" presStyleCnt="4"/>
      <dgm:spPr/>
    </dgm:pt>
    <dgm:pt modelId="{AF553991-D878-4D13-BEA5-E59057F4ED8D}" type="pres">
      <dgm:prSet presAssocID="{7BF59CCC-5CEC-4A4C-9A5A-371857D6928C}" presName="conn" presStyleLbl="parChTrans1D2" presStyleIdx="0" presStyleCnt="1"/>
      <dgm:spPr/>
      <dgm:t>
        <a:bodyPr/>
        <a:lstStyle/>
        <a:p>
          <a:endParaRPr lang="ru-RU"/>
        </a:p>
      </dgm:t>
    </dgm:pt>
    <dgm:pt modelId="{328714AB-6D8F-4F51-9518-BE457C19701E}" type="pres">
      <dgm:prSet presAssocID="{7BF59CCC-5CEC-4A4C-9A5A-371857D6928C}" presName="extraNode" presStyleLbl="node1" presStyleIdx="0" presStyleCnt="4"/>
      <dgm:spPr/>
    </dgm:pt>
    <dgm:pt modelId="{26013693-CF74-41BA-A2BE-719930B70D11}" type="pres">
      <dgm:prSet presAssocID="{7BF59CCC-5CEC-4A4C-9A5A-371857D6928C}" presName="dstNode" presStyleLbl="node1" presStyleIdx="0" presStyleCnt="4"/>
      <dgm:spPr/>
    </dgm:pt>
    <dgm:pt modelId="{B73F9DA0-2BF5-45F6-83AD-0DCFE4EC81AD}" type="pres">
      <dgm:prSet presAssocID="{9F04FC4B-B1FE-4277-A05B-C452FE5A078D}" presName="text_1" presStyleLbl="node1" presStyleIdx="0" presStyleCnt="4" custScaleY="225764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AC10EFB2-1055-4B6A-A5D9-81FD8041B118}" type="pres">
      <dgm:prSet presAssocID="{9F04FC4B-B1FE-4277-A05B-C452FE5A078D}" presName="accent_1" presStyleCnt="0"/>
      <dgm:spPr/>
    </dgm:pt>
    <dgm:pt modelId="{32A01C40-3F5A-4DF1-9628-66C7919925F5}" type="pres">
      <dgm:prSet presAssocID="{9F04FC4B-B1FE-4277-A05B-C452FE5A078D}" presName="accentRepeatNode" presStyleLbl="solidFgAcc1" presStyleIdx="0" presStyleCnt="4"/>
      <dgm:spPr/>
    </dgm:pt>
    <dgm:pt modelId="{9487B395-0933-4780-8DBD-0F821A12E815}" type="pres">
      <dgm:prSet presAssocID="{A3CE8C7A-ED0E-4CE5-95D1-5FD587C99CF4}" presName="text_2" presStyleLbl="node1" presStyleIdx="1" presStyleCnt="4" custLinFactNeighborX="383" custLinFactNeighborY="3754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E6B33AA-7984-48F3-9641-25F8D1A18C66}" type="pres">
      <dgm:prSet presAssocID="{A3CE8C7A-ED0E-4CE5-95D1-5FD587C99CF4}" presName="accent_2" presStyleCnt="0"/>
      <dgm:spPr/>
    </dgm:pt>
    <dgm:pt modelId="{2A35CFD5-1BB3-4701-839C-8D0DE6ECA99D}" type="pres">
      <dgm:prSet presAssocID="{A3CE8C7A-ED0E-4CE5-95D1-5FD587C99CF4}" presName="accentRepeatNode" presStyleLbl="solidFgAcc1" presStyleIdx="1" presStyleCnt="4"/>
      <dgm:spPr>
        <a:ln>
          <a:solidFill>
            <a:srgbClr val="FFFF00"/>
          </a:solidFill>
        </a:ln>
      </dgm:spPr>
    </dgm:pt>
    <dgm:pt modelId="{4C001FB6-B385-4B91-A0FA-C8D148DFD672}" type="pres">
      <dgm:prSet presAssocID="{65629365-82A9-4703-ABA4-B9D343778303}" presName="text_3" presStyleLbl="node1" presStyleIdx="2" presStyleCnt="4" custLinFactNeighborX="383" custLinFactNeighborY="3525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C7EEB9F-1727-485C-92F6-CD678B2778B4}" type="pres">
      <dgm:prSet presAssocID="{65629365-82A9-4703-ABA4-B9D343778303}" presName="accent_3" presStyleCnt="0"/>
      <dgm:spPr/>
    </dgm:pt>
    <dgm:pt modelId="{EAC898EC-1536-4B14-9B19-9A0B649DE663}" type="pres">
      <dgm:prSet presAssocID="{65629365-82A9-4703-ABA4-B9D343778303}" presName="accentRepeatNode" presStyleLbl="solidFgAcc1" presStyleIdx="2" presStyleCnt="4"/>
      <dgm:spPr/>
    </dgm:pt>
    <dgm:pt modelId="{D545251C-53B7-49DE-AA84-CF8F440DD319}" type="pres">
      <dgm:prSet presAssocID="{92ABACB2-9E8F-496D-867D-9043EFDEFAA4}" presName="text_4" presStyleLbl="node1" presStyleIdx="3" presStyleCnt="4" custLinFactNeighborX="109" custLinFactNeighborY="2557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D0F0548-7798-4979-88BF-DE0A14095DCC}" type="pres">
      <dgm:prSet presAssocID="{92ABACB2-9E8F-496D-867D-9043EFDEFAA4}" presName="accent_4" presStyleCnt="0"/>
      <dgm:spPr/>
    </dgm:pt>
    <dgm:pt modelId="{05694F9B-9231-40F8-9EC4-45A225F66C1C}" type="pres">
      <dgm:prSet presAssocID="{92ABACB2-9E8F-496D-867D-9043EFDEFAA4}" presName="accentRepeatNode" presStyleLbl="solidFgAcc1" presStyleIdx="3" presStyleCnt="4"/>
      <dgm:spPr/>
    </dgm:pt>
  </dgm:ptLst>
  <dgm:cxnLst>
    <dgm:cxn modelId="{B76DBA8F-3F9F-4D35-86A7-FE2B02FA3B61}" type="presOf" srcId="{65629365-82A9-4703-ABA4-B9D343778303}" destId="{4C001FB6-B385-4B91-A0FA-C8D148DFD672}" srcOrd="0" destOrd="0" presId="urn:microsoft.com/office/officeart/2008/layout/VerticalCurvedList"/>
    <dgm:cxn modelId="{61B770E9-AD84-4EDC-A3C6-A9B80CEFAACB}" srcId="{7BF59CCC-5CEC-4A4C-9A5A-371857D6928C}" destId="{A3CE8C7A-ED0E-4CE5-95D1-5FD587C99CF4}" srcOrd="1" destOrd="0" parTransId="{FB3FA3FD-5641-47B6-8AF4-BAB55C938355}" sibTransId="{01587BF8-A08A-40F6-B9EF-FBCB13C1D2A0}"/>
    <dgm:cxn modelId="{F9D5E7AB-0FCE-44D9-BAD1-019B0EA3EAD0}" type="presOf" srcId="{37E1BEDD-98D9-46DC-9FB0-4AC0260B056E}" destId="{AF553991-D878-4D13-BEA5-E59057F4ED8D}" srcOrd="0" destOrd="0" presId="urn:microsoft.com/office/officeart/2008/layout/VerticalCurvedList"/>
    <dgm:cxn modelId="{39A95B71-0C7A-4115-A0B7-E51517A2CF0F}" srcId="{7BF59CCC-5CEC-4A4C-9A5A-371857D6928C}" destId="{65629365-82A9-4703-ABA4-B9D343778303}" srcOrd="2" destOrd="0" parTransId="{A38C44B7-B269-4AC2-936B-F443C1C66C8D}" sibTransId="{3BF1B7E6-4656-4ACD-9EDE-CE43F23AD6A0}"/>
    <dgm:cxn modelId="{F6F21AF0-BC90-42C5-A2D0-ADDB16EBDD9D}" srcId="{7BF59CCC-5CEC-4A4C-9A5A-371857D6928C}" destId="{9F04FC4B-B1FE-4277-A05B-C452FE5A078D}" srcOrd="0" destOrd="0" parTransId="{C9820A12-557A-423F-A311-159A4FD45076}" sibTransId="{37E1BEDD-98D9-46DC-9FB0-4AC0260B056E}"/>
    <dgm:cxn modelId="{86B17311-A726-427A-B267-9358B02D0450}" type="presOf" srcId="{7BF59CCC-5CEC-4A4C-9A5A-371857D6928C}" destId="{DA8F5881-C16B-42D1-BDC6-D5B78BD10EEF}" srcOrd="0" destOrd="0" presId="urn:microsoft.com/office/officeart/2008/layout/VerticalCurvedList"/>
    <dgm:cxn modelId="{F3549BF8-AEC4-4B97-A4C6-24D69C2F43E2}" type="presOf" srcId="{A3CE8C7A-ED0E-4CE5-95D1-5FD587C99CF4}" destId="{9487B395-0933-4780-8DBD-0F821A12E815}" srcOrd="0" destOrd="0" presId="urn:microsoft.com/office/officeart/2008/layout/VerticalCurvedList"/>
    <dgm:cxn modelId="{9C6F0A1B-9512-4ED8-81F7-05530CE605EC}" type="presOf" srcId="{92ABACB2-9E8F-496D-867D-9043EFDEFAA4}" destId="{D545251C-53B7-49DE-AA84-CF8F440DD319}" srcOrd="0" destOrd="0" presId="urn:microsoft.com/office/officeart/2008/layout/VerticalCurvedList"/>
    <dgm:cxn modelId="{E2E55C1A-FF31-4205-AEE4-69AACC223BD2}" type="presOf" srcId="{9F04FC4B-B1FE-4277-A05B-C452FE5A078D}" destId="{B73F9DA0-2BF5-45F6-83AD-0DCFE4EC81AD}" srcOrd="0" destOrd="0" presId="urn:microsoft.com/office/officeart/2008/layout/VerticalCurvedList"/>
    <dgm:cxn modelId="{190073F9-E7A2-4B9E-90EA-29AAC76E5496}" srcId="{7BF59CCC-5CEC-4A4C-9A5A-371857D6928C}" destId="{92ABACB2-9E8F-496D-867D-9043EFDEFAA4}" srcOrd="3" destOrd="0" parTransId="{224B4CBA-5A54-41E9-97FF-EF06E16CF336}" sibTransId="{9E298793-ACB1-4091-A601-393BF53ECFBA}"/>
    <dgm:cxn modelId="{262E3F51-4513-4C83-9086-0A5239954259}" type="presParOf" srcId="{DA8F5881-C16B-42D1-BDC6-D5B78BD10EEF}" destId="{BC1E73F8-A592-4CE0-90E1-ED871BC803EE}" srcOrd="0" destOrd="0" presId="urn:microsoft.com/office/officeart/2008/layout/VerticalCurvedList"/>
    <dgm:cxn modelId="{C2B9A53D-41BD-4BA9-8DE9-11B1D618903E}" type="presParOf" srcId="{BC1E73F8-A592-4CE0-90E1-ED871BC803EE}" destId="{B80B56AF-159F-4AE2-89DF-C8EA73275B52}" srcOrd="0" destOrd="0" presId="urn:microsoft.com/office/officeart/2008/layout/VerticalCurvedList"/>
    <dgm:cxn modelId="{F9848A3B-9048-4FC8-9023-2C3BF9653D6F}" type="presParOf" srcId="{B80B56AF-159F-4AE2-89DF-C8EA73275B52}" destId="{30CCA992-BDEC-42C7-8D66-2876442F7A83}" srcOrd="0" destOrd="0" presId="urn:microsoft.com/office/officeart/2008/layout/VerticalCurvedList"/>
    <dgm:cxn modelId="{6E6814DB-2177-4C94-BAD9-547C6EF8BF8A}" type="presParOf" srcId="{B80B56AF-159F-4AE2-89DF-C8EA73275B52}" destId="{AF553991-D878-4D13-BEA5-E59057F4ED8D}" srcOrd="1" destOrd="0" presId="urn:microsoft.com/office/officeart/2008/layout/VerticalCurvedList"/>
    <dgm:cxn modelId="{7826AB5B-076A-441B-9699-F6774494B148}" type="presParOf" srcId="{B80B56AF-159F-4AE2-89DF-C8EA73275B52}" destId="{328714AB-6D8F-4F51-9518-BE457C19701E}" srcOrd="2" destOrd="0" presId="urn:microsoft.com/office/officeart/2008/layout/VerticalCurvedList"/>
    <dgm:cxn modelId="{18BA5978-760F-483E-9194-A7F49B99489B}" type="presParOf" srcId="{B80B56AF-159F-4AE2-89DF-C8EA73275B52}" destId="{26013693-CF74-41BA-A2BE-719930B70D11}" srcOrd="3" destOrd="0" presId="urn:microsoft.com/office/officeart/2008/layout/VerticalCurvedList"/>
    <dgm:cxn modelId="{D7227FDC-C141-4D24-8637-EB7675628079}" type="presParOf" srcId="{BC1E73F8-A592-4CE0-90E1-ED871BC803EE}" destId="{B73F9DA0-2BF5-45F6-83AD-0DCFE4EC81AD}" srcOrd="1" destOrd="0" presId="urn:microsoft.com/office/officeart/2008/layout/VerticalCurvedList"/>
    <dgm:cxn modelId="{C743E73C-558B-4E92-B25F-70776F871379}" type="presParOf" srcId="{BC1E73F8-A592-4CE0-90E1-ED871BC803EE}" destId="{AC10EFB2-1055-4B6A-A5D9-81FD8041B118}" srcOrd="2" destOrd="0" presId="urn:microsoft.com/office/officeart/2008/layout/VerticalCurvedList"/>
    <dgm:cxn modelId="{E1905167-94EC-48C4-87D9-701326EEF2BB}" type="presParOf" srcId="{AC10EFB2-1055-4B6A-A5D9-81FD8041B118}" destId="{32A01C40-3F5A-4DF1-9628-66C7919925F5}" srcOrd="0" destOrd="0" presId="urn:microsoft.com/office/officeart/2008/layout/VerticalCurvedList"/>
    <dgm:cxn modelId="{06CA51A2-A780-4114-81EF-2FF4442FF6A1}" type="presParOf" srcId="{BC1E73F8-A592-4CE0-90E1-ED871BC803EE}" destId="{9487B395-0933-4780-8DBD-0F821A12E815}" srcOrd="3" destOrd="0" presId="urn:microsoft.com/office/officeart/2008/layout/VerticalCurvedList"/>
    <dgm:cxn modelId="{10696207-1A2F-4931-8DB9-B085CEEFDF92}" type="presParOf" srcId="{BC1E73F8-A592-4CE0-90E1-ED871BC803EE}" destId="{9E6B33AA-7984-48F3-9641-25F8D1A18C66}" srcOrd="4" destOrd="0" presId="urn:microsoft.com/office/officeart/2008/layout/VerticalCurvedList"/>
    <dgm:cxn modelId="{14B794AC-0A47-48BD-B69B-01B84F37DC61}" type="presParOf" srcId="{9E6B33AA-7984-48F3-9641-25F8D1A18C66}" destId="{2A35CFD5-1BB3-4701-839C-8D0DE6ECA99D}" srcOrd="0" destOrd="0" presId="urn:microsoft.com/office/officeart/2008/layout/VerticalCurvedList"/>
    <dgm:cxn modelId="{3BFA1439-5F26-40C4-BF6C-88300345D8E5}" type="presParOf" srcId="{BC1E73F8-A592-4CE0-90E1-ED871BC803EE}" destId="{4C001FB6-B385-4B91-A0FA-C8D148DFD672}" srcOrd="5" destOrd="0" presId="urn:microsoft.com/office/officeart/2008/layout/VerticalCurvedList"/>
    <dgm:cxn modelId="{E84101CC-C3C8-45AA-BA32-3DDBC82E34F8}" type="presParOf" srcId="{BC1E73F8-A592-4CE0-90E1-ED871BC803EE}" destId="{6C7EEB9F-1727-485C-92F6-CD678B2778B4}" srcOrd="6" destOrd="0" presId="urn:microsoft.com/office/officeart/2008/layout/VerticalCurvedList"/>
    <dgm:cxn modelId="{AD2B8A90-D4A4-4824-A406-5860A19529EF}" type="presParOf" srcId="{6C7EEB9F-1727-485C-92F6-CD678B2778B4}" destId="{EAC898EC-1536-4B14-9B19-9A0B649DE663}" srcOrd="0" destOrd="0" presId="urn:microsoft.com/office/officeart/2008/layout/VerticalCurvedList"/>
    <dgm:cxn modelId="{E9AFCA7A-CC09-44BF-8379-8582672B3A23}" type="presParOf" srcId="{BC1E73F8-A592-4CE0-90E1-ED871BC803EE}" destId="{D545251C-53B7-49DE-AA84-CF8F440DD319}" srcOrd="7" destOrd="0" presId="urn:microsoft.com/office/officeart/2008/layout/VerticalCurvedList"/>
    <dgm:cxn modelId="{30B702BA-BF0E-4137-B198-BD69892C566E}" type="presParOf" srcId="{BC1E73F8-A592-4CE0-90E1-ED871BC803EE}" destId="{4D0F0548-7798-4979-88BF-DE0A14095DCC}" srcOrd="8" destOrd="0" presId="urn:microsoft.com/office/officeart/2008/layout/VerticalCurvedList"/>
    <dgm:cxn modelId="{545634F2-D11E-417B-8B23-6FE97C684B08}" type="presParOf" srcId="{4D0F0548-7798-4979-88BF-DE0A14095DCC}" destId="{05694F9B-9231-40F8-9EC4-45A225F66C1C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553991-D878-4D13-BEA5-E59057F4ED8D}">
      <dsp:nvSpPr>
        <dsp:cNvPr id="0" name=""/>
        <dsp:cNvSpPr/>
      </dsp:nvSpPr>
      <dsp:spPr>
        <a:xfrm>
          <a:off x="-7165631" y="-962745"/>
          <a:ext cx="8527330" cy="8527330"/>
        </a:xfrm>
        <a:prstGeom prst="blockArc">
          <a:avLst>
            <a:gd name="adj1" fmla="val 18900000"/>
            <a:gd name="adj2" fmla="val 2700000"/>
            <a:gd name="adj3" fmla="val 253"/>
          </a:avLst>
        </a:pr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73F9DA0-2BF5-45F6-83AD-0DCFE4EC81AD}">
      <dsp:nvSpPr>
        <dsp:cNvPr id="0" name=""/>
        <dsp:cNvSpPr/>
      </dsp:nvSpPr>
      <dsp:spPr>
        <a:xfrm>
          <a:off x="712412" y="6735"/>
          <a:ext cx="7045377" cy="2200834"/>
        </a:xfrm>
        <a:prstGeom prst="rect">
          <a:avLst/>
        </a:prstGeom>
        <a:solidFill>
          <a:schemeClr val="accent5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73778" tIns="60960" rIns="60960" bIns="60960" numCol="1" spcCol="1270" anchor="ctr" anchorCtr="0">
          <a:noAutofit/>
        </a:bodyPr>
        <a:lstStyle/>
        <a:p>
          <a:pPr lvl="0" algn="just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Розкладіть чисельник і знаменник дробу на множники, застосувавши один із відомих способів (винесення спільного множника за дужки, спосіб групування, використання формул скороченого множення) або їх комбінацію.</a:t>
          </a:r>
          <a:endParaRPr lang="uk-UA" sz="24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12412" y="6735"/>
        <a:ext cx="7045377" cy="2200834"/>
      </dsp:txXfrm>
    </dsp:sp>
    <dsp:sp modelId="{32A01C40-3F5A-4DF1-9628-66C7919925F5}">
      <dsp:nvSpPr>
        <dsp:cNvPr id="0" name=""/>
        <dsp:cNvSpPr/>
      </dsp:nvSpPr>
      <dsp:spPr>
        <a:xfrm>
          <a:off x="103138" y="497879"/>
          <a:ext cx="1218548" cy="121854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87B395-0933-4780-8DBD-0F821A12E815}">
      <dsp:nvSpPr>
        <dsp:cNvPr id="0" name=""/>
        <dsp:cNvSpPr/>
      </dsp:nvSpPr>
      <dsp:spPr>
        <a:xfrm>
          <a:off x="1296153" y="2448277"/>
          <a:ext cx="6486480" cy="974838"/>
        </a:xfrm>
        <a:prstGeom prst="rect">
          <a:avLst/>
        </a:prstGeom>
        <a:solidFill>
          <a:srgbClr val="FFFFB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73778" tIns="60960" rIns="60960" bIns="60960" numCol="1" spcCol="1270" anchor="ctr" anchorCtr="0">
          <a:noAutofit/>
        </a:bodyPr>
        <a:lstStyle/>
        <a:p>
          <a:pPr lvl="0" algn="just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Знайдіть область допустимих значень раціонального дробу.</a:t>
          </a:r>
          <a:endParaRPr lang="uk-UA" sz="24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296153" y="2448277"/>
        <a:ext cx="6486480" cy="974838"/>
      </dsp:txXfrm>
    </dsp:sp>
    <dsp:sp modelId="{2A35CFD5-1BB3-4701-839C-8D0DE6ECA99D}">
      <dsp:nvSpPr>
        <dsp:cNvPr id="0" name=""/>
        <dsp:cNvSpPr/>
      </dsp:nvSpPr>
      <dsp:spPr>
        <a:xfrm>
          <a:off x="662035" y="1960390"/>
          <a:ext cx="1218548" cy="121854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FFFF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C001FB6-B385-4B91-A0FA-C8D148DFD672}">
      <dsp:nvSpPr>
        <dsp:cNvPr id="0" name=""/>
        <dsp:cNvSpPr/>
      </dsp:nvSpPr>
      <dsp:spPr>
        <a:xfrm>
          <a:off x="1296153" y="3888435"/>
          <a:ext cx="6486480" cy="974838"/>
        </a:xfrm>
        <a:prstGeom prst="rect">
          <a:avLst/>
        </a:prstGeom>
        <a:solidFill>
          <a:srgbClr val="A5EE9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73778" tIns="60960" rIns="60960" bIns="60960" numCol="1" spcCol="1270" anchor="ctr" anchorCtr="0">
          <a:noAutofit/>
        </a:bodyPr>
        <a:lstStyle/>
        <a:p>
          <a:pPr lvl="0" algn="just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Визначте спільний множник чисельника та знаменника.</a:t>
          </a:r>
          <a:endParaRPr lang="uk-UA" sz="24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296153" y="3888435"/>
        <a:ext cx="6486480" cy="974838"/>
      </dsp:txXfrm>
    </dsp:sp>
    <dsp:sp modelId="{EAC898EC-1536-4B14-9B19-9A0B649DE663}">
      <dsp:nvSpPr>
        <dsp:cNvPr id="0" name=""/>
        <dsp:cNvSpPr/>
      </dsp:nvSpPr>
      <dsp:spPr>
        <a:xfrm>
          <a:off x="662035" y="3422901"/>
          <a:ext cx="1218548" cy="121854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6622584"/>
              <a:satOff val="26541"/>
              <a:lumOff val="575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545251C-53B7-49DE-AA84-CF8F440DD319}">
      <dsp:nvSpPr>
        <dsp:cNvPr id="0" name=""/>
        <dsp:cNvSpPr/>
      </dsp:nvSpPr>
      <dsp:spPr>
        <a:xfrm>
          <a:off x="720092" y="5256582"/>
          <a:ext cx="7045377" cy="974838"/>
        </a:xfrm>
        <a:prstGeom prst="rect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73778" tIns="60960" rIns="60960" bIns="60960" numCol="1" spcCol="1270" anchor="ctr" anchorCtr="0">
          <a:noAutofit/>
        </a:bodyPr>
        <a:lstStyle/>
        <a:p>
          <a:pPr lvl="0" algn="just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Скоротіть дріб, поділивши чисельник і знаменник дробу на їх спільний множник.</a:t>
          </a:r>
          <a:endParaRPr lang="uk-UA" sz="24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20092" y="5256582"/>
        <a:ext cx="7045377" cy="974838"/>
      </dsp:txXfrm>
    </dsp:sp>
    <dsp:sp modelId="{05694F9B-9231-40F8-9EC4-45A225F66C1C}">
      <dsp:nvSpPr>
        <dsp:cNvPr id="0" name=""/>
        <dsp:cNvSpPr/>
      </dsp:nvSpPr>
      <dsp:spPr>
        <a:xfrm>
          <a:off x="103138" y="4885412"/>
          <a:ext cx="1218548" cy="121854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9933876"/>
              <a:satOff val="39811"/>
              <a:lumOff val="862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28FAE-8E1C-4E46-85A3-55532C35A942}" type="datetimeFigureOut">
              <a:rPr lang="uk-UA" smtClean="0"/>
              <a:pPr/>
              <a:t>07.09.2022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A26E5-42EF-4F72-95C3-673D366EB1A8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18471141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28FAE-8E1C-4E46-85A3-55532C35A942}" type="datetimeFigureOut">
              <a:rPr lang="uk-UA" smtClean="0"/>
              <a:pPr/>
              <a:t>07.09.2022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A26E5-42EF-4F72-95C3-673D366EB1A8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0707844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28FAE-8E1C-4E46-85A3-55532C35A942}" type="datetimeFigureOut">
              <a:rPr lang="uk-UA" smtClean="0"/>
              <a:pPr/>
              <a:t>07.09.2022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A26E5-42EF-4F72-95C3-673D366EB1A8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10517337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28FAE-8E1C-4E46-85A3-55532C35A942}" type="datetimeFigureOut">
              <a:rPr lang="uk-UA" smtClean="0"/>
              <a:pPr/>
              <a:t>07.09.2022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A26E5-42EF-4F72-95C3-673D366EB1A8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24693696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28FAE-8E1C-4E46-85A3-55532C35A942}" type="datetimeFigureOut">
              <a:rPr lang="uk-UA" smtClean="0"/>
              <a:pPr/>
              <a:t>07.09.2022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A26E5-42EF-4F72-95C3-673D366EB1A8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16042519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28FAE-8E1C-4E46-85A3-55532C35A942}" type="datetimeFigureOut">
              <a:rPr lang="uk-UA" smtClean="0"/>
              <a:pPr/>
              <a:t>07.09.2022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A26E5-42EF-4F72-95C3-673D366EB1A8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8214277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28FAE-8E1C-4E46-85A3-55532C35A942}" type="datetimeFigureOut">
              <a:rPr lang="uk-UA" smtClean="0"/>
              <a:pPr/>
              <a:t>07.09.2022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A26E5-42EF-4F72-95C3-673D366EB1A8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3557644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28FAE-8E1C-4E46-85A3-55532C35A942}" type="datetimeFigureOut">
              <a:rPr lang="uk-UA" smtClean="0"/>
              <a:pPr/>
              <a:t>07.09.2022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A26E5-42EF-4F72-95C3-673D366EB1A8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4039112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28FAE-8E1C-4E46-85A3-55532C35A942}" type="datetimeFigureOut">
              <a:rPr lang="uk-UA" smtClean="0"/>
              <a:pPr/>
              <a:t>07.09.2022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A26E5-42EF-4F72-95C3-673D366EB1A8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2017127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28FAE-8E1C-4E46-85A3-55532C35A942}" type="datetimeFigureOut">
              <a:rPr lang="uk-UA" smtClean="0"/>
              <a:pPr/>
              <a:t>07.09.2022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A26E5-42EF-4F72-95C3-673D366EB1A8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2495802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28FAE-8E1C-4E46-85A3-55532C35A942}" type="datetimeFigureOut">
              <a:rPr lang="uk-UA" smtClean="0"/>
              <a:pPr/>
              <a:t>07.09.2022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A26E5-42EF-4F72-95C3-673D366EB1A8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612806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E28FAE-8E1C-4E46-85A3-55532C35A942}" type="datetimeFigureOut">
              <a:rPr lang="uk-UA" smtClean="0"/>
              <a:pPr/>
              <a:t>07.09.2022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DA26E5-42EF-4F72-95C3-673D366EB1A8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26386271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Ð ÐµÐ·ÑÐ»ÑÑÐ°Ñ Ð¿Ð¾ÑÑÐºÑ Ð·Ð¾Ð±ÑÐ°Ð¶ÐµÐ½Ñ Ð·Ð° Ð·Ð°Ð¿Ð¸ÑÐ¾Ð¼ &quot;ÐºÐ»ÑÐ¿Ð°ÑÑ Ð»Ð¸ÑÑÐ¾Ðº Ð±Ð»Ð¾ÐºÐ½Ð¾ÑÑ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76"/>
            <a:ext cx="9144000" cy="6857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 rot="306976">
            <a:off x="1985935" y="1505151"/>
            <a:ext cx="5400599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uk-UA" sz="4000" b="1" dirty="0" smtClean="0">
                <a:solidFill>
                  <a:schemeClr val="tx2">
                    <a:lumMod val="75000"/>
                  </a:schemeClr>
                </a:solidFill>
                <a:effectLst/>
                <a:latin typeface="Times New Roman"/>
                <a:ea typeface="Calibri"/>
                <a:cs typeface="Times New Roman"/>
              </a:rPr>
              <a:t>Основна властивість раціонального дробу. Скорочення </a:t>
            </a:r>
            <a:r>
              <a:rPr lang="uk-UA" sz="4000" b="1" dirty="0" err="1" smtClean="0">
                <a:solidFill>
                  <a:schemeClr val="tx2">
                    <a:lumMod val="75000"/>
                  </a:schemeClr>
                </a:solidFill>
                <a:effectLst/>
                <a:latin typeface="Times New Roman"/>
                <a:ea typeface="Calibri"/>
                <a:cs typeface="Times New Roman"/>
              </a:rPr>
              <a:t>дробів</a:t>
            </a:r>
            <a:endParaRPr lang="uk-UA" sz="4000" dirty="0">
              <a:solidFill>
                <a:schemeClr val="tx2">
                  <a:lumMod val="75000"/>
                </a:schemeClr>
              </a:solidFill>
              <a:ea typeface="Calibri"/>
              <a:cs typeface="Times New Roman"/>
            </a:endParaRPr>
          </a:p>
        </p:txBody>
      </p:sp>
      <p:sp>
        <p:nvSpPr>
          <p:cNvPr id="4" name="Прямоугольник 3"/>
          <p:cNvSpPr/>
          <p:nvPr/>
        </p:nvSpPr>
        <p:spPr>
          <a:xfrm rot="177785">
            <a:off x="2571690" y="5152257"/>
            <a:ext cx="5400599" cy="7554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uk-UA" sz="4000" b="1" dirty="0" smtClean="0">
                <a:solidFill>
                  <a:schemeClr val="tx2">
                    <a:lumMod val="75000"/>
                  </a:schemeClr>
                </a:solidFill>
                <a:effectLst/>
                <a:latin typeface="Times New Roman"/>
                <a:ea typeface="Calibri"/>
                <a:cs typeface="Times New Roman"/>
              </a:rPr>
              <a:t>8 клас</a:t>
            </a:r>
            <a:endParaRPr lang="uk-UA" sz="4000" dirty="0">
              <a:solidFill>
                <a:schemeClr val="tx2">
                  <a:lumMod val="75000"/>
                </a:schemeClr>
              </a:solidFill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217848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Ð ÐµÐ·ÑÐ»ÑÑÐ°Ñ Ð¿Ð¾ÑÑÐºÑ Ð·Ð¾Ð±ÑÐ°Ð¶ÐµÐ½Ñ Ð·Ð° Ð·Ð°Ð¿Ð¸ÑÐ¾Ð¼ &quot;ÐºÐ»ÑÐ¿Ð°ÑÑ Ð»Ð¸ÑÑÐ¾Ðº Ð±Ð»Ð¾ÐºÐ½Ð¾ÑÑ&quot;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942" t="8357" r="8898" b="8164"/>
          <a:stretch/>
        </p:blipFill>
        <p:spPr bwMode="auto">
          <a:xfrm>
            <a:off x="4463988" y="204259"/>
            <a:ext cx="4140460" cy="1712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Ð ÐµÐ·ÑÐ»ÑÑÐ°Ñ Ð¿Ð¾ÑÑÐºÑ Ð·Ð¾Ð±ÑÐ°Ð¶ÐµÐ½Ñ Ð·Ð° Ð·Ð°Ð¿Ð¸ÑÐ¾Ð¼ &quot;ÐºÐ»ÑÐ¿Ð°ÑÑ Ð»Ð¸ÑÑÐ¾Ðº Ð±Ð»Ð¾ÐºÐ½Ð¾ÑÑ&quot;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942" t="8357" r="8898" b="8164"/>
          <a:stretch/>
        </p:blipFill>
        <p:spPr bwMode="auto">
          <a:xfrm>
            <a:off x="306232" y="204259"/>
            <a:ext cx="3977735" cy="1712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12411" y="419751"/>
            <a:ext cx="331151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b="1" i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Тотожно рівні вирази </a:t>
            </a:r>
            <a:r>
              <a:rPr lang="uk-U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вирази, відповідні значення яких є рівними при будь-яких допустимих значеннях змінних.</a:t>
            </a:r>
            <a:endParaRPr lang="uk-UA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802553" y="522753"/>
            <a:ext cx="34418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b="1" i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Тотожність </a:t>
            </a:r>
            <a:r>
              <a:rPr lang="uk-U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рівність, що виконується при будь-яких допустимих значеннях змінних.</a:t>
            </a:r>
            <a:endParaRPr lang="uk-UA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902545650"/>
              </p:ext>
            </p:extLst>
          </p:nvPr>
        </p:nvGraphicFramePr>
        <p:xfrm>
          <a:off x="319025" y="2177119"/>
          <a:ext cx="8429438" cy="290068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214719"/>
                <a:gridCol w="4214719"/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uk-UA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Основна властивість дробу</a:t>
                      </a:r>
                      <a:endParaRPr lang="uk-UA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для звичайних </a:t>
                      </a:r>
                      <a:r>
                        <a:rPr lang="uk-UA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дробів</a:t>
                      </a:r>
                      <a:endParaRPr lang="uk-UA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для раціональних </a:t>
                      </a:r>
                      <a:r>
                        <a:rPr lang="uk-UA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дробів</a:t>
                      </a:r>
                      <a:endParaRPr lang="uk-UA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tabLst>
                          <a:tab pos="3851275" algn="l"/>
                        </a:tabLst>
                      </a:pPr>
                      <a:r>
                        <a:rPr lang="uk-UA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Чисельник і знаменник дробу можна помножити або поділити на одне й те </a:t>
                      </a:r>
                      <a:r>
                        <a:rPr lang="uk-UA" i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семе</a:t>
                      </a:r>
                      <a:r>
                        <a:rPr lang="uk-UA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число, відмінне</a:t>
                      </a:r>
                      <a:r>
                        <a:rPr lang="uk-UA" i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від нуля, при цьому значення дробу не зміниться</a:t>
                      </a:r>
                      <a:endParaRPr lang="uk-UA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i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Чиселькик</a:t>
                      </a:r>
                      <a:r>
                        <a:rPr lang="uk-UA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і знаменник раціонального дробу можна помножити або поділити на один і той самий множник, що тотожно не дорівнює нулю, при цьому значення раціонального дробу не зміниться</a:t>
                      </a:r>
                    </a:p>
                    <a:p>
                      <a:endParaRPr lang="uk-UA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0246" name="Picture 6" descr="ÐÐ¾Ð²âÑÐ·Ð°Ð½Ðµ Ð·Ð¾Ð±ÑÐ°Ð¶ÐµÐ½Ð½Ñ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7211" y="4293096"/>
            <a:ext cx="4317461" cy="2564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6" descr="ÐÐ¾Ð²âÑÐ·Ð°Ð½Ðµ Ð·Ð¾Ð±ÑÐ°Ð¶ÐµÐ½Ð½Ñ"/>
          <p:cNvPicPr>
            <a:picLocks noChangeAspect="1" noChangeArrowheads="1"/>
          </p:cNvPicPr>
          <p:nvPr/>
        </p:nvPicPr>
        <p:blipFill>
          <a:blip r:embed="rId5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02554" y="4587173"/>
            <a:ext cx="3945910" cy="2301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a14="http://schemas.microsoft.com/office/drawing/2010/main" xmlns="" Requires="a14">
          <p:sp>
            <p:nvSpPr>
              <p:cNvPr id="12" name="TextBox 11"/>
              <p:cNvSpPr txBox="1"/>
              <p:nvPr/>
            </p:nvSpPr>
            <p:spPr>
              <a:xfrm rot="21366534">
                <a:off x="1370761" y="4891620"/>
                <a:ext cx="2250360" cy="16928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uk-UA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uk-UA" sz="2400" b="0" i="1" smtClean="0">
                            <a:latin typeface="Cambria Math"/>
                          </a:rPr>
                          <m:t>15</m:t>
                        </m:r>
                      </m:num>
                      <m:den>
                        <m:r>
                          <a:rPr lang="uk-UA" sz="2400" b="0" i="1" smtClean="0">
                            <a:latin typeface="Cambria Math"/>
                          </a:rPr>
                          <m:t>20</m:t>
                        </m:r>
                      </m:den>
                    </m:f>
                    <m:r>
                      <a:rPr lang="uk-UA" sz="24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uk-UA" sz="24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uk-UA" sz="2400" b="0" i="1" smtClean="0">
                            <a:latin typeface="Cambria Math"/>
                          </a:rPr>
                          <m:t>15</m:t>
                        </m:r>
                        <m:r>
                          <a:rPr lang="uk-UA" sz="2400" b="0" i="1" smtClean="0">
                            <a:latin typeface="Cambria Math"/>
                            <a:ea typeface="Cambria Math"/>
                          </a:rPr>
                          <m:t>∙3</m:t>
                        </m:r>
                      </m:num>
                      <m:den>
                        <m:r>
                          <a:rPr lang="uk-UA" sz="2400" b="0" i="1" smtClean="0">
                            <a:latin typeface="Cambria Math"/>
                          </a:rPr>
                          <m:t>20</m:t>
                        </m:r>
                        <m:r>
                          <a:rPr lang="uk-UA" sz="2400" b="0" i="1" smtClean="0">
                            <a:latin typeface="Cambria Math"/>
                            <a:ea typeface="Cambria Math"/>
                          </a:rPr>
                          <m:t>∙3</m:t>
                        </m:r>
                      </m:den>
                    </m:f>
                    <m:r>
                      <a:rPr lang="uk-UA" sz="24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uk-UA" sz="24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uk-UA" sz="2400" b="0" i="1" smtClean="0">
                            <a:latin typeface="Cambria Math"/>
                          </a:rPr>
                          <m:t>45</m:t>
                        </m:r>
                      </m:num>
                      <m:den>
                        <m:r>
                          <a:rPr lang="uk-UA" sz="2400" b="0" i="1" smtClean="0">
                            <a:latin typeface="Cambria Math"/>
                          </a:rPr>
                          <m:t>60</m:t>
                        </m:r>
                      </m:den>
                    </m:f>
                  </m:oMath>
                </a14:m>
                <a:r>
                  <a:rPr lang="uk-UA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;</a:t>
                </a:r>
              </a:p>
              <a:p>
                <a:pPr algn="ctr"/>
                <a:endParaRPr lang="uk-UA" sz="2400" i="1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uk-UA" sz="24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uk-UA" sz="2400" b="0" i="1" smtClean="0">
                              <a:latin typeface="Cambria Math"/>
                            </a:rPr>
                            <m:t>15</m:t>
                          </m:r>
                        </m:num>
                        <m:den>
                          <m:r>
                            <a:rPr lang="uk-UA" sz="2400" b="0" i="1" smtClean="0">
                              <a:latin typeface="Cambria Math"/>
                            </a:rPr>
                            <m:t>20</m:t>
                          </m:r>
                        </m:den>
                      </m:f>
                      <m:r>
                        <a:rPr lang="uk-UA" sz="2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uk-UA" sz="24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uk-UA" sz="2400" b="0" i="1" smtClean="0">
                              <a:latin typeface="Cambria Math"/>
                            </a:rPr>
                            <m:t>5</m:t>
                          </m:r>
                          <m:r>
                            <a:rPr lang="uk-UA" sz="2400" b="0" i="1" smtClean="0">
                              <a:latin typeface="Cambria Math"/>
                              <a:ea typeface="Cambria Math"/>
                            </a:rPr>
                            <m:t>∙3</m:t>
                          </m:r>
                        </m:num>
                        <m:den>
                          <m:r>
                            <a:rPr lang="uk-UA" sz="2400" b="0" i="1" smtClean="0">
                              <a:latin typeface="Cambria Math"/>
                            </a:rPr>
                            <m:t>5</m:t>
                          </m:r>
                          <m:r>
                            <a:rPr lang="uk-UA" sz="2400" b="0" i="1" smtClean="0">
                              <a:latin typeface="Cambria Math"/>
                              <a:ea typeface="Cambria Math"/>
                            </a:rPr>
                            <m:t>∙4</m:t>
                          </m:r>
                        </m:den>
                      </m:f>
                      <m:r>
                        <a:rPr lang="uk-UA" sz="2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uk-UA" sz="24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uk-UA" sz="2400" b="0" i="1" smtClean="0">
                              <a:latin typeface="Cambria Math"/>
                            </a:rPr>
                            <m:t>3</m:t>
                          </m:r>
                        </m:num>
                        <m:den>
                          <m:r>
                            <a:rPr lang="uk-UA" sz="2400" b="0" i="1" smtClean="0">
                              <a:latin typeface="Cambria Math"/>
                            </a:rPr>
                            <m:t>4</m:t>
                          </m:r>
                        </m:den>
                      </m:f>
                      <m:r>
                        <a:rPr lang="uk-UA" sz="2400" b="0" i="1" smtClean="0">
                          <a:latin typeface="Cambria Math"/>
                        </a:rPr>
                        <m:t>  </m:t>
                      </m:r>
                    </m:oMath>
                  </m:oMathPara>
                </a14:m>
                <a:endParaRPr lang="uk-UA" sz="240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1366534">
                <a:off x="1370761" y="4891620"/>
                <a:ext cx="2250360" cy="1692899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3" name="TextBox 12"/>
              <p:cNvSpPr txBox="1"/>
              <p:nvPr/>
            </p:nvSpPr>
            <p:spPr>
              <a:xfrm rot="21355132">
                <a:off x="6026522" y="5224155"/>
                <a:ext cx="1497974" cy="11630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uk-UA" b="1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latin typeface="Cambria Math"/>
                            </a:rPr>
                            <m:t>𝑴</m:t>
                          </m:r>
                        </m:num>
                        <m:den>
                          <m:r>
                            <a:rPr lang="en-US" b="1" i="1" smtClean="0">
                              <a:latin typeface="Cambria Math"/>
                            </a:rPr>
                            <m:t>𝑷</m:t>
                          </m:r>
                        </m:den>
                      </m:f>
                      <m:r>
                        <a:rPr lang="en-US" b="1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1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latin typeface="Cambria Math"/>
                            </a:rPr>
                            <m:t>𝑴</m:t>
                          </m:r>
                          <m:r>
                            <a:rPr lang="en-US" b="1" i="1" smtClean="0">
                              <a:latin typeface="Cambria Math"/>
                              <a:ea typeface="Cambria Math"/>
                            </a:rPr>
                            <m:t>∙</m:t>
                          </m:r>
                          <m:r>
                            <a:rPr lang="en-US" b="1" i="1" smtClean="0">
                              <a:latin typeface="Cambria Math"/>
                              <a:ea typeface="Cambria Math"/>
                            </a:rPr>
                            <m:t>𝑵</m:t>
                          </m:r>
                        </m:num>
                        <m:den>
                          <m:r>
                            <a:rPr lang="en-US" b="1" i="1" smtClean="0">
                              <a:latin typeface="Cambria Math"/>
                            </a:rPr>
                            <m:t>𝑷</m:t>
                          </m:r>
                          <m:r>
                            <a:rPr lang="en-US" b="1" i="1" smtClean="0">
                              <a:latin typeface="Cambria Math"/>
                              <a:ea typeface="Cambria Math"/>
                            </a:rPr>
                            <m:t>∙</m:t>
                          </m:r>
                          <m:r>
                            <a:rPr lang="en-US" b="1" i="1" smtClean="0">
                              <a:latin typeface="Cambria Math"/>
                              <a:ea typeface="Cambria Math"/>
                            </a:rPr>
                            <m:t>𝑵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,</m:t>
                      </m:r>
                    </m:oMath>
                  </m:oMathPara>
                </a14:m>
                <a:endParaRPr lang="en-US" b="0" dirty="0" smtClean="0"/>
              </a:p>
              <a:p>
                <a:endParaRPr lang="en-US" dirty="0" smtClean="0"/>
              </a:p>
              <a:p>
                <a:r>
                  <a:rPr lang="en-US" dirty="0" smtClean="0"/>
                  <a:t>P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/>
                        <a:ea typeface="Cambria Math"/>
                      </a:rPr>
                      <m:t>≠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0, 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𝑁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≠0</m:t>
                    </m:r>
                  </m:oMath>
                </a14:m>
                <a:endParaRPr lang="uk-UA" dirty="0"/>
              </a:p>
            </p:txBody>
          </p:sp>
        </mc:Choice>
        <mc:Fallback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1355132">
                <a:off x="6026522" y="5224155"/>
                <a:ext cx="1497974" cy="1163075"/>
              </a:xfrm>
              <a:prstGeom prst="rect">
                <a:avLst/>
              </a:prstGeom>
              <a:blipFill rotWithShape="1">
                <a:blip r:embed="rId7"/>
                <a:stretch>
                  <a:fillRect b="-6699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8093645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Ð ÐµÐ·ÑÐ»ÑÑÐ°Ñ Ð¿Ð¾ÑÑÐºÑ Ð·Ð¾Ð±ÑÐ°Ð¶ÐµÐ½Ñ Ð·Ð° Ð·Ð°Ð¿Ð¸ÑÐ¾Ð¼ &quot;Ð¢ÐÐÐÐ¤ÐÐ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52120" y="476672"/>
            <a:ext cx="3383438" cy="1944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64106587"/>
              </p:ext>
            </p:extLst>
          </p:nvPr>
        </p:nvGraphicFramePr>
        <p:xfrm>
          <a:off x="4211960" y="2604084"/>
          <a:ext cx="4320480" cy="2232248"/>
        </p:xfrm>
        <a:graphic>
          <a:graphicData uri="http://schemas.openxmlformats.org/drawingml/2006/table">
            <a:tbl>
              <a:tblPr firstRow="1" firstCol="1" bandRow="1">
                <a:tableStyleId>{69C7853C-536D-4A76-A0AE-DD22124D55A5}</a:tableStyleId>
              </a:tblPr>
              <a:tblGrid>
                <a:gridCol w="1162635"/>
                <a:gridCol w="565557"/>
                <a:gridCol w="576064"/>
                <a:gridCol w="648072"/>
                <a:gridCol w="720080"/>
                <a:gridCol w="648072"/>
              </a:tblGrid>
              <a:tr h="432048">
                <a:tc rowSpan="2">
                  <a:txBody>
                    <a:bodyPr/>
                    <a:lstStyle/>
                    <a:p>
                      <a:pPr marL="635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Модель телефону</a:t>
                      </a:r>
                      <a:endParaRPr lang="uk-UA" sz="18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5"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Показник</a:t>
                      </a:r>
                      <a:endParaRPr lang="uk-UA" sz="2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</a:tr>
              <a:tr h="432048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8425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</a:t>
                      </a:r>
                      <a:endParaRPr lang="uk-UA" sz="2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98425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</a:t>
                      </a:r>
                      <a:endParaRPr lang="uk-UA" sz="2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98425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Z</a:t>
                      </a:r>
                      <a:endParaRPr lang="uk-UA" sz="2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98425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</a:t>
                      </a:r>
                      <a:endParaRPr lang="uk-UA" sz="2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98425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</a:t>
                      </a:r>
                      <a:endParaRPr lang="uk-UA" sz="2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504056">
                <a:tc>
                  <a:txBody>
                    <a:bodyPr/>
                    <a:lstStyle/>
                    <a:p>
                      <a:pPr marL="98425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endParaRPr lang="uk-UA" sz="2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98425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uk-UA" sz="2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98425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uk-UA" sz="2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98425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uk-UA" sz="2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635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uk-UA" sz="2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98425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uk-UA" sz="2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32048">
                <a:tc>
                  <a:txBody>
                    <a:bodyPr/>
                    <a:lstStyle/>
                    <a:p>
                      <a:pPr marL="92075" indent="635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</a:t>
                      </a:r>
                      <a:endParaRPr lang="uk-UA" sz="2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98425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uk-UA" sz="2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98425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uk-UA" sz="2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98425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uk-UA" sz="2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98425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uk-UA" sz="2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98425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</a:t>
                      </a:r>
                      <a:endParaRPr lang="uk-UA" sz="2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32048">
                <a:tc>
                  <a:txBody>
                    <a:bodyPr/>
                    <a:lstStyle/>
                    <a:p>
                      <a:pPr marL="98425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</a:t>
                      </a:r>
                      <a:endParaRPr lang="uk-UA" sz="2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98425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uk-UA" sz="2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98425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uk-UA" sz="2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98425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uk-UA" sz="2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98425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uk-UA" sz="2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92075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</a:t>
                      </a:r>
                      <a:endParaRPr lang="uk-UA" sz="2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206354" y="511204"/>
            <a:ext cx="4383614" cy="4185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3200" b="1" i="1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АКТУАЛЬНА ЗАДАЧА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b="0" i="0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Журнал, що висвітлює новинки ІТ-технологій, склав рейтинг мобільних телефонів за показниками: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G</a:t>
            </a:r>
            <a:r>
              <a:rPr kumimoji="0" lang="uk-UA" alt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– функціональність,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Q</a:t>
            </a:r>
            <a:r>
              <a:rPr kumimoji="0" lang="uk-UA" alt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– якість,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Z</a:t>
            </a:r>
            <a:r>
              <a:rPr kumimoji="0" lang="uk-UA" alt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– зручність використання,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</a:t>
            </a:r>
            <a:r>
              <a:rPr kumimoji="0" lang="uk-UA" alt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– дизайн,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k</a:t>
            </a:r>
            <a:r>
              <a:rPr kumimoji="0" lang="uk-UA" alt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– індикатор недоліків. </a:t>
            </a:r>
            <a:endParaRPr kumimoji="0" lang="uk-UA" altLang="uk-U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Прямоугольник 3"/>
              <p:cNvSpPr/>
              <p:nvPr/>
            </p:nvSpPr>
            <p:spPr>
              <a:xfrm>
                <a:off x="305780" y="5085184"/>
                <a:ext cx="8514692" cy="136088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just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uk-UA" altLang="uk-UA" sz="2400" dirty="0">
                    <a:solidFill>
                      <a:prstClr val="black"/>
                    </a:solidFill>
                    <a:latin typeface="Times New Roman" pitchFamily="18" charset="0"/>
                    <a:ea typeface="Calibri" pitchFamily="34" charset="0"/>
                    <a:cs typeface="Times New Roman" pitchFamily="18" charset="0"/>
                  </a:rPr>
                  <a:t>Рейтинг визначається за формулою </a:t>
                </a:r>
                <a14:m>
                  <m:oMath xmlns:m="http://schemas.openxmlformats.org/officeDocument/2006/math">
                    <m:r>
                      <a:rPr lang="ru-RU" sz="2400" i="1" smtClean="0">
                        <a:effectLst/>
                        <a:latin typeface="Cambria Math"/>
                        <a:ea typeface="Calibri"/>
                        <a:cs typeface="Times New Roman"/>
                      </a:rPr>
                      <m:t>𝑅</m:t>
                    </m:r>
                    <m:r>
                      <a:rPr lang="uk-UA" sz="2400" i="1">
                        <a:effectLst/>
                        <a:latin typeface="Cambria Math"/>
                        <a:ea typeface="Calibri"/>
                        <a:cs typeface="Times New Roman"/>
                      </a:rPr>
                      <m:t>=</m:t>
                    </m:r>
                    <m:f>
                      <m:fPr>
                        <m:ctrlPr>
                          <a:rPr lang="uk-UA" sz="2400" i="1">
                            <a:effectLst/>
                            <a:latin typeface="Cambria Math"/>
                            <a:cs typeface="Times New Roman"/>
                          </a:rPr>
                        </m:ctrlPr>
                      </m:fPr>
                      <m:num>
                        <m:r>
                          <a:rPr lang="uk-UA" sz="2400" i="1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  <m:t>5</m:t>
                        </m:r>
                        <m:r>
                          <a:rPr lang="ru-RU" sz="2400" i="1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  <m:t>𝐺</m:t>
                        </m:r>
                        <m:r>
                          <a:rPr lang="uk-UA" sz="2400" i="1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  <m:t>+4</m:t>
                        </m:r>
                        <m:r>
                          <a:rPr lang="ru-RU" sz="2400" i="1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  <m:t>𝑄</m:t>
                        </m:r>
                        <m:r>
                          <a:rPr lang="uk-UA" sz="2400" i="1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  <m:t>+3</m:t>
                        </m:r>
                        <m:r>
                          <a:rPr lang="ru-RU" sz="2400" i="1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  <m:t>𝑍</m:t>
                        </m:r>
                        <m:r>
                          <a:rPr lang="uk-UA" sz="2400" i="1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  <m:t>+</m:t>
                        </m:r>
                        <m:r>
                          <a:rPr lang="ru-RU" sz="2400" i="1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  <m:t>𝐷</m:t>
                        </m:r>
                      </m:num>
                      <m:den>
                        <m:r>
                          <a:rPr lang="uk-UA" sz="2400" i="1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  <m:t>100+</m:t>
                        </m:r>
                        <m:r>
                          <a:rPr lang="ru-RU" sz="2400" i="1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  <m:t>𝑘</m:t>
                        </m:r>
                      </m:den>
                    </m:f>
                  </m:oMath>
                </a14:m>
                <a:r>
                  <a:rPr lang="uk-UA" altLang="uk-UA" sz="24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Times New Roman" pitchFamily="18" charset="0"/>
                    <a:cs typeface="Times New Roman" panose="02020603050405020304" pitchFamily="18" charset="0"/>
                  </a:rPr>
                  <a:t>. Користуючись даними таблиці. Визначте, яка модель телефону має найвищий рейтинг.</a:t>
                </a:r>
                <a:endParaRPr lang="uk-UA" altLang="uk-UA" sz="2400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4" name="Прямоугольник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780" y="5085184"/>
                <a:ext cx="8514692" cy="1360885"/>
              </a:xfrm>
              <a:prstGeom prst="rect">
                <a:avLst/>
              </a:prstGeom>
              <a:blipFill rotWithShape="1">
                <a:blip r:embed="rId3"/>
                <a:stretch>
                  <a:fillRect l="-1074" r="-1145" b="-9417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5726561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Ð ÐµÐ·ÑÐ»ÑÑÐ°Ñ Ð¿Ð¾ÑÑÐºÑ Ð·Ð¾Ð±ÑÐ°Ð¶ÐµÐ½Ñ Ð·Ð° Ð·Ð°Ð¿Ð¸ÑÐ¾Ð¼ &quot;ÐºÐ»ÑÐ¿Ð°ÑÑ Ð»Ð¸ÑÑÐ¾Ðº Ð±Ð»Ð¾ÐºÐ½Ð¾ÑÑ&quot;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260" t="17810" r="15542" b="57427"/>
          <a:stretch/>
        </p:blipFill>
        <p:spPr bwMode="auto">
          <a:xfrm>
            <a:off x="300811" y="4797152"/>
            <a:ext cx="8541566" cy="1842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11696" y="116632"/>
            <a:ext cx="820891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800" b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</a:rPr>
              <a:t>С</a:t>
            </a:r>
            <a:r>
              <a:rPr lang="uk-UA" sz="2800" b="1" dirty="0" smtClean="0">
                <a:solidFill>
                  <a:schemeClr val="tx2">
                    <a:lumMod val="75000"/>
                  </a:schemeClr>
                </a:solidFill>
                <a:effectLst/>
                <a:latin typeface="Times New Roman"/>
                <a:ea typeface="Calibri"/>
              </a:rPr>
              <a:t>корочення </a:t>
            </a:r>
            <a:r>
              <a:rPr lang="uk-UA" sz="2800" b="1" dirty="0" err="1" smtClean="0">
                <a:solidFill>
                  <a:schemeClr val="tx2">
                    <a:lumMod val="75000"/>
                  </a:schemeClr>
                </a:solidFill>
                <a:effectLst/>
                <a:latin typeface="Times New Roman"/>
                <a:ea typeface="Calibri"/>
              </a:rPr>
              <a:t>дробів</a:t>
            </a:r>
            <a:r>
              <a:rPr lang="uk-UA" sz="2800" b="1" dirty="0" smtClean="0">
                <a:solidFill>
                  <a:schemeClr val="tx2">
                    <a:lumMod val="75000"/>
                  </a:schemeClr>
                </a:solidFill>
                <a:effectLst/>
                <a:latin typeface="Times New Roman"/>
                <a:ea typeface="Calibri"/>
              </a:rPr>
              <a:t> на одночлен </a:t>
            </a:r>
          </a:p>
          <a:p>
            <a:pPr algn="ctr"/>
            <a:r>
              <a:rPr lang="uk-UA" sz="2800" b="1" dirty="0" smtClean="0">
                <a:solidFill>
                  <a:schemeClr val="tx2">
                    <a:lumMod val="75000"/>
                  </a:schemeClr>
                </a:solidFill>
                <a:effectLst/>
                <a:latin typeface="Times New Roman"/>
                <a:ea typeface="Calibri"/>
              </a:rPr>
              <a:t>з використанням властивостей </a:t>
            </a:r>
            <a:r>
              <a:rPr lang="uk-UA" sz="2800" b="1" dirty="0" err="1" smtClean="0">
                <a:solidFill>
                  <a:schemeClr val="tx2">
                    <a:lumMod val="75000"/>
                  </a:schemeClr>
                </a:solidFill>
                <a:effectLst/>
                <a:latin typeface="Times New Roman"/>
                <a:ea typeface="Calibri"/>
              </a:rPr>
              <a:t>степеня</a:t>
            </a:r>
            <a:endParaRPr lang="uk-UA" sz="2800" b="1" dirty="0">
              <a:solidFill>
                <a:schemeClr val="tx2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Прямоугольник 2"/>
              <p:cNvSpPr/>
              <p:nvPr/>
            </p:nvSpPr>
            <p:spPr>
              <a:xfrm>
                <a:off x="330897" y="880896"/>
                <a:ext cx="7704856" cy="73321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457200" algn="just">
                  <a:lnSpc>
                    <a:spcPct val="115000"/>
                  </a:lnSpc>
                  <a:spcAft>
                    <a:spcPts val="1000"/>
                  </a:spcAft>
                  <a:tabLst>
                    <a:tab pos="540385" algn="l"/>
                  </a:tabLst>
                </a:pPr>
                <a:r>
                  <a:rPr lang="uk-UA" sz="2400" dirty="0" smtClean="0">
                    <a:effectLst/>
                    <a:latin typeface="Times New Roman"/>
                    <a:ea typeface="Calibri"/>
                    <a:cs typeface="Times New Roman"/>
                  </a:rPr>
                  <a:t>Скоротіть дріб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uk-UA" sz="2400" i="1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</m:ctrlPr>
                      </m:fPr>
                      <m:num>
                        <m:r>
                          <a:rPr lang="uk-UA" sz="2400" i="1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  <m:t>8</m:t>
                        </m:r>
                        <m:sSup>
                          <m:sSupPr>
                            <m:ctrlPr>
                              <a:rPr lang="uk-UA" sz="2400" i="1">
                                <a:effectLst/>
                                <a:latin typeface="Cambria Math"/>
                                <a:ea typeface="Calibri"/>
                                <a:cs typeface="Times New Roman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effectLst/>
                                <a:latin typeface="Cambria Math"/>
                                <a:ea typeface="Calibri"/>
                                <a:cs typeface="Times New Roman"/>
                              </a:rPr>
                              <m:t>𝑎</m:t>
                            </m:r>
                          </m:e>
                          <m:sup>
                            <m:r>
                              <a:rPr lang="uk-UA" sz="2400" i="1">
                                <a:effectLst/>
                                <a:latin typeface="Cambria Math"/>
                                <a:ea typeface="Calibri"/>
                                <a:cs typeface="Times New Roman"/>
                              </a:rPr>
                              <m:t>3</m:t>
                            </m:r>
                          </m:sup>
                        </m:sSup>
                        <m:r>
                          <a:rPr lang="uk-UA" sz="2400" i="1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  <m:t>𝑏</m:t>
                        </m:r>
                      </m:num>
                      <m:den>
                        <m:r>
                          <a:rPr lang="uk-UA" sz="2400" i="1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  <m:t>12</m:t>
                        </m:r>
                        <m:r>
                          <a:rPr lang="uk-UA" sz="2400" i="1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  <m:t>𝑎𝑏</m:t>
                        </m:r>
                        <m:sSup>
                          <m:sSupPr>
                            <m:ctrlPr>
                              <a:rPr lang="uk-UA" sz="2400" i="1">
                                <a:effectLst/>
                                <a:latin typeface="Cambria Math"/>
                                <a:ea typeface="Calibri"/>
                                <a:cs typeface="Times New Roman"/>
                              </a:rPr>
                            </m:ctrlPr>
                          </m:sSupPr>
                          <m:e>
                            <m:r>
                              <a:rPr lang="uk-UA" sz="2400" i="1">
                                <a:effectLst/>
                                <a:latin typeface="Cambria Math"/>
                                <a:ea typeface="Calibri"/>
                                <a:cs typeface="Times New Roman"/>
                              </a:rPr>
                              <m:t>𝑐</m:t>
                            </m:r>
                          </m:e>
                          <m:sup>
                            <m:r>
                              <a:rPr lang="uk-UA" sz="2400" i="1">
                                <a:effectLst/>
                                <a:latin typeface="Cambria Math"/>
                                <a:ea typeface="Calibri"/>
                                <a:cs typeface="Times New Roman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uk-UA" sz="2400" dirty="0">
                    <a:effectLst/>
                    <a:latin typeface="Times New Roman"/>
                    <a:ea typeface="Times New Roman"/>
                    <a:cs typeface="Times New Roman"/>
                  </a:rPr>
                  <a:t>, якщо </a:t>
                </a:r>
                <a14:m>
                  <m:oMath xmlns:m="http://schemas.openxmlformats.org/officeDocument/2006/math">
                    <m:r>
                      <a:rPr lang="uk-UA" sz="2400" i="1">
                        <a:effectLst/>
                        <a:latin typeface="Cambria Math"/>
                        <a:ea typeface="Times New Roman"/>
                        <a:cs typeface="Times New Roman"/>
                      </a:rPr>
                      <m:t>𝑎</m:t>
                    </m:r>
                    <m:r>
                      <a:rPr lang="uk-UA" sz="2400" i="1">
                        <a:effectLst/>
                        <a:latin typeface="Cambria Math"/>
                        <a:ea typeface="Times New Roman"/>
                        <a:cs typeface="Times New Roman"/>
                      </a:rPr>
                      <m:t>≠0, </m:t>
                    </m:r>
                    <m:r>
                      <a:rPr lang="uk-UA" sz="2400" i="1">
                        <a:effectLst/>
                        <a:latin typeface="Cambria Math"/>
                        <a:ea typeface="Times New Roman"/>
                        <a:cs typeface="Times New Roman"/>
                      </a:rPr>
                      <m:t>𝑏</m:t>
                    </m:r>
                    <m:r>
                      <a:rPr lang="uk-UA" sz="2400" i="1">
                        <a:effectLst/>
                        <a:latin typeface="Cambria Math"/>
                        <a:ea typeface="Times New Roman"/>
                        <a:cs typeface="Times New Roman"/>
                      </a:rPr>
                      <m:t>≠0, </m:t>
                    </m:r>
                    <m:r>
                      <a:rPr lang="uk-UA" sz="2400" i="1">
                        <a:effectLst/>
                        <a:latin typeface="Cambria Math"/>
                        <a:ea typeface="Times New Roman"/>
                        <a:cs typeface="Times New Roman"/>
                      </a:rPr>
                      <m:t>𝑐</m:t>
                    </m:r>
                    <m:r>
                      <a:rPr lang="uk-UA" sz="2400" i="1">
                        <a:effectLst/>
                        <a:latin typeface="Cambria Math"/>
                        <a:ea typeface="Times New Roman"/>
                        <a:cs typeface="Times New Roman"/>
                      </a:rPr>
                      <m:t>≠0</m:t>
                    </m:r>
                  </m:oMath>
                </a14:m>
                <a:r>
                  <a:rPr lang="uk-UA" sz="2400" dirty="0">
                    <a:effectLst/>
                    <a:latin typeface="Times New Roman"/>
                    <a:ea typeface="Times New Roman"/>
                    <a:cs typeface="Times New Roman"/>
                  </a:rPr>
                  <a:t>.</a:t>
                </a:r>
                <a:endParaRPr lang="uk-UA" sz="2400" dirty="0">
                  <a:ea typeface="Calibri"/>
                  <a:cs typeface="Times New Roman"/>
                </a:endParaRPr>
              </a:p>
            </p:txBody>
          </p:sp>
        </mc:Choice>
        <mc:Fallback>
          <p:sp>
            <p:nvSpPr>
              <p:cNvPr id="3" name="Прямоугольник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0897" y="880896"/>
                <a:ext cx="7704856" cy="733214"/>
              </a:xfrm>
              <a:prstGeom prst="rect">
                <a:avLst/>
              </a:prstGeom>
              <a:blipFill rotWithShape="1">
                <a:blip r:embed="rId3"/>
                <a:stretch>
                  <a:fillRect b="-7500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graphicFrame>
            <p:nvGraphicFramePr>
              <p:cNvPr id="4" name="Таблица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390250"/>
                  </p:ext>
                </p:extLst>
              </p:nvPr>
            </p:nvGraphicFramePr>
            <p:xfrm>
              <a:off x="335158" y="1968998"/>
              <a:ext cx="8485314" cy="2794818"/>
            </p:xfrm>
            <a:graphic>
              <a:graphicData uri="http://schemas.openxmlformats.org/drawingml/2006/table">
                <a:tbl>
                  <a:tblPr firstRow="1" firstCol="1" bandRow="1">
                    <a:tableStyleId>{1FECB4D8-DB02-4DC6-A0A2-4F2EBAE1DC90}</a:tableStyleId>
                  </a:tblPr>
                  <a:tblGrid>
                    <a:gridCol w="836520"/>
                    <a:gridCol w="5344538"/>
                    <a:gridCol w="2304256"/>
                  </a:tblGrid>
                  <a:tr h="648072">
                    <a:tc>
                      <a:txBody>
                        <a:bodyPr/>
                        <a:lstStyle/>
                        <a:p>
                          <a:pPr marL="0" indent="0"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185738" algn="l"/>
                              <a:tab pos="539750" algn="l"/>
                            </a:tabLst>
                          </a:pPr>
                          <a:r>
                            <a:rPr lang="uk-UA" sz="20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Крок </a:t>
                          </a:r>
                          <a:endParaRPr lang="uk-UA" sz="2000" dirty="0">
                            <a:effectLst/>
                            <a:latin typeface="Times New Roman" panose="02020603050405020304" pitchFamily="18" charset="0"/>
                            <a:ea typeface="Calibri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457200"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540385" algn="l"/>
                            </a:tabLst>
                          </a:pPr>
                          <a:r>
                            <a:rPr lang="uk-UA" sz="20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Зміст дії</a:t>
                          </a:r>
                          <a:endParaRPr lang="uk-UA" sz="2000" dirty="0">
                            <a:effectLst/>
                            <a:latin typeface="Times New Roman" panose="02020603050405020304" pitchFamily="18" charset="0"/>
                            <a:ea typeface="Calibri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98425" indent="0"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540385" algn="l"/>
                            </a:tabLst>
                          </a:pPr>
                          <a:r>
                            <a:rPr lang="uk-UA" sz="20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Результат дії</a:t>
                          </a:r>
                          <a:endParaRPr lang="uk-UA" sz="2000" dirty="0">
                            <a:effectLst/>
                            <a:latin typeface="Times New Roman" panose="02020603050405020304" pitchFamily="18" charset="0"/>
                            <a:ea typeface="Calibri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indent="0"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540385" algn="l"/>
                            </a:tabLst>
                          </a:pPr>
                          <a:r>
                            <a:rPr lang="uk-UA" sz="20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</a:t>
                          </a:r>
                          <a:endParaRPr lang="uk-UA" sz="2000" dirty="0">
                            <a:effectLst/>
                            <a:latin typeface="Times New Roman" panose="02020603050405020304" pitchFamily="18" charset="0"/>
                            <a:ea typeface="Calibri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98425" indent="0" algn="just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540385" algn="l"/>
                            </a:tabLst>
                          </a:pPr>
                          <a:r>
                            <a:rPr lang="uk-UA" sz="16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Визначимо найбільший спільний дільник чисел 8 і 12</a:t>
                          </a:r>
                          <a:endParaRPr lang="uk-UA" sz="1600" dirty="0">
                            <a:effectLst/>
                            <a:latin typeface="Times New Roman" panose="02020603050405020304" pitchFamily="18" charset="0"/>
                            <a:ea typeface="Calibri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98425" indent="0"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185738" algn="l"/>
                            </a:tabLst>
                          </a:pPr>
                          <a:r>
                            <a:rPr lang="uk-UA" sz="20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4</a:t>
                          </a:r>
                          <a:endParaRPr lang="uk-UA" sz="2000" dirty="0">
                            <a:effectLst/>
                            <a:latin typeface="Times New Roman" panose="02020603050405020304" pitchFamily="18" charset="0"/>
                            <a:ea typeface="Calibri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indent="0"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540385" algn="l"/>
                            </a:tabLst>
                          </a:pPr>
                          <a:r>
                            <a:rPr lang="uk-UA" sz="20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</a:t>
                          </a:r>
                          <a:endParaRPr lang="uk-UA" sz="2000" dirty="0">
                            <a:effectLst/>
                            <a:latin typeface="Times New Roman" panose="02020603050405020304" pitchFamily="18" charset="0"/>
                            <a:ea typeface="Calibri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98425" indent="0" algn="just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0" algn="l"/>
                              <a:tab pos="539750" algn="l"/>
                            </a:tabLst>
                          </a:pPr>
                          <a:r>
                            <a:rPr lang="uk-UA" sz="16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Визначимо спільний множник виразів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uk-UA" sz="1600">
                                      <a:effectLst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>
                                      <a:effectLst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uk-UA" sz="1600">
                                      <a:effectLst/>
                                    </a:rPr>
                                    <m:t>3</m:t>
                                  </m:r>
                                </m:sup>
                              </m:sSup>
                              <m:r>
                                <a:rPr lang="uk-UA" sz="1600">
                                  <a:effectLst/>
                                </a:rPr>
                                <m:t>𝑏</m:t>
                              </m:r>
                            </m:oMath>
                          </a14:m>
                          <a:r>
                            <a:rPr lang="uk-UA" sz="16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і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uk-UA" sz="1600">
                                      <a:effectLst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>
                                      <a:effectLst/>
                                    </a:rPr>
                                    <m:t>𝑎𝑏𝑐</m:t>
                                  </m:r>
                                </m:e>
                                <m:sup>
                                  <m:r>
                                    <a:rPr lang="uk-UA" sz="1600">
                                      <a:effectLst/>
                                    </a:rPr>
                                    <m:t>2</m:t>
                                  </m:r>
                                </m:sup>
                              </m:sSup>
                            </m:oMath>
                          </a14:m>
                          <a:endParaRPr lang="uk-UA" sz="1600" dirty="0">
                            <a:effectLst/>
                            <a:latin typeface="Times New Roman" panose="02020603050405020304" pitchFamily="18" charset="0"/>
                            <a:ea typeface="Calibri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98425" indent="0" algn="just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540385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>
                                    <a:effectLst/>
                                  </a:rPr>
                                  <m:t>𝑎𝑏</m:t>
                                </m:r>
                              </m:oMath>
                            </m:oMathPara>
                          </a14:m>
                          <a:endParaRPr lang="uk-UA" sz="2000" dirty="0">
                            <a:effectLst/>
                            <a:latin typeface="Times New Roman" panose="02020603050405020304" pitchFamily="18" charset="0"/>
                            <a:ea typeface="Calibri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indent="0"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540385" algn="l"/>
                            </a:tabLst>
                          </a:pPr>
                          <a:r>
                            <a:rPr lang="uk-UA" sz="20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</a:t>
                          </a:r>
                          <a:endParaRPr lang="uk-UA" sz="2000" dirty="0">
                            <a:effectLst/>
                            <a:latin typeface="Times New Roman" panose="02020603050405020304" pitchFamily="18" charset="0"/>
                            <a:ea typeface="Calibri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98425" indent="0" algn="just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540385" algn="l"/>
                            </a:tabLst>
                          </a:pPr>
                          <a:r>
                            <a:rPr lang="uk-UA" sz="16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Розкладемо чисельник і знаменник на </a:t>
                          </a:r>
                          <a:r>
                            <a:rPr lang="uk-UA" sz="1600" dirty="0" smtClean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множники                      </a:t>
                          </a:r>
                          <a:r>
                            <a:rPr lang="uk-UA" sz="16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(з урахуванням кроків 1 і 2)</a:t>
                          </a:r>
                          <a:endParaRPr lang="uk-UA" sz="1600" dirty="0">
                            <a:effectLst/>
                            <a:latin typeface="Times New Roman" panose="02020603050405020304" pitchFamily="18" charset="0"/>
                            <a:ea typeface="Calibri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98425" indent="0" algn="just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540385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uk-UA" sz="2000">
                                        <a:effectLst/>
                                      </a:rPr>
                                    </m:ctrlPr>
                                  </m:fPr>
                                  <m:num>
                                    <m:r>
                                      <a:rPr lang="uk-UA" sz="2000">
                                        <a:effectLst/>
                                      </a:rPr>
                                      <m:t>4</m:t>
                                    </m:r>
                                    <m:r>
                                      <a:rPr lang="uk-UA" sz="2000">
                                        <a:effectLst/>
                                      </a:rPr>
                                      <m:t>𝑎𝑏</m:t>
                                    </m:r>
                                    <m:r>
                                      <a:rPr lang="uk-UA" sz="2000">
                                        <a:effectLst/>
                                      </a:rPr>
                                      <m:t>∙</m:t>
                                    </m:r>
                                    <m:sSup>
                                      <m:sSupPr>
                                        <m:ctrlPr>
                                          <a:rPr lang="uk-UA" sz="2000">
                                            <a:effectLst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uk-UA" sz="2000">
                                            <a:effectLst/>
                                          </a:rPr>
                                          <m:t>2</m:t>
                                        </m:r>
                                        <m:r>
                                          <a:rPr lang="uk-UA" sz="2000">
                                            <a:effectLst/>
                                          </a:rPr>
                                          <m:t>𝑎</m:t>
                                        </m:r>
                                      </m:e>
                                      <m:sup>
                                        <m:r>
                                          <a:rPr lang="uk-UA" sz="2000">
                                            <a:effectLst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num>
                                  <m:den>
                                    <m:r>
                                      <a:rPr lang="uk-UA" sz="2000">
                                        <a:effectLst/>
                                      </a:rPr>
                                      <m:t>4</m:t>
                                    </m:r>
                                    <m:r>
                                      <a:rPr lang="uk-UA" sz="2000">
                                        <a:effectLst/>
                                      </a:rPr>
                                      <m:t>𝑎𝑏</m:t>
                                    </m:r>
                                    <m:r>
                                      <a:rPr lang="uk-UA" sz="2000">
                                        <a:effectLst/>
                                      </a:rPr>
                                      <m:t>∙3</m:t>
                                    </m:r>
                                    <m:r>
                                      <a:rPr lang="uk-UA" sz="2000">
                                        <a:effectLst/>
                                      </a:rPr>
                                      <m:t>𝑐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uk-UA" sz="2000" dirty="0">
                            <a:effectLst/>
                            <a:latin typeface="Times New Roman" panose="02020603050405020304" pitchFamily="18" charset="0"/>
                            <a:ea typeface="Calibri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641516">
                    <a:tc>
                      <a:txBody>
                        <a:bodyPr/>
                        <a:lstStyle/>
                        <a:p>
                          <a:pPr marL="0" indent="0"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540385" algn="l"/>
                            </a:tabLst>
                          </a:pPr>
                          <a:r>
                            <a:rPr lang="uk-UA" sz="20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4</a:t>
                          </a:r>
                          <a:endParaRPr lang="uk-UA" sz="2000" dirty="0">
                            <a:effectLst/>
                            <a:latin typeface="Times New Roman" panose="02020603050405020304" pitchFamily="18" charset="0"/>
                            <a:ea typeface="Calibri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98425" indent="0" algn="just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540385" algn="l"/>
                            </a:tabLst>
                          </a:pPr>
                          <a:r>
                            <a:rPr lang="uk-UA" sz="16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Поділимо чисельник і знаменник отриманого дробу на їх спільний множник </a:t>
                          </a:r>
                          <a14:m>
                            <m:oMath xmlns:m="http://schemas.openxmlformats.org/officeDocument/2006/math">
                              <m:r>
                                <a:rPr lang="uk-UA" sz="1600">
                                  <a:effectLst/>
                                </a:rPr>
                                <m:t>4</m:t>
                              </m:r>
                              <m:r>
                                <a:rPr lang="uk-UA" sz="1600">
                                  <a:effectLst/>
                                </a:rPr>
                                <m:t>𝑎𝑏</m:t>
                              </m:r>
                            </m:oMath>
                          </a14:m>
                          <a:endParaRPr lang="uk-UA" sz="1600" dirty="0">
                            <a:effectLst/>
                            <a:latin typeface="Times New Roman" panose="02020603050405020304" pitchFamily="18" charset="0"/>
                            <a:ea typeface="Calibri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98425" indent="0" algn="just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540385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uk-UA" sz="2000">
                                        <a:effectLst/>
                                      </a:rPr>
                                    </m:ctrlPr>
                                  </m:fPr>
                                  <m:num>
                                    <m:sSup>
                                      <m:sSupPr>
                                        <m:ctrlPr>
                                          <a:rPr lang="uk-UA" sz="2000">
                                            <a:effectLst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uk-UA" sz="2000">
                                            <a:effectLst/>
                                          </a:rPr>
                                          <m:t>2</m:t>
                                        </m:r>
                                        <m:r>
                                          <a:rPr lang="uk-UA" sz="2000">
                                            <a:effectLst/>
                                          </a:rPr>
                                          <m:t>𝑎</m:t>
                                        </m:r>
                                      </m:e>
                                      <m:sup>
                                        <m:r>
                                          <a:rPr lang="uk-UA" sz="2000">
                                            <a:effectLst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num>
                                  <m:den>
                                    <m:r>
                                      <a:rPr lang="uk-UA" sz="2000">
                                        <a:effectLst/>
                                      </a:rPr>
                                      <m:t>3</m:t>
                                    </m:r>
                                    <m:r>
                                      <a:rPr lang="uk-UA" sz="2000">
                                        <a:effectLst/>
                                      </a:rPr>
                                      <m:t>𝑐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uk-UA" sz="2000" dirty="0">
                            <a:effectLst/>
                            <a:latin typeface="Times New Roman" panose="02020603050405020304" pitchFamily="18" charset="0"/>
                            <a:ea typeface="Calibri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4" name="Таблица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xmlns="" val="21390250"/>
                  </p:ext>
                </p:extLst>
              </p:nvPr>
            </p:nvGraphicFramePr>
            <p:xfrm>
              <a:off x="335158" y="1968998"/>
              <a:ext cx="8485314" cy="2822948"/>
            </p:xfrm>
            <a:graphic>
              <a:graphicData uri="http://schemas.openxmlformats.org/drawingml/2006/table">
                <a:tbl>
                  <a:tblPr firstRow="1" firstCol="1" bandRow="1">
                    <a:tableStyleId>{1FECB4D8-DB02-4DC6-A0A2-4F2EBAE1DC90}</a:tableStyleId>
                  </a:tblPr>
                  <a:tblGrid>
                    <a:gridCol w="836520"/>
                    <a:gridCol w="5344538"/>
                    <a:gridCol w="2304256"/>
                  </a:tblGrid>
                  <a:tr h="648072">
                    <a:tc>
                      <a:txBody>
                        <a:bodyPr/>
                        <a:lstStyle/>
                        <a:p>
                          <a:pPr marL="0" indent="0"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185738" algn="l"/>
                              <a:tab pos="539750" algn="l"/>
                            </a:tabLst>
                          </a:pPr>
                          <a:r>
                            <a:rPr lang="uk-UA" sz="20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Крок </a:t>
                          </a:r>
                          <a:endParaRPr lang="uk-UA" sz="2000" dirty="0">
                            <a:effectLst/>
                            <a:latin typeface="Times New Roman" panose="02020603050405020304" pitchFamily="18" charset="0"/>
                            <a:ea typeface="Calibri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457200"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540385" algn="l"/>
                            </a:tabLst>
                          </a:pPr>
                          <a:r>
                            <a:rPr lang="uk-UA" sz="20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Зміст дії</a:t>
                          </a:r>
                          <a:endParaRPr lang="uk-UA" sz="2000" dirty="0">
                            <a:effectLst/>
                            <a:latin typeface="Times New Roman" panose="02020603050405020304" pitchFamily="18" charset="0"/>
                            <a:ea typeface="Calibri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98425" indent="0"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540385" algn="l"/>
                            </a:tabLst>
                          </a:pPr>
                          <a:r>
                            <a:rPr lang="uk-UA" sz="20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Результат дії</a:t>
                          </a:r>
                          <a:endParaRPr lang="uk-UA" sz="2000" dirty="0">
                            <a:effectLst/>
                            <a:latin typeface="Times New Roman" panose="02020603050405020304" pitchFamily="18" charset="0"/>
                            <a:ea typeface="Calibri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322390">
                    <a:tc>
                      <a:txBody>
                        <a:bodyPr/>
                        <a:lstStyle/>
                        <a:p>
                          <a:pPr marL="0" indent="0"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540385" algn="l"/>
                            </a:tabLst>
                          </a:pPr>
                          <a:r>
                            <a:rPr lang="uk-UA" sz="20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</a:t>
                          </a:r>
                          <a:endParaRPr lang="uk-UA" sz="2000" dirty="0">
                            <a:effectLst/>
                            <a:latin typeface="Times New Roman" panose="02020603050405020304" pitchFamily="18" charset="0"/>
                            <a:ea typeface="Calibri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98425" indent="0" algn="just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540385" algn="l"/>
                            </a:tabLst>
                          </a:pPr>
                          <a:r>
                            <a:rPr lang="uk-UA" sz="16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Визначимо найбільший спільний дільник чисел 8 і 12</a:t>
                          </a:r>
                          <a:endParaRPr lang="uk-UA" sz="1600" dirty="0">
                            <a:effectLst/>
                            <a:latin typeface="Times New Roman" panose="02020603050405020304" pitchFamily="18" charset="0"/>
                            <a:ea typeface="Calibri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98425" indent="0"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185738" algn="l"/>
                            </a:tabLst>
                          </a:pPr>
                          <a:r>
                            <a:rPr lang="uk-UA" sz="20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4</a:t>
                          </a:r>
                          <a:endParaRPr lang="uk-UA" sz="2000" dirty="0">
                            <a:effectLst/>
                            <a:latin typeface="Times New Roman" panose="02020603050405020304" pitchFamily="18" charset="0"/>
                            <a:ea typeface="Calibri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350520">
                    <a:tc>
                      <a:txBody>
                        <a:bodyPr/>
                        <a:lstStyle/>
                        <a:p>
                          <a:pPr marL="0" indent="0"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540385" algn="l"/>
                            </a:tabLst>
                          </a:pPr>
                          <a:r>
                            <a:rPr lang="uk-UA" sz="20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</a:t>
                          </a:r>
                          <a:endParaRPr lang="uk-UA" sz="2000" dirty="0">
                            <a:effectLst/>
                            <a:latin typeface="Times New Roman" panose="02020603050405020304" pitchFamily="18" charset="0"/>
                            <a:ea typeface="Calibri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endParaRPr lang="uk-UA"/>
                        </a:p>
                      </a:txBody>
                      <a:tcPr marL="68580" marR="68580" marT="0" marB="0">
                        <a:blipFill rotWithShape="1">
                          <a:blip r:embed="rId4"/>
                          <a:stretch>
                            <a:fillRect l="-15735" t="-296491" r="-43101" b="-42631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uk-UA"/>
                        </a:p>
                      </a:txBody>
                      <a:tcPr marL="68580" marR="68580" marT="0" marB="0">
                        <a:blipFill rotWithShape="1">
                          <a:blip r:embed="rId4"/>
                          <a:stretch>
                            <a:fillRect l="-268519" t="-296491" b="-426316"/>
                          </a:stretch>
                        </a:blipFill>
                      </a:tcPr>
                    </a:tc>
                  </a:tr>
                  <a:tr h="736918">
                    <a:tc>
                      <a:txBody>
                        <a:bodyPr/>
                        <a:lstStyle/>
                        <a:p>
                          <a:pPr marL="0" indent="0"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540385" algn="l"/>
                            </a:tabLst>
                          </a:pPr>
                          <a:r>
                            <a:rPr lang="uk-UA" sz="20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</a:t>
                          </a:r>
                          <a:endParaRPr lang="uk-UA" sz="2000" dirty="0">
                            <a:effectLst/>
                            <a:latin typeface="Times New Roman" panose="02020603050405020304" pitchFamily="18" charset="0"/>
                            <a:ea typeface="Calibri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98425" indent="0" algn="just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540385" algn="l"/>
                            </a:tabLst>
                          </a:pPr>
                          <a:r>
                            <a:rPr lang="uk-UA" sz="16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Розкладемо чисельник і знаменник на </a:t>
                          </a:r>
                          <a:r>
                            <a:rPr lang="uk-UA" sz="1600" dirty="0" smtClean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множники                      </a:t>
                          </a:r>
                          <a:r>
                            <a:rPr lang="uk-UA" sz="16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(з урахуванням кроків 1 і 2)</a:t>
                          </a:r>
                          <a:endParaRPr lang="uk-UA" sz="1600" dirty="0">
                            <a:effectLst/>
                            <a:latin typeface="Times New Roman" panose="02020603050405020304" pitchFamily="18" charset="0"/>
                            <a:ea typeface="Calibri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endParaRPr lang="uk-UA"/>
                        </a:p>
                      </a:txBody>
                      <a:tcPr marL="68580" marR="68580" marT="0" marB="0">
                        <a:blipFill rotWithShape="1">
                          <a:blip r:embed="rId4"/>
                          <a:stretch>
                            <a:fillRect l="-268519" t="-186777" b="-100826"/>
                          </a:stretch>
                        </a:blipFill>
                      </a:tcPr>
                    </a:tc>
                  </a:tr>
                  <a:tr h="736918">
                    <a:tc>
                      <a:txBody>
                        <a:bodyPr/>
                        <a:lstStyle/>
                        <a:p>
                          <a:pPr marL="0" indent="0"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540385" algn="l"/>
                            </a:tabLst>
                          </a:pPr>
                          <a:r>
                            <a:rPr lang="uk-UA" sz="20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4</a:t>
                          </a:r>
                          <a:endParaRPr lang="uk-UA" sz="2000" dirty="0">
                            <a:effectLst/>
                            <a:latin typeface="Times New Roman" panose="02020603050405020304" pitchFamily="18" charset="0"/>
                            <a:ea typeface="Calibri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endParaRPr lang="uk-UA"/>
                        </a:p>
                      </a:txBody>
                      <a:tcPr marL="68580" marR="68580" marT="0" marB="0">
                        <a:blipFill rotWithShape="1">
                          <a:blip r:embed="rId4"/>
                          <a:stretch>
                            <a:fillRect l="-15735" t="-286777" r="-43101" b="-82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uk-UA"/>
                        </a:p>
                      </a:txBody>
                      <a:tcPr marL="68580" marR="68580" marT="0" marB="0">
                        <a:blipFill rotWithShape="1">
                          <a:blip r:embed="rId4"/>
                          <a:stretch>
                            <a:fillRect l="-268519" t="-286777" b="-826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330897" y="1544723"/>
            <a:ext cx="266429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" algn="l"/>
              </a:tabLst>
            </a:pPr>
            <a:r>
              <a:rPr kumimoji="0" lang="uk-UA" altLang="uk-UA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Розв’язання:</a:t>
            </a:r>
            <a:endParaRPr kumimoji="0" lang="uk-UA" altLang="uk-UA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6" name="Прямоугольник 5"/>
              <p:cNvSpPr/>
              <p:nvPr/>
            </p:nvSpPr>
            <p:spPr>
              <a:xfrm>
                <a:off x="330559" y="4797152"/>
                <a:ext cx="8511818" cy="18420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98425" algn="just">
                  <a:lnSpc>
                    <a:spcPct val="115000"/>
                  </a:lnSpc>
                  <a:spcAft>
                    <a:spcPts val="0"/>
                  </a:spcAft>
                  <a:tabLst>
                    <a:tab pos="540385" algn="l"/>
                  </a:tabLst>
                </a:pPr>
                <a:r>
                  <a:rPr lang="uk-UA" sz="2400" b="1" i="1" dirty="0" smtClean="0">
                    <a:effectLst/>
                    <a:latin typeface="Times New Roman" panose="02020603050405020304" pitchFamily="18" charset="0"/>
                    <a:ea typeface="Calibri"/>
                    <a:cs typeface="Times New Roman" panose="02020603050405020304" pitchFamily="18" charset="0"/>
                  </a:rPr>
                  <a:t>Запис розв’язання у зошити:</a:t>
                </a:r>
              </a:p>
              <a:p>
                <a:pPr marL="98425" algn="just">
                  <a:lnSpc>
                    <a:spcPct val="115000"/>
                  </a:lnSpc>
                  <a:spcAft>
                    <a:spcPts val="0"/>
                  </a:spcAft>
                  <a:tabLst>
                    <a:tab pos="540385" algn="l"/>
                  </a:tabLst>
                </a:pPr>
                <a:r>
                  <a:rPr lang="uk-UA" sz="2400" i="1" dirty="0" smtClean="0">
                    <a:effectLst/>
                    <a:latin typeface="Times New Roman" panose="02020603050405020304" pitchFamily="18" charset="0"/>
                    <a:ea typeface="Calibri"/>
                    <a:cs typeface="Times New Roman" panose="02020603050405020304" pitchFamily="18" charset="0"/>
                  </a:rPr>
                  <a:t/>
                </a:r>
                <a14:m>
                  <m:oMath xmlns:m="http://schemas.openxmlformats.org/officeDocument/2006/math">
                    <m:f>
                      <m:fPr>
                        <m:ctrlPr>
                          <a:rPr lang="uk-UA" sz="2400" i="1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</m:ctrlPr>
                      </m:fPr>
                      <m:num>
                        <m:r>
                          <a:rPr lang="uk-UA" sz="2400" i="1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  <m:t>8</m:t>
                        </m:r>
                        <m:sSup>
                          <m:sSupPr>
                            <m:ctrlPr>
                              <a:rPr lang="uk-UA" sz="2400" i="1">
                                <a:effectLst/>
                                <a:latin typeface="Cambria Math"/>
                                <a:ea typeface="Calibri"/>
                                <a:cs typeface="Times New Roman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effectLst/>
                                <a:latin typeface="Cambria Math"/>
                                <a:ea typeface="Calibri"/>
                                <a:cs typeface="Times New Roman"/>
                              </a:rPr>
                              <m:t>𝑎</m:t>
                            </m:r>
                          </m:e>
                          <m:sup>
                            <m:r>
                              <a:rPr lang="uk-UA" sz="2400" i="1">
                                <a:effectLst/>
                                <a:latin typeface="Cambria Math"/>
                                <a:ea typeface="Calibri"/>
                                <a:cs typeface="Times New Roman"/>
                              </a:rPr>
                              <m:t>3</m:t>
                            </m:r>
                          </m:sup>
                        </m:sSup>
                        <m:r>
                          <a:rPr lang="uk-UA" sz="2400" i="1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  <m:t>𝑏</m:t>
                        </m:r>
                      </m:num>
                      <m:den>
                        <m:r>
                          <a:rPr lang="uk-UA" sz="2400" i="1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  <m:t>12</m:t>
                        </m:r>
                        <m:r>
                          <a:rPr lang="uk-UA" sz="2400" i="1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  <m:t>𝑎𝑏</m:t>
                        </m:r>
                        <m:sSup>
                          <m:sSupPr>
                            <m:ctrlPr>
                              <a:rPr lang="uk-UA" sz="2400" i="1">
                                <a:effectLst/>
                                <a:latin typeface="Cambria Math"/>
                                <a:ea typeface="Calibri"/>
                                <a:cs typeface="Times New Roman"/>
                              </a:rPr>
                            </m:ctrlPr>
                          </m:sSupPr>
                          <m:e>
                            <m:r>
                              <a:rPr lang="uk-UA" sz="2400" i="1">
                                <a:effectLst/>
                                <a:latin typeface="Cambria Math"/>
                                <a:ea typeface="Calibri"/>
                                <a:cs typeface="Times New Roman"/>
                              </a:rPr>
                              <m:t>𝑐</m:t>
                            </m:r>
                          </m:e>
                          <m:sup>
                            <m:r>
                              <a:rPr lang="uk-UA" sz="2400" i="1">
                                <a:effectLst/>
                                <a:latin typeface="Cambria Math"/>
                                <a:ea typeface="Calibri"/>
                                <a:cs typeface="Times New Roman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uk-UA" sz="2400" i="1">
                        <a:effectLst/>
                        <a:latin typeface="Cambria Math"/>
                        <a:ea typeface="Calibri"/>
                        <a:cs typeface="Times New Roman"/>
                      </a:rPr>
                      <m:t>=</m:t>
                    </m:r>
                    <m:f>
                      <m:fPr>
                        <m:ctrlPr>
                          <a:rPr lang="uk-UA" sz="2400" i="1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</m:ctrlPr>
                      </m:fPr>
                      <m:num>
                        <m:r>
                          <a:rPr lang="uk-UA" sz="2400" i="1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  <m:t>4</m:t>
                        </m:r>
                        <m:r>
                          <a:rPr lang="uk-UA" sz="2400" i="1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  <m:t>𝑎𝑏</m:t>
                        </m:r>
                        <m:r>
                          <a:rPr lang="uk-UA" sz="2400" i="1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  <m:t>∙</m:t>
                        </m:r>
                        <m:sSup>
                          <m:sSupPr>
                            <m:ctrlPr>
                              <a:rPr lang="uk-UA" sz="2400" i="1">
                                <a:effectLst/>
                                <a:latin typeface="Cambria Math"/>
                                <a:ea typeface="Calibri"/>
                                <a:cs typeface="Times New Roman"/>
                              </a:rPr>
                            </m:ctrlPr>
                          </m:sSupPr>
                          <m:e>
                            <m:r>
                              <a:rPr lang="uk-UA" sz="2400" i="1">
                                <a:effectLst/>
                                <a:latin typeface="Cambria Math"/>
                                <a:ea typeface="Calibri"/>
                                <a:cs typeface="Times New Roman"/>
                              </a:rPr>
                              <m:t>2</m:t>
                            </m:r>
                            <m:r>
                              <a:rPr lang="uk-UA" sz="2400" i="1">
                                <a:effectLst/>
                                <a:latin typeface="Cambria Math"/>
                                <a:ea typeface="Calibri"/>
                                <a:cs typeface="Times New Roman"/>
                              </a:rPr>
                              <m:t>𝑎</m:t>
                            </m:r>
                          </m:e>
                          <m:sup>
                            <m:r>
                              <a:rPr lang="uk-UA" sz="2400" i="1">
                                <a:effectLst/>
                                <a:latin typeface="Cambria Math"/>
                                <a:ea typeface="Calibri"/>
                                <a:cs typeface="Times New Roman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uk-UA" sz="2400" i="1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  <m:t>4</m:t>
                        </m:r>
                        <m:r>
                          <a:rPr lang="uk-UA" sz="2400" i="1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  <m:t>𝑎𝑏</m:t>
                        </m:r>
                        <m:r>
                          <a:rPr lang="uk-UA" sz="2400" i="1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  <m:t>∙3</m:t>
                        </m:r>
                        <m:r>
                          <a:rPr lang="uk-UA" sz="2400" i="1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  <m:t>𝑐</m:t>
                        </m:r>
                      </m:den>
                    </m:f>
                    <m:r>
                      <a:rPr lang="uk-UA" sz="2400" i="1">
                        <a:effectLst/>
                        <a:latin typeface="Cambria Math"/>
                        <a:ea typeface="Calibri"/>
                        <a:cs typeface="Times New Roman"/>
                      </a:rPr>
                      <m:t>=</m:t>
                    </m:r>
                    <m:f>
                      <m:fPr>
                        <m:ctrlPr>
                          <a:rPr lang="uk-UA" sz="2400" i="1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uk-UA" sz="2400" i="1">
                                <a:effectLst/>
                                <a:latin typeface="Cambria Math"/>
                                <a:ea typeface="Calibri"/>
                                <a:cs typeface="Times New Roman"/>
                              </a:rPr>
                            </m:ctrlPr>
                          </m:sSupPr>
                          <m:e>
                            <m:r>
                              <a:rPr lang="uk-UA" sz="2400" i="1">
                                <a:effectLst/>
                                <a:latin typeface="Cambria Math"/>
                                <a:ea typeface="Calibri"/>
                                <a:cs typeface="Times New Roman"/>
                              </a:rPr>
                              <m:t>2</m:t>
                            </m:r>
                            <m:r>
                              <a:rPr lang="uk-UA" sz="2400" i="1">
                                <a:effectLst/>
                                <a:latin typeface="Cambria Math"/>
                                <a:ea typeface="Calibri"/>
                                <a:cs typeface="Times New Roman"/>
                              </a:rPr>
                              <m:t>𝑎</m:t>
                            </m:r>
                          </m:e>
                          <m:sup>
                            <m:r>
                              <a:rPr lang="uk-UA" sz="2400" i="1">
                                <a:effectLst/>
                                <a:latin typeface="Cambria Math"/>
                                <a:ea typeface="Calibri"/>
                                <a:cs typeface="Times New Roman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uk-UA" sz="2400" i="1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  <m:t>3</m:t>
                        </m:r>
                        <m:r>
                          <a:rPr lang="uk-UA" sz="2400" i="1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  <m:t>𝑐</m:t>
                        </m:r>
                      </m:den>
                    </m:f>
                  </m:oMath>
                </a14:m>
                <a:r>
                  <a:rPr lang="uk-UA" sz="2400" i="1" dirty="0">
                    <a:effectLst/>
                    <a:latin typeface="Times New Roman" panose="02020603050405020304" pitchFamily="18" charset="0"/>
                    <a:ea typeface="Times New Roman"/>
                    <a:cs typeface="Times New Roman" panose="02020603050405020304" pitchFamily="18" charset="0"/>
                  </a:rPr>
                  <a:t>, якщо </a:t>
                </a:r>
                <a14:m>
                  <m:oMath xmlns:m="http://schemas.openxmlformats.org/officeDocument/2006/math">
                    <m:r>
                      <a:rPr lang="uk-UA" sz="2400" i="1">
                        <a:effectLst/>
                        <a:latin typeface="Cambria Math"/>
                        <a:ea typeface="Times New Roman"/>
                        <a:cs typeface="Times New Roman"/>
                      </a:rPr>
                      <m:t>𝑎</m:t>
                    </m:r>
                    <m:r>
                      <a:rPr lang="uk-UA" sz="2400" i="1">
                        <a:effectLst/>
                        <a:latin typeface="Cambria Math"/>
                        <a:ea typeface="Times New Roman"/>
                        <a:cs typeface="Times New Roman"/>
                      </a:rPr>
                      <m:t>≠0, </m:t>
                    </m:r>
                    <m:r>
                      <a:rPr lang="uk-UA" sz="2400" i="1">
                        <a:effectLst/>
                        <a:latin typeface="Cambria Math"/>
                        <a:ea typeface="Times New Roman"/>
                        <a:cs typeface="Times New Roman"/>
                      </a:rPr>
                      <m:t>𝑏</m:t>
                    </m:r>
                    <m:r>
                      <a:rPr lang="uk-UA" sz="2400" i="1">
                        <a:effectLst/>
                        <a:latin typeface="Cambria Math"/>
                        <a:ea typeface="Times New Roman"/>
                        <a:cs typeface="Times New Roman"/>
                      </a:rPr>
                      <m:t>≠0, </m:t>
                    </m:r>
                    <m:r>
                      <a:rPr lang="uk-UA" sz="2400" i="1">
                        <a:effectLst/>
                        <a:latin typeface="Cambria Math"/>
                        <a:ea typeface="Times New Roman"/>
                        <a:cs typeface="Times New Roman"/>
                      </a:rPr>
                      <m:t>𝑐</m:t>
                    </m:r>
                    <m:r>
                      <a:rPr lang="uk-UA" sz="2400" i="1">
                        <a:effectLst/>
                        <a:latin typeface="Cambria Math"/>
                        <a:ea typeface="Times New Roman"/>
                        <a:cs typeface="Times New Roman"/>
                      </a:rPr>
                      <m:t>≠0</m:t>
                    </m:r>
                  </m:oMath>
                </a14:m>
                <a:endParaRPr lang="uk-UA" sz="2400" dirty="0"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</a:endParaRPr>
              </a:p>
              <a:p>
                <a:pPr marL="98425" algn="just">
                  <a:lnSpc>
                    <a:spcPct val="115000"/>
                  </a:lnSpc>
                  <a:spcAft>
                    <a:spcPts val="1000"/>
                  </a:spcAft>
                  <a:tabLst>
                    <a:tab pos="540385" algn="l"/>
                  </a:tabLst>
                </a:pPr>
                <a:r>
                  <a:rPr lang="uk-UA" sz="2400" b="1" i="1" dirty="0">
                    <a:effectLst/>
                    <a:latin typeface="Times New Roman" panose="02020603050405020304" pitchFamily="18" charset="0"/>
                    <a:ea typeface="Calibri"/>
                    <a:cs typeface="Times New Roman" panose="02020603050405020304" pitchFamily="18" charset="0"/>
                  </a:rPr>
                  <a:t>Відповідь: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uk-UA" sz="2400" i="1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uk-UA" sz="2400" i="1">
                                <a:effectLst/>
                                <a:latin typeface="Cambria Math"/>
                                <a:ea typeface="Calibri"/>
                                <a:cs typeface="Times New Roman"/>
                              </a:rPr>
                            </m:ctrlPr>
                          </m:sSupPr>
                          <m:e>
                            <m:r>
                              <a:rPr lang="uk-UA" sz="2400" i="1">
                                <a:effectLst/>
                                <a:latin typeface="Cambria Math"/>
                                <a:ea typeface="Calibri"/>
                                <a:cs typeface="Times New Roman"/>
                              </a:rPr>
                              <m:t>2</m:t>
                            </m:r>
                            <m:r>
                              <a:rPr lang="uk-UA" sz="2400" i="1">
                                <a:effectLst/>
                                <a:latin typeface="Cambria Math"/>
                                <a:ea typeface="Calibri"/>
                                <a:cs typeface="Times New Roman"/>
                              </a:rPr>
                              <m:t>𝑎</m:t>
                            </m:r>
                          </m:e>
                          <m:sup>
                            <m:r>
                              <a:rPr lang="uk-UA" sz="2400" i="1">
                                <a:effectLst/>
                                <a:latin typeface="Cambria Math"/>
                                <a:ea typeface="Calibri"/>
                                <a:cs typeface="Times New Roman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uk-UA" sz="2400" i="1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  <m:t>3</m:t>
                        </m:r>
                        <m:r>
                          <a:rPr lang="uk-UA" sz="2400" i="1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  <m:t>𝑐</m:t>
                        </m:r>
                      </m:den>
                    </m:f>
                  </m:oMath>
                </a14:m>
                <a:r>
                  <a:rPr lang="uk-UA" sz="2400" i="1" dirty="0">
                    <a:effectLst/>
                    <a:latin typeface="Times New Roman" panose="02020603050405020304" pitchFamily="18" charset="0"/>
                    <a:ea typeface="Times New Roman"/>
                    <a:cs typeface="Times New Roman" panose="02020603050405020304" pitchFamily="18" charset="0"/>
                  </a:rPr>
                  <a:t>, якщо </a:t>
                </a:r>
                <a14:m>
                  <m:oMath xmlns:m="http://schemas.openxmlformats.org/officeDocument/2006/math">
                    <m:r>
                      <a:rPr lang="uk-UA" sz="2400" i="1">
                        <a:effectLst/>
                        <a:latin typeface="Cambria Math"/>
                        <a:ea typeface="Times New Roman"/>
                        <a:cs typeface="Times New Roman"/>
                      </a:rPr>
                      <m:t>𝑎</m:t>
                    </m:r>
                    <m:r>
                      <a:rPr lang="uk-UA" sz="2400" i="1">
                        <a:effectLst/>
                        <a:latin typeface="Cambria Math"/>
                        <a:ea typeface="Times New Roman"/>
                        <a:cs typeface="Times New Roman"/>
                      </a:rPr>
                      <m:t>≠0, </m:t>
                    </m:r>
                    <m:r>
                      <a:rPr lang="uk-UA" sz="2400" i="1">
                        <a:effectLst/>
                        <a:latin typeface="Cambria Math"/>
                        <a:ea typeface="Times New Roman"/>
                        <a:cs typeface="Times New Roman"/>
                      </a:rPr>
                      <m:t>𝑏</m:t>
                    </m:r>
                    <m:r>
                      <a:rPr lang="uk-UA" sz="2400" i="1">
                        <a:effectLst/>
                        <a:latin typeface="Cambria Math"/>
                        <a:ea typeface="Times New Roman"/>
                        <a:cs typeface="Times New Roman"/>
                      </a:rPr>
                      <m:t>≠0, </m:t>
                    </m:r>
                    <m:r>
                      <a:rPr lang="uk-UA" sz="2400" i="1">
                        <a:effectLst/>
                        <a:latin typeface="Cambria Math"/>
                        <a:ea typeface="Times New Roman"/>
                        <a:cs typeface="Times New Roman"/>
                      </a:rPr>
                      <m:t>𝑐</m:t>
                    </m:r>
                    <m:r>
                      <a:rPr lang="uk-UA" sz="2400" i="1">
                        <a:effectLst/>
                        <a:latin typeface="Cambria Math"/>
                        <a:ea typeface="Times New Roman"/>
                        <a:cs typeface="Times New Roman"/>
                      </a:rPr>
                      <m:t>≠0</m:t>
                    </m:r>
                  </m:oMath>
                </a14:m>
                <a:endParaRPr lang="uk-UA" sz="2400" dirty="0"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6" name="Прямоугольник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0559" y="4797152"/>
                <a:ext cx="8511818" cy="1842043"/>
              </a:xfrm>
              <a:prstGeom prst="rect">
                <a:avLst/>
              </a:prstGeom>
              <a:blipFill rotWithShape="1">
                <a:blip r:embed="rId5"/>
                <a:stretch>
                  <a:fillRect t="-1325" b="-993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2089556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3" descr="C:\Users\Sony\Desktop\КЛІПАРТИ ДЛЯ ПРЕЗЕНТАЦІЙ ДО УРОКІВ\images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402" t="8637" r="9245" b="9225"/>
          <a:stretch/>
        </p:blipFill>
        <p:spPr bwMode="auto">
          <a:xfrm>
            <a:off x="5611" y="-29208"/>
            <a:ext cx="4017167" cy="4124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TextBox 2"/>
              <p:cNvSpPr txBox="1"/>
              <p:nvPr/>
            </p:nvSpPr>
            <p:spPr>
              <a:xfrm rot="20857173">
                <a:off x="605262" y="567025"/>
                <a:ext cx="2788520" cy="30407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uk-UA" sz="2800" b="1" dirty="0" smtClean="0">
                    <a:solidFill>
                      <a:srgbClr val="FF0000"/>
                    </a:solidFill>
                  </a:rPr>
                  <a:t>ЗВЕРНІТЬ УВАГУ!</a:t>
                </a:r>
              </a:p>
              <a:p>
                <a:endParaRPr lang="uk-UA" sz="2800" b="1" dirty="0">
                  <a:solidFill>
                    <a:srgbClr val="FF0000"/>
                  </a:solidFill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uk-UA" sz="2800" b="1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uk-UA" sz="2800" b="1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800" b="1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𝒂</m:t>
                              </m:r>
                            </m:e>
                            <m:sup>
                              <m:r>
                                <a:rPr lang="en-US" sz="2800" b="1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𝒎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uk-UA" sz="2800" b="1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800" b="1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𝒂</m:t>
                              </m:r>
                            </m:e>
                            <m:sup>
                              <m:r>
                                <a:rPr lang="en-US" sz="2800" b="1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𝒏</m:t>
                              </m:r>
                            </m:sup>
                          </m:sSup>
                        </m:den>
                      </m:f>
                      <m:r>
                        <a:rPr lang="en-US" sz="2800" b="1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𝒂</m:t>
                          </m:r>
                        </m:e>
                        <m:sup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𝒎</m:t>
                          </m:r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−</m:t>
                          </m:r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𝒏</m:t>
                          </m:r>
                        </m:sup>
                      </m:sSup>
                      <m:r>
                        <a:rPr lang="en-US" sz="2800" b="1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;</m:t>
                      </m:r>
                    </m:oMath>
                  </m:oMathPara>
                </a14:m>
                <a:endParaRPr lang="en-US" sz="2800" b="1" dirty="0" smtClean="0">
                  <a:solidFill>
                    <a:srgbClr val="FF0000"/>
                  </a:solidFill>
                </a:endParaRPr>
              </a:p>
              <a:p>
                <a:endParaRPr lang="en-US" sz="2800" b="1" dirty="0" smtClean="0">
                  <a:solidFill>
                    <a:srgbClr val="FF0000"/>
                  </a:solidFill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uk-UA" sz="2800" b="1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uk-UA" sz="2800" b="1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800" b="1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𝒂</m:t>
                              </m:r>
                            </m:e>
                            <m:sup>
                              <m:r>
                                <a:rPr lang="en-US" sz="2800" b="1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𝒎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uk-UA" sz="2800" b="1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800" b="1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𝒂</m:t>
                              </m:r>
                            </m:e>
                            <m:sup>
                              <m:r>
                                <a:rPr lang="en-US" sz="2800" b="1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𝒏</m:t>
                              </m:r>
                            </m:sup>
                          </m:sSup>
                        </m:den>
                      </m:f>
                      <m:r>
                        <a:rPr lang="en-US" sz="2800" b="1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𝟏</m:t>
                          </m:r>
                        </m:num>
                        <m:den>
                          <m:sSup>
                            <m:sSupPr>
                              <m:ctrlPr>
                                <a:rPr lang="en-US" sz="2800" b="1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800" b="1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𝒂</m:t>
                              </m:r>
                            </m:e>
                            <m:sup>
                              <m:r>
                                <a:rPr lang="en-US" sz="2800" b="1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𝒏</m:t>
                              </m:r>
                              <m:r>
                                <a:rPr lang="en-US" sz="2800" b="1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2800" b="1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𝒎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uk-UA" sz="2800" b="1" dirty="0"/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0857173">
                <a:off x="605262" y="567025"/>
                <a:ext cx="2788520" cy="3040704"/>
              </a:xfrm>
              <a:prstGeom prst="rect">
                <a:avLst/>
              </a:prstGeom>
              <a:blipFill rotWithShape="1">
                <a:blip r:embed="rId3"/>
                <a:stretch>
                  <a:fillRect l="-3971" t="-1874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314" name="Picture 2" descr="Ð ÐµÐ·ÑÐ»ÑÑÐ°Ñ Ð¿Ð¾ÑÑÐºÑ Ð·Ð¾Ð±ÑÐ°Ð¶ÐµÐ½Ñ Ð·Ð° Ð·Ð°Ð¿Ð¸ÑÐ¾Ð¼ &quot;ÐºÐ»ÑÐ¿Ð°ÑÑ Ð¾Ð»ÑÐ²ÐµÑÑ&quot;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35054" y="3890645"/>
            <a:ext cx="2158279" cy="2697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099254" y="1236646"/>
            <a:ext cx="31960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Скоротіть дріб:</a:t>
            </a:r>
            <a:endParaRPr lang="uk-UA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TextBox 4"/>
              <p:cNvSpPr txBox="1"/>
              <p:nvPr/>
            </p:nvSpPr>
            <p:spPr>
              <a:xfrm>
                <a:off x="3714029" y="2013636"/>
                <a:ext cx="2187778" cy="40544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457200" indent="-457200">
                  <a:buAutoNum type="arabicParenR"/>
                </a:pPr>
                <a14:m>
                  <m:oMath xmlns:m="http://schemas.openxmlformats.org/officeDocument/2006/math">
                    <m:r>
                      <a:rPr lang="en-US" sz="4400" b="0" i="1" smtClean="0">
                        <a:latin typeface="Cambria Math"/>
                      </a:rPr>
                      <m:t>  </m:t>
                    </m:r>
                    <m:f>
                      <m:fPr>
                        <m:ctrlPr>
                          <a:rPr lang="uk-UA" sz="4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uk-UA" sz="4400" b="0" i="1" smtClean="0">
                            <a:latin typeface="Cambria Math"/>
                          </a:rPr>
                          <m:t>6</m:t>
                        </m:r>
                        <m:r>
                          <a:rPr lang="en-US" sz="4400" b="0" i="1" smtClean="0">
                            <a:latin typeface="Cambria Math"/>
                          </a:rPr>
                          <m:t>𝑎</m:t>
                        </m:r>
                      </m:num>
                      <m:den>
                        <m:r>
                          <a:rPr lang="en-US" sz="4400" b="0" i="1" smtClean="0">
                            <a:latin typeface="Cambria Math"/>
                          </a:rPr>
                          <m:t>𝑎</m:t>
                        </m:r>
                      </m:den>
                    </m:f>
                  </m:oMath>
                </a14:m>
                <a:r>
                  <a:rPr lang="en-US" sz="4400" dirty="0" smtClean="0"/>
                  <a:t>; </a:t>
                </a:r>
              </a:p>
              <a:p>
                <a:pPr marL="457200" indent="-457200">
                  <a:buAutoNum type="arabicParenR"/>
                </a:pPr>
                <a14:m>
                  <m:oMath xmlns:m="http://schemas.openxmlformats.org/officeDocument/2006/math">
                    <m:r>
                      <a:rPr lang="en-US" sz="4400" b="0" i="1" smtClean="0">
                        <a:latin typeface="Cambria Math"/>
                      </a:rPr>
                      <m:t>  </m:t>
                    </m:r>
                    <m:f>
                      <m:fPr>
                        <m:ctrlPr>
                          <a:rPr lang="uk-UA" sz="4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4400" b="0" i="1" smtClean="0">
                            <a:latin typeface="Cambria Math"/>
                          </a:rPr>
                          <m:t>3</m:t>
                        </m:r>
                      </m:num>
                      <m:den>
                        <m:r>
                          <a:rPr lang="en-US" sz="4400" b="0" i="1" smtClean="0">
                            <a:latin typeface="Cambria Math"/>
                          </a:rPr>
                          <m:t>12</m:t>
                        </m:r>
                        <m:r>
                          <a:rPr lang="en-US" sz="4400" b="0" i="1" smtClean="0">
                            <a:latin typeface="Cambria Math"/>
                          </a:rPr>
                          <m:t>𝑚</m:t>
                        </m:r>
                      </m:den>
                    </m:f>
                    <m:r>
                      <a:rPr lang="en-US" sz="4400" b="0" i="1" smtClean="0">
                        <a:latin typeface="Cambria Math"/>
                      </a:rPr>
                      <m:t>;</m:t>
                    </m:r>
                  </m:oMath>
                </a14:m>
                <a:endParaRPr lang="en-US" sz="4400" b="0" dirty="0" smtClean="0"/>
              </a:p>
              <a:p>
                <a:pPr marL="457200" indent="-457200">
                  <a:buAutoNum type="arabicParenR"/>
                </a:pPr>
                <a14:m>
                  <m:oMath xmlns:m="http://schemas.openxmlformats.org/officeDocument/2006/math">
                    <m:r>
                      <a:rPr lang="en-US" sz="4400" b="0" i="1" smtClean="0">
                        <a:latin typeface="Cambria Math"/>
                      </a:rPr>
                      <m:t>  </m:t>
                    </m:r>
                    <m:f>
                      <m:fPr>
                        <m:ctrlPr>
                          <a:rPr lang="uk-UA" sz="4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4400" b="0" i="1" smtClean="0">
                            <a:latin typeface="Cambria Math"/>
                          </a:rPr>
                          <m:t>5</m:t>
                        </m:r>
                        <m:r>
                          <a:rPr lang="en-US" sz="4400" b="0" i="1" smtClean="0">
                            <a:latin typeface="Cambria Math"/>
                          </a:rPr>
                          <m:t>𝑏</m:t>
                        </m:r>
                      </m:num>
                      <m:den>
                        <m:r>
                          <a:rPr lang="en-US" sz="4400" b="0" i="1" smtClean="0">
                            <a:latin typeface="Cambria Math"/>
                          </a:rPr>
                          <m:t>15</m:t>
                        </m:r>
                        <m:sSup>
                          <m:sSupPr>
                            <m:ctrlPr>
                              <a:rPr lang="en-US" sz="44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4400" b="0" i="1" smtClean="0">
                                <a:latin typeface="Cambria Math"/>
                              </a:rPr>
                              <m:t>𝑏</m:t>
                            </m:r>
                          </m:e>
                          <m:sup>
                            <m:r>
                              <a:rPr lang="en-US" sz="44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sz="4400" b="0" i="1" smtClean="0">
                        <a:latin typeface="Cambria Math"/>
                      </a:rPr>
                      <m:t>;</m:t>
                    </m:r>
                  </m:oMath>
                </a14:m>
                <a:endParaRPr lang="en-US" sz="4400" b="0" dirty="0" smtClean="0"/>
              </a:p>
              <a:p>
                <a:pPr marL="457200" indent="-457200">
                  <a:buAutoNum type="arabicParenR"/>
                </a:pPr>
                <a14:m>
                  <m:oMath xmlns:m="http://schemas.openxmlformats.org/officeDocument/2006/math">
                    <m:r>
                      <a:rPr lang="en-US" sz="4400" b="0" i="1" smtClean="0">
                        <a:latin typeface="Cambria Math"/>
                      </a:rPr>
                      <m:t>  </m:t>
                    </m:r>
                    <m:f>
                      <m:fPr>
                        <m:ctrlPr>
                          <a:rPr lang="uk-UA" sz="4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4400" b="0" i="1" smtClean="0">
                            <a:latin typeface="Cambria Math"/>
                          </a:rPr>
                          <m:t>6</m:t>
                        </m:r>
                        <m:sSup>
                          <m:sSupPr>
                            <m:ctrlPr>
                              <a:rPr lang="en-US" sz="44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4400" b="0" i="1" smtClean="0">
                                <a:latin typeface="Cambria Math"/>
                              </a:rPr>
                              <m:t>𝑎</m:t>
                            </m:r>
                          </m:e>
                          <m:sup>
                            <m:r>
                              <a:rPr lang="en-US" sz="4400" b="0" i="1" smtClean="0">
                                <a:latin typeface="Cambria Math"/>
                              </a:rPr>
                              <m:t>5</m:t>
                            </m:r>
                          </m:sup>
                        </m:sSup>
                      </m:num>
                      <m:den>
                        <m:r>
                          <a:rPr lang="en-US" sz="4400" b="0" i="1" smtClean="0">
                            <a:latin typeface="Cambria Math"/>
                          </a:rPr>
                          <m:t>30</m:t>
                        </m:r>
                        <m:sSup>
                          <m:sSupPr>
                            <m:ctrlPr>
                              <a:rPr lang="en-US" sz="44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4400" b="0" i="1" smtClean="0">
                                <a:latin typeface="Cambria Math"/>
                              </a:rPr>
                              <m:t>𝑎</m:t>
                            </m:r>
                          </m:e>
                          <m:sup>
                            <m:r>
                              <a:rPr lang="en-US" sz="4400" b="0" i="1" smtClean="0">
                                <a:latin typeface="Cambria Math"/>
                              </a:rPr>
                              <m:t>4</m:t>
                            </m:r>
                          </m:sup>
                        </m:sSup>
                      </m:den>
                    </m:f>
                    <m:r>
                      <a:rPr lang="en-US" sz="4400" b="0" i="1" smtClean="0">
                        <a:latin typeface="Cambria Math"/>
                      </a:rPr>
                      <m:t>;</m:t>
                    </m:r>
                  </m:oMath>
                </a14:m>
                <a:endParaRPr lang="uk-UA" sz="4400" dirty="0"/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14029" y="2013636"/>
                <a:ext cx="2187778" cy="4054443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9" name="TextBox 8"/>
              <p:cNvSpPr txBox="1"/>
              <p:nvPr/>
            </p:nvSpPr>
            <p:spPr>
              <a:xfrm>
                <a:off x="5901807" y="1803324"/>
                <a:ext cx="3238002" cy="448263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742950" indent="-742950">
                  <a:buFont typeface="+mj-lt"/>
                  <a:buAutoNum type="arabicParenR" startAt="5"/>
                </a:pPr>
                <a14:m>
                  <m:oMath xmlns:m="http://schemas.openxmlformats.org/officeDocument/2006/math">
                    <m:r>
                      <a:rPr lang="en-US" sz="4400" b="0" i="1" smtClean="0">
                        <a:latin typeface="Cambria Math"/>
                      </a:rPr>
                      <m:t>  </m:t>
                    </m:r>
                    <m:f>
                      <m:fPr>
                        <m:ctrlPr>
                          <a:rPr lang="uk-UA" sz="4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4400" b="0" i="1" smtClean="0">
                            <a:latin typeface="Cambria Math"/>
                          </a:rPr>
                          <m:t>−10</m:t>
                        </m:r>
                        <m:sSup>
                          <m:sSupPr>
                            <m:ctrlPr>
                              <a:rPr lang="en-US" sz="44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4400" b="0" i="1" smtClean="0">
                                <a:latin typeface="Cambria Math"/>
                              </a:rPr>
                              <m:t>𝑐</m:t>
                            </m:r>
                          </m:e>
                          <m:sup>
                            <m:r>
                              <a:rPr lang="en-US" sz="4400" b="0" i="1" smtClean="0">
                                <a:latin typeface="Cambria Math"/>
                              </a:rPr>
                              <m:t>5</m:t>
                            </m:r>
                          </m:sup>
                        </m:sSup>
                      </m:num>
                      <m:den>
                        <m:r>
                          <a:rPr lang="en-US" sz="4400" b="0" i="1" smtClean="0">
                            <a:latin typeface="Cambria Math"/>
                          </a:rPr>
                          <m:t>𝑎</m:t>
                        </m:r>
                      </m:den>
                    </m:f>
                  </m:oMath>
                </a14:m>
                <a:r>
                  <a:rPr lang="en-US" sz="4400" dirty="0" smtClean="0"/>
                  <a:t>; </a:t>
                </a:r>
              </a:p>
              <a:p>
                <a:pPr marL="457200" indent="-457200">
                  <a:buAutoNum type="arabicParenR" startAt="5"/>
                </a:pPr>
                <a14:m>
                  <m:oMath xmlns:m="http://schemas.openxmlformats.org/officeDocument/2006/math">
                    <m:r>
                      <a:rPr lang="en-US" sz="4400" b="0" i="1" smtClean="0">
                        <a:latin typeface="Cambria Math"/>
                      </a:rPr>
                      <m:t>  </m:t>
                    </m:r>
                    <m:f>
                      <m:fPr>
                        <m:ctrlPr>
                          <a:rPr lang="uk-UA" sz="4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4400" b="0" i="1" smtClean="0">
                            <a:latin typeface="Cambria Math"/>
                          </a:rPr>
                          <m:t>14</m:t>
                        </m:r>
                        <m:sSup>
                          <m:sSupPr>
                            <m:ctrlPr>
                              <a:rPr lang="en-US" sz="44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44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sz="4400" b="0" i="1" smtClean="0">
                                <a:latin typeface="Cambria Math"/>
                              </a:rPr>
                              <m:t>3</m:t>
                            </m:r>
                          </m:sup>
                        </m:sSup>
                        <m:sSup>
                          <m:sSupPr>
                            <m:ctrlPr>
                              <a:rPr lang="en-US" sz="44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4400" b="0" i="1" smtClean="0">
                                <a:latin typeface="Cambria Math"/>
                              </a:rPr>
                              <m:t>𝑦</m:t>
                            </m:r>
                          </m:e>
                          <m:sup>
                            <m:r>
                              <a:rPr lang="en-US" sz="4400" b="0" i="1" smtClean="0">
                                <a:latin typeface="Cambria Math"/>
                              </a:rPr>
                              <m:t>5</m:t>
                            </m:r>
                          </m:sup>
                        </m:sSup>
                      </m:num>
                      <m:den>
                        <m:r>
                          <a:rPr lang="en-US" sz="4400" b="0" i="1" smtClean="0">
                            <a:latin typeface="Cambria Math"/>
                          </a:rPr>
                          <m:t>−7</m:t>
                        </m:r>
                        <m:sSup>
                          <m:sSupPr>
                            <m:ctrlPr>
                              <a:rPr lang="en-US" sz="44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44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sz="44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4400" b="0" i="1" smtClean="0">
                            <a:latin typeface="Cambria Math"/>
                          </a:rPr>
                          <m:t>𝑦</m:t>
                        </m:r>
                      </m:den>
                    </m:f>
                    <m:r>
                      <a:rPr lang="en-US" sz="4400" b="0" i="1" smtClean="0">
                        <a:latin typeface="Cambria Math"/>
                      </a:rPr>
                      <m:t>;</m:t>
                    </m:r>
                  </m:oMath>
                </a14:m>
                <a:endParaRPr lang="en-US" sz="4400" b="0" dirty="0" smtClean="0"/>
              </a:p>
              <a:p>
                <a:pPr marL="457200" indent="-457200">
                  <a:buAutoNum type="arabicParenR" startAt="5"/>
                </a:pPr>
                <a14:m>
                  <m:oMath xmlns:m="http://schemas.openxmlformats.org/officeDocument/2006/math">
                    <m:r>
                      <a:rPr lang="en-US" sz="4400" b="0" i="1" smtClean="0">
                        <a:latin typeface="Cambria Math"/>
                      </a:rPr>
                      <m:t>  </m:t>
                    </m:r>
                    <m:f>
                      <m:fPr>
                        <m:ctrlPr>
                          <a:rPr lang="uk-UA" sz="4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4400" b="0" i="1" smtClean="0">
                            <a:latin typeface="Cambria Math"/>
                          </a:rPr>
                          <m:t>18</m:t>
                        </m:r>
                        <m:sSup>
                          <m:sSupPr>
                            <m:ctrlPr>
                              <a:rPr lang="en-US" sz="44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4400" b="0" i="1" smtClean="0">
                                <a:latin typeface="Cambria Math"/>
                              </a:rPr>
                              <m:t>𝑐</m:t>
                            </m:r>
                          </m:e>
                          <m:sup>
                            <m:r>
                              <a:rPr lang="en-US" sz="44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sSup>
                          <m:sSupPr>
                            <m:ctrlPr>
                              <a:rPr lang="en-US" sz="44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4400" b="0" i="1" smtClean="0">
                                <a:latin typeface="Cambria Math"/>
                              </a:rPr>
                              <m:t>𝑏</m:t>
                            </m:r>
                          </m:e>
                          <m:sup>
                            <m:r>
                              <a:rPr lang="en-US" sz="4400" b="0" i="1" smtClean="0">
                                <a:latin typeface="Cambria Math"/>
                              </a:rPr>
                              <m:t>3</m:t>
                            </m:r>
                          </m:sup>
                        </m:sSup>
                      </m:num>
                      <m:den>
                        <m:r>
                          <a:rPr lang="en-US" sz="4400" b="0" i="1" smtClean="0">
                            <a:latin typeface="Cambria Math"/>
                          </a:rPr>
                          <m:t>27</m:t>
                        </m:r>
                        <m:r>
                          <a:rPr lang="en-US" sz="4400" b="0" i="1" smtClean="0">
                            <a:latin typeface="Cambria Math"/>
                          </a:rPr>
                          <m:t>𝑎</m:t>
                        </m:r>
                        <m:sSup>
                          <m:sSupPr>
                            <m:ctrlPr>
                              <a:rPr lang="en-US" sz="44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4400" b="0" i="1" smtClean="0">
                                <a:latin typeface="Cambria Math"/>
                              </a:rPr>
                              <m:t>𝑐</m:t>
                            </m:r>
                          </m:e>
                          <m:sup>
                            <m:r>
                              <a:rPr lang="en-US" sz="4400" b="0" i="1" smtClean="0">
                                <a:latin typeface="Cambria Math"/>
                              </a:rPr>
                              <m:t>8</m:t>
                            </m:r>
                          </m:sup>
                        </m:sSup>
                        <m:sSup>
                          <m:sSupPr>
                            <m:ctrlPr>
                              <a:rPr lang="en-US" sz="44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4400" b="0" i="1" smtClean="0">
                                <a:latin typeface="Cambria Math"/>
                              </a:rPr>
                              <m:t>𝑏</m:t>
                            </m:r>
                          </m:e>
                          <m:sup>
                            <m:r>
                              <a:rPr lang="en-US" sz="4400" b="0" i="1" smtClean="0">
                                <a:latin typeface="Cambria Math"/>
                              </a:rPr>
                              <m:t>3</m:t>
                            </m:r>
                          </m:sup>
                        </m:sSup>
                      </m:den>
                    </m:f>
                    <m:r>
                      <a:rPr lang="en-US" sz="4400" b="0" i="1" smtClean="0">
                        <a:latin typeface="Cambria Math"/>
                      </a:rPr>
                      <m:t>;</m:t>
                    </m:r>
                  </m:oMath>
                </a14:m>
                <a:endParaRPr lang="en-US" sz="4400" b="0" dirty="0" smtClean="0"/>
              </a:p>
              <a:p>
                <a:pPr marL="457200" indent="-457200">
                  <a:buAutoNum type="arabicParenR" startAt="5"/>
                </a:pPr>
                <a14:m>
                  <m:oMath xmlns:m="http://schemas.openxmlformats.org/officeDocument/2006/math">
                    <m:r>
                      <a:rPr lang="en-US" sz="4400" b="0" i="1" smtClean="0">
                        <a:latin typeface="Cambria Math"/>
                      </a:rPr>
                      <m:t>  </m:t>
                    </m:r>
                    <m:f>
                      <m:fPr>
                        <m:ctrlPr>
                          <a:rPr lang="uk-UA" sz="4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4400" b="0" i="1" smtClean="0">
                            <a:latin typeface="Cambria Math"/>
                          </a:rPr>
                          <m:t>−18</m:t>
                        </m:r>
                        <m:r>
                          <a:rPr lang="en-US" sz="4400" b="0" i="1" smtClean="0">
                            <a:latin typeface="Cambria Math"/>
                          </a:rPr>
                          <m:t>𝑏</m:t>
                        </m:r>
                        <m:sSup>
                          <m:sSupPr>
                            <m:ctrlPr>
                              <a:rPr lang="en-US" sz="44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44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sz="4400" b="0" i="1" smtClean="0">
                                <a:latin typeface="Cambria Math"/>
                              </a:rPr>
                              <m:t>4</m:t>
                            </m:r>
                          </m:sup>
                        </m:sSup>
                        <m:sSup>
                          <m:sSupPr>
                            <m:ctrlPr>
                              <a:rPr lang="en-US" sz="44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4400" b="0" i="1" smtClean="0">
                                <a:latin typeface="Cambria Math"/>
                              </a:rPr>
                              <m:t>𝑦</m:t>
                            </m:r>
                          </m:e>
                          <m:sup>
                            <m:r>
                              <a:rPr lang="en-US" sz="4400" b="0" i="1" smtClean="0">
                                <a:latin typeface="Cambria Math"/>
                              </a:rPr>
                              <m:t>3</m:t>
                            </m:r>
                          </m:sup>
                        </m:sSup>
                      </m:num>
                      <m:den>
                        <m:r>
                          <a:rPr lang="en-US" sz="4400" b="0" i="1" smtClean="0">
                            <a:latin typeface="Cambria Math"/>
                          </a:rPr>
                          <m:t>−42</m:t>
                        </m:r>
                        <m:r>
                          <a:rPr lang="en-US" sz="4400" b="0" i="1" smtClean="0">
                            <a:latin typeface="Cambria Math"/>
                          </a:rPr>
                          <m:t>𝑥</m:t>
                        </m:r>
                        <m:sSup>
                          <m:sSupPr>
                            <m:ctrlPr>
                              <a:rPr lang="en-US" sz="44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4400" b="0" i="1" smtClean="0">
                                <a:latin typeface="Cambria Math"/>
                              </a:rPr>
                              <m:t>𝑦</m:t>
                            </m:r>
                          </m:e>
                          <m:sup>
                            <m:r>
                              <a:rPr lang="en-US" sz="4400" b="0" i="1" smtClean="0">
                                <a:latin typeface="Cambria Math"/>
                              </a:rPr>
                              <m:t>8</m:t>
                            </m:r>
                          </m:sup>
                        </m:sSup>
                      </m:den>
                    </m:f>
                    <m:r>
                      <a:rPr lang="en-US" sz="4400" b="0" i="1" smtClean="0">
                        <a:latin typeface="Cambria Math"/>
                      </a:rPr>
                      <m:t>.</m:t>
                    </m:r>
                  </m:oMath>
                </a14:m>
                <a:endParaRPr lang="uk-UA" sz="4400" dirty="0"/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01807" y="1803324"/>
                <a:ext cx="3238002" cy="4482637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Прямоугольник 1"/>
          <p:cNvSpPr/>
          <p:nvPr/>
        </p:nvSpPr>
        <p:spPr>
          <a:xfrm>
            <a:off x="3310969" y="4194"/>
            <a:ext cx="5828840" cy="1015663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uk-UA" sz="6000" b="1" i="1" dirty="0" smtClean="0">
                <a:solidFill>
                  <a:srgbClr val="1F497D">
                    <a:lumMod val="75000"/>
                  </a:srgbClr>
                </a:solidFill>
                <a:latin typeface="Times New Roman"/>
                <a:ea typeface="Calibri"/>
              </a:rPr>
              <a:t>Потренуймося</a:t>
            </a:r>
            <a:r>
              <a:rPr lang="en-US" sz="6000" b="1" i="1" dirty="0" smtClean="0">
                <a:solidFill>
                  <a:srgbClr val="1F497D">
                    <a:lumMod val="75000"/>
                  </a:srgbClr>
                </a:solidFill>
                <a:latin typeface="Times New Roman"/>
                <a:ea typeface="Calibri"/>
              </a:rPr>
              <a:t> !</a:t>
            </a:r>
            <a:endParaRPr lang="uk-UA" sz="60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033644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Ð ÐµÐ·ÑÐ»ÑÑÐ°Ñ Ð¿Ð¾ÑÑÐºÑ Ð·Ð¾Ð±ÑÐ°Ð¶ÐµÐ½Ñ Ð·Ð° Ð·Ð°Ð¿Ð¸ÑÐ¾Ð¼ &quot;ÐºÐ»ÑÐ¿Ð°ÑÑ Ð»Ð¸ÑÑÐ¾Ðº Ð±Ð»Ð¾ÐºÐ½Ð¾ÑÑ&quot;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260" t="17810" r="15542" b="57427"/>
          <a:stretch/>
        </p:blipFill>
        <p:spPr bwMode="auto">
          <a:xfrm>
            <a:off x="281474" y="4365105"/>
            <a:ext cx="8541566" cy="2274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34277" y="136133"/>
            <a:ext cx="854156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800" b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</a:rPr>
              <a:t>С</a:t>
            </a:r>
            <a:r>
              <a:rPr lang="uk-UA" sz="2800" b="1" dirty="0" smtClean="0">
                <a:solidFill>
                  <a:schemeClr val="tx2">
                    <a:lumMod val="75000"/>
                  </a:schemeClr>
                </a:solidFill>
                <a:effectLst/>
                <a:latin typeface="Times New Roman"/>
                <a:ea typeface="Calibri"/>
              </a:rPr>
              <a:t>корочення </a:t>
            </a:r>
            <a:r>
              <a:rPr lang="uk-UA" sz="2800" b="1" dirty="0" err="1" smtClean="0">
                <a:solidFill>
                  <a:schemeClr val="tx2">
                    <a:lumMod val="75000"/>
                  </a:schemeClr>
                </a:solidFill>
                <a:effectLst/>
                <a:latin typeface="Times New Roman"/>
                <a:ea typeface="Calibri"/>
              </a:rPr>
              <a:t>дробів</a:t>
            </a:r>
            <a:r>
              <a:rPr lang="uk-UA" sz="2800" b="1" dirty="0" smtClean="0">
                <a:solidFill>
                  <a:schemeClr val="tx2">
                    <a:lumMod val="75000"/>
                  </a:schemeClr>
                </a:solidFill>
                <a:effectLst/>
                <a:latin typeface="Times New Roman"/>
                <a:ea typeface="Calibri"/>
              </a:rPr>
              <a:t> </a:t>
            </a: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effectLst/>
                <a:latin typeface="Times New Roman"/>
                <a:ea typeface="Calibri"/>
              </a:rPr>
              <a:t>на многочлен з </a:t>
            </a:r>
            <a:r>
              <a:rPr lang="ru-RU" sz="2800" b="1" dirty="0" err="1" smtClean="0">
                <a:solidFill>
                  <a:schemeClr val="tx2">
                    <a:lumMod val="75000"/>
                  </a:schemeClr>
                </a:solidFill>
                <a:effectLst/>
                <a:latin typeface="Times New Roman"/>
                <a:ea typeface="Calibri"/>
              </a:rPr>
              <a:t>використанням</a:t>
            </a: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effectLst/>
                <a:latin typeface="Times New Roman"/>
                <a:ea typeface="Calibri"/>
              </a:rPr>
              <a:t> </a:t>
            </a:r>
            <a:r>
              <a:rPr lang="ru-RU" sz="2800" b="1" dirty="0" err="1" smtClean="0">
                <a:solidFill>
                  <a:schemeClr val="tx2">
                    <a:lumMod val="75000"/>
                  </a:schemeClr>
                </a:solidFill>
                <a:effectLst/>
                <a:latin typeface="Times New Roman"/>
                <a:ea typeface="Calibri"/>
              </a:rPr>
              <a:t>розкладання</a:t>
            </a: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effectLst/>
                <a:latin typeface="Times New Roman"/>
                <a:ea typeface="Calibri"/>
              </a:rPr>
              <a:t> многочлена на </a:t>
            </a:r>
            <a:r>
              <a:rPr lang="ru-RU" sz="2800" b="1" dirty="0" err="1" smtClean="0">
                <a:solidFill>
                  <a:schemeClr val="tx2">
                    <a:lumMod val="75000"/>
                  </a:schemeClr>
                </a:solidFill>
                <a:effectLst/>
                <a:latin typeface="Times New Roman"/>
                <a:ea typeface="Calibri"/>
              </a:rPr>
              <a:t>множники</a:t>
            </a: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effectLst/>
                <a:latin typeface="Times New Roman"/>
                <a:ea typeface="Calibri"/>
              </a:rPr>
              <a:t> способом </a:t>
            </a:r>
            <a:r>
              <a:rPr lang="ru-RU" sz="2800" b="1" dirty="0" err="1" smtClean="0">
                <a:solidFill>
                  <a:schemeClr val="tx2">
                    <a:lumMod val="75000"/>
                  </a:schemeClr>
                </a:solidFill>
                <a:effectLst/>
                <a:latin typeface="Times New Roman"/>
                <a:ea typeface="Calibri"/>
              </a:rPr>
              <a:t>винесення</a:t>
            </a: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effectLst/>
                <a:latin typeface="Times New Roman"/>
                <a:ea typeface="Calibri"/>
              </a:rPr>
              <a:t> </a:t>
            </a:r>
            <a:r>
              <a:rPr lang="ru-RU" sz="2800" b="1" dirty="0" err="1" smtClean="0">
                <a:solidFill>
                  <a:schemeClr val="tx2">
                    <a:lumMod val="75000"/>
                  </a:schemeClr>
                </a:solidFill>
                <a:effectLst/>
                <a:latin typeface="Times New Roman"/>
                <a:ea typeface="Calibri"/>
              </a:rPr>
              <a:t>спільного</a:t>
            </a: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effectLst/>
                <a:latin typeface="Times New Roman"/>
                <a:ea typeface="Calibri"/>
              </a:rPr>
              <a:t> </a:t>
            </a:r>
            <a:r>
              <a:rPr lang="ru-RU" sz="2800" b="1" dirty="0" err="1" smtClean="0">
                <a:solidFill>
                  <a:schemeClr val="tx2">
                    <a:lumMod val="75000"/>
                  </a:schemeClr>
                </a:solidFill>
                <a:effectLst/>
                <a:latin typeface="Times New Roman"/>
                <a:ea typeface="Calibri"/>
              </a:rPr>
              <a:t>множника</a:t>
            </a: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effectLst/>
                <a:latin typeface="Times New Roman"/>
                <a:ea typeface="Calibri"/>
              </a:rPr>
              <a:t> за дужки</a:t>
            </a:r>
            <a:endParaRPr lang="uk-UA" sz="2800" b="1" dirty="0">
              <a:solidFill>
                <a:schemeClr val="tx2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Прямоугольник 2"/>
              <p:cNvSpPr/>
              <p:nvPr/>
            </p:nvSpPr>
            <p:spPr>
              <a:xfrm>
                <a:off x="325014" y="1521128"/>
                <a:ext cx="7704856" cy="70403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457200" algn="just">
                  <a:lnSpc>
                    <a:spcPct val="115000"/>
                  </a:lnSpc>
                  <a:spcAft>
                    <a:spcPts val="1000"/>
                  </a:spcAft>
                  <a:tabLst>
                    <a:tab pos="540385" algn="l"/>
                  </a:tabLst>
                </a:pPr>
                <a:r>
                  <a:rPr lang="uk-UA" sz="2400" dirty="0" smtClean="0">
                    <a:effectLst/>
                    <a:latin typeface="Times New Roman" panose="02020603050405020304" pitchFamily="18" charset="0"/>
                    <a:ea typeface="Calibri"/>
                    <a:cs typeface="Times New Roman" panose="02020603050405020304" pitchFamily="18" charset="0"/>
                  </a:rPr>
                  <a:t>Скоротіть дріб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uk-UA" sz="2400" i="1" smtClean="0">
                            <a:effectLst/>
                            <a:latin typeface="Cambria Math"/>
                            <a:cs typeface="Times New Roman"/>
                          </a:rPr>
                        </m:ctrlPr>
                      </m:fPr>
                      <m:num>
                        <m:r>
                          <a:rPr lang="uk-UA" sz="2400" i="1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  <m:t>8</m:t>
                        </m:r>
                        <m:r>
                          <a:rPr lang="en-US" sz="2400" i="1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  <m:t>𝑎</m:t>
                        </m:r>
                        <m:r>
                          <a:rPr lang="ru-RU" sz="2400" i="1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  <m:t>−4</m:t>
                        </m:r>
                        <m:r>
                          <a:rPr lang="en-US" sz="2400" i="1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  <m:t>𝑎𝑏</m:t>
                        </m:r>
                      </m:num>
                      <m:den>
                        <m:r>
                          <a:rPr lang="uk-UA" sz="2400" i="1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  <m:t>4</m:t>
                        </m:r>
                        <m:r>
                          <a:rPr lang="uk-UA" sz="2400" i="1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  <m:t>𝑎𝑏</m:t>
                        </m:r>
                      </m:den>
                    </m:f>
                    <m:r>
                      <a:rPr lang="de-DE" sz="2400" i="1" smtClean="0">
                        <a:effectLst/>
                        <a:latin typeface="Cambria Math"/>
                        <a:ea typeface="Calibri"/>
                        <a:cs typeface="Times New Roman"/>
                      </a:rPr>
                      <m:t>, якщо </m:t>
                    </m:r>
                    <m:r>
                      <a:rPr lang="de-DE" sz="2400" i="1" smtClean="0">
                        <a:effectLst/>
                        <a:latin typeface="Cambria Math"/>
                        <a:ea typeface="Calibri"/>
                        <a:cs typeface="Times New Roman"/>
                      </a:rPr>
                      <m:t>𝑎</m:t>
                    </m:r>
                    <m:r>
                      <a:rPr lang="de-DE" sz="2400" i="1" smtClean="0">
                        <a:effectLst/>
                        <a:latin typeface="Cambria Math"/>
                        <a:ea typeface="Calibri"/>
                        <a:cs typeface="Times New Roman"/>
                      </a:rPr>
                      <m:t>≠0,</m:t>
                    </m:r>
                    <m:r>
                      <a:rPr lang="de-DE" sz="2400" i="1" smtClean="0">
                        <a:effectLst/>
                        <a:latin typeface="Cambria Math"/>
                        <a:ea typeface="Calibri"/>
                        <a:cs typeface="Times New Roman"/>
                      </a:rPr>
                      <m:t>𝑏</m:t>
                    </m:r>
                    <m:r>
                      <a:rPr lang="de-DE" sz="2400" i="1" smtClean="0">
                        <a:effectLst/>
                        <a:latin typeface="Cambria Math"/>
                        <a:ea typeface="Calibri"/>
                        <a:cs typeface="Times New Roman"/>
                      </a:rPr>
                      <m:t>≠0</m:t>
                    </m:r>
                  </m:oMath>
                </a14:m>
                <a:endParaRPr lang="uk-UA" sz="2400" dirty="0"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" name="Прямоугольник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5014" y="1521128"/>
                <a:ext cx="7704856" cy="704039"/>
              </a:xfrm>
              <a:prstGeom prst="rect">
                <a:avLst/>
              </a:prstGeom>
              <a:blipFill rotWithShape="1">
                <a:blip r:embed="rId3"/>
                <a:stretch>
                  <a:fillRect b="-7826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graphicFrame>
            <p:nvGraphicFramePr>
              <p:cNvPr id="4" name="Таблица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59294125"/>
                  </p:ext>
                </p:extLst>
              </p:nvPr>
            </p:nvGraphicFramePr>
            <p:xfrm>
              <a:off x="337726" y="2503232"/>
              <a:ext cx="8485314" cy="1981191"/>
            </p:xfrm>
            <a:graphic>
              <a:graphicData uri="http://schemas.openxmlformats.org/drawingml/2006/table">
                <a:tbl>
                  <a:tblPr firstRow="1" firstCol="1" bandRow="1">
                    <a:tableStyleId>{1FECB4D8-DB02-4DC6-A0A2-4F2EBAE1DC90}</a:tableStyleId>
                  </a:tblPr>
                  <a:tblGrid>
                    <a:gridCol w="836520"/>
                    <a:gridCol w="5344538"/>
                    <a:gridCol w="2304256"/>
                  </a:tblGrid>
                  <a:tr h="648072">
                    <a:tc>
                      <a:txBody>
                        <a:bodyPr/>
                        <a:lstStyle/>
                        <a:p>
                          <a:pPr marL="0" indent="0"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185738" algn="l"/>
                              <a:tab pos="539750" algn="l"/>
                            </a:tabLst>
                          </a:pPr>
                          <a:r>
                            <a:rPr lang="uk-UA" sz="20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Крок </a:t>
                          </a:r>
                          <a:endParaRPr lang="uk-UA" sz="2000" dirty="0">
                            <a:effectLst/>
                            <a:latin typeface="Times New Roman" panose="02020603050405020304" pitchFamily="18" charset="0"/>
                            <a:ea typeface="Calibri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457200"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540385" algn="l"/>
                            </a:tabLst>
                          </a:pPr>
                          <a:r>
                            <a:rPr lang="uk-UA" sz="20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Зміст дії</a:t>
                          </a:r>
                          <a:endParaRPr lang="uk-UA" sz="2000" dirty="0">
                            <a:effectLst/>
                            <a:latin typeface="Times New Roman" panose="02020603050405020304" pitchFamily="18" charset="0"/>
                            <a:ea typeface="Calibri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98425" indent="0"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540385" algn="l"/>
                            </a:tabLst>
                          </a:pPr>
                          <a:r>
                            <a:rPr lang="uk-UA" sz="20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Результат дії</a:t>
                          </a:r>
                          <a:endParaRPr lang="uk-UA" sz="2000" dirty="0">
                            <a:effectLst/>
                            <a:latin typeface="Times New Roman" panose="02020603050405020304" pitchFamily="18" charset="0"/>
                            <a:ea typeface="Calibri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indent="0"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540385" algn="l"/>
                            </a:tabLst>
                          </a:pPr>
                          <a:r>
                            <a:rPr lang="uk-UA" sz="20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</a:t>
                          </a:r>
                          <a:endParaRPr lang="uk-UA" sz="2000" dirty="0">
                            <a:effectLst/>
                            <a:latin typeface="Times New Roman" panose="02020603050405020304" pitchFamily="18" charset="0"/>
                            <a:ea typeface="Calibri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457200" algn="just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540385" algn="l"/>
                            </a:tabLst>
                          </a:pPr>
                          <a:r>
                            <a:rPr lang="uk-UA" sz="1600" dirty="0">
                              <a:effectLst/>
                              <a:latin typeface="Times New Roman" panose="02020603050405020304" pitchFamily="18" charset="0"/>
                              <a:ea typeface="Calibri"/>
                              <a:cs typeface="Times New Roman" panose="02020603050405020304" pitchFamily="18" charset="0"/>
                            </a:rPr>
                            <a:t>Розкладемо чисельник на множники, для цього винесемо за дужки вираз </a:t>
                          </a:r>
                          <a14:m>
                            <m:oMath xmlns:m="http://schemas.openxmlformats.org/officeDocument/2006/math">
                              <m:r>
                                <a:rPr lang="uk-UA" sz="1600" i="1">
                                  <a:effectLst/>
                                  <a:latin typeface="Cambria Math"/>
                                  <a:ea typeface="Calibri"/>
                                  <a:cs typeface="Times New Roman"/>
                                </a:rPr>
                                <m:t>4</m:t>
                              </m:r>
                              <m:r>
                                <a:rPr lang="uk-UA" sz="1600" i="1">
                                  <a:effectLst/>
                                  <a:latin typeface="Cambria Math"/>
                                  <a:ea typeface="Calibri"/>
                                  <a:cs typeface="Times New Roman"/>
                                </a:rPr>
                                <m:t>𝑎</m:t>
                              </m:r>
                            </m:oMath>
                          </a14:m>
                          <a:endParaRPr lang="uk-UA" sz="1600" dirty="0">
                            <a:effectLst/>
                            <a:latin typeface="Times New Roman" panose="02020603050405020304" pitchFamily="18" charset="0"/>
                            <a:ea typeface="Calibri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98425" indent="0"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540385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uk-UA" sz="2000" i="1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</m:ctrlPr>
                                  </m:fPr>
                                  <m:num>
                                    <m:r>
                                      <a:rPr lang="uk-UA" sz="2000" i="1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  <m:t>4</m:t>
                                    </m:r>
                                    <m:r>
                                      <a:rPr lang="uk-UA" sz="2000" i="1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  <m:t>𝑎</m:t>
                                    </m:r>
                                    <m:r>
                                      <a:rPr lang="uk-UA" sz="2000" i="1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  <m:t>∙(2−</m:t>
                                    </m:r>
                                    <m:r>
                                      <a:rPr lang="uk-UA" sz="2000" i="1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  <m:t>𝑏</m:t>
                                    </m:r>
                                    <m:r>
                                      <a:rPr lang="uk-UA" sz="2000" i="1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  <m:t>)</m:t>
                                    </m:r>
                                  </m:num>
                                  <m:den>
                                    <m:r>
                                      <a:rPr lang="uk-UA" sz="2000" i="1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  <m:t>4</m:t>
                                    </m:r>
                                    <m:r>
                                      <a:rPr lang="uk-UA" sz="2000" i="1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  <m:t>𝑎</m:t>
                                    </m:r>
                                    <m:r>
                                      <a:rPr lang="uk-UA" sz="2000" i="1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  <m:t>∙</m:t>
                                    </m:r>
                                    <m:r>
                                      <a:rPr lang="uk-UA" sz="2000" i="1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  <m:t>𝑏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uk-UA" sz="2000" dirty="0">
                            <a:effectLst/>
                            <a:latin typeface="Times New Roman" panose="02020603050405020304" pitchFamily="18" charset="0"/>
                            <a:ea typeface="Calibri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indent="0"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540385" algn="l"/>
                            </a:tabLst>
                          </a:pPr>
                          <a:r>
                            <a:rPr lang="uk-UA" sz="20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</a:t>
                          </a:r>
                          <a:endParaRPr lang="uk-UA" sz="2000" dirty="0">
                            <a:effectLst/>
                            <a:latin typeface="Times New Roman" panose="02020603050405020304" pitchFamily="18" charset="0"/>
                            <a:ea typeface="Calibri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457200" algn="just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540385" algn="l"/>
                            </a:tabLst>
                          </a:pPr>
                          <a:r>
                            <a:rPr lang="uk-UA" sz="1600" dirty="0">
                              <a:effectLst/>
                              <a:latin typeface="Times New Roman" panose="02020603050405020304" pitchFamily="18" charset="0"/>
                              <a:ea typeface="Calibri"/>
                              <a:cs typeface="Times New Roman" panose="02020603050405020304" pitchFamily="18" charset="0"/>
                            </a:rPr>
                            <a:t>Скоротимо отриманий дріб на спільний множник чисельника та знаменника, тобто на вираз </a:t>
                          </a:r>
                          <a14:m>
                            <m:oMath xmlns:m="http://schemas.openxmlformats.org/officeDocument/2006/math">
                              <m:r>
                                <a:rPr lang="uk-UA" sz="1600" i="1">
                                  <a:effectLst/>
                                  <a:latin typeface="Cambria Math"/>
                                  <a:ea typeface="Calibri"/>
                                  <a:cs typeface="Times New Roman"/>
                                </a:rPr>
                                <m:t>4</m:t>
                              </m:r>
                              <m:r>
                                <a:rPr lang="uk-UA" sz="1600" i="1">
                                  <a:effectLst/>
                                  <a:latin typeface="Cambria Math"/>
                                  <a:ea typeface="Calibri"/>
                                  <a:cs typeface="Times New Roman"/>
                                </a:rPr>
                                <m:t>𝑎</m:t>
                              </m:r>
                            </m:oMath>
                          </a14:m>
                          <a:endParaRPr lang="uk-UA" sz="1600" dirty="0">
                            <a:effectLst/>
                            <a:latin typeface="Times New Roman" panose="02020603050405020304" pitchFamily="18" charset="0"/>
                            <a:ea typeface="Calibri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98425" indent="0" algn="just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540385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uk-UA" sz="2000" i="1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000" i="1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  <m:t>2−</m:t>
                                    </m:r>
                                    <m:r>
                                      <a:rPr lang="en-US" sz="2000" i="1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  <m:t>𝑏</m:t>
                                    </m:r>
                                  </m:num>
                                  <m:den>
                                    <m:r>
                                      <a:rPr lang="en-US" sz="2000" i="1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  <m:t>𝑏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uk-UA" sz="2000" dirty="0">
                            <a:effectLst/>
                            <a:latin typeface="Times New Roman" panose="02020603050405020304" pitchFamily="18" charset="0"/>
                            <a:ea typeface="Calibri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4" name="Таблица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xmlns="" val="1659294125"/>
                  </p:ext>
                </p:extLst>
              </p:nvPr>
            </p:nvGraphicFramePr>
            <p:xfrm>
              <a:off x="337726" y="2503232"/>
              <a:ext cx="8485314" cy="1981191"/>
            </p:xfrm>
            <a:graphic>
              <a:graphicData uri="http://schemas.openxmlformats.org/drawingml/2006/table">
                <a:tbl>
                  <a:tblPr firstRow="1" firstCol="1" bandRow="1">
                    <a:tableStyleId>{1FECB4D8-DB02-4DC6-A0A2-4F2EBAE1DC90}</a:tableStyleId>
                  </a:tblPr>
                  <a:tblGrid>
                    <a:gridCol w="836520"/>
                    <a:gridCol w="5344538"/>
                    <a:gridCol w="2304256"/>
                  </a:tblGrid>
                  <a:tr h="648072">
                    <a:tc>
                      <a:txBody>
                        <a:bodyPr/>
                        <a:lstStyle/>
                        <a:p>
                          <a:pPr marL="0" indent="0"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185738" algn="l"/>
                              <a:tab pos="539750" algn="l"/>
                            </a:tabLst>
                          </a:pPr>
                          <a:r>
                            <a:rPr lang="uk-UA" sz="20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Крок </a:t>
                          </a:r>
                          <a:endParaRPr lang="uk-UA" sz="2000" dirty="0">
                            <a:effectLst/>
                            <a:latin typeface="Times New Roman" panose="02020603050405020304" pitchFamily="18" charset="0"/>
                            <a:ea typeface="Calibri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457200"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540385" algn="l"/>
                            </a:tabLst>
                          </a:pPr>
                          <a:r>
                            <a:rPr lang="uk-UA" sz="20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Зміст дії</a:t>
                          </a:r>
                          <a:endParaRPr lang="uk-UA" sz="2000" dirty="0">
                            <a:effectLst/>
                            <a:latin typeface="Times New Roman" panose="02020603050405020304" pitchFamily="18" charset="0"/>
                            <a:ea typeface="Calibri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98425" indent="0"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540385" algn="l"/>
                            </a:tabLst>
                          </a:pPr>
                          <a:r>
                            <a:rPr lang="uk-UA" sz="20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Результат дії</a:t>
                          </a:r>
                          <a:endParaRPr lang="uk-UA" sz="2000" dirty="0">
                            <a:effectLst/>
                            <a:latin typeface="Times New Roman" panose="02020603050405020304" pitchFamily="18" charset="0"/>
                            <a:ea typeface="Calibri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667639">
                    <a:tc>
                      <a:txBody>
                        <a:bodyPr/>
                        <a:lstStyle/>
                        <a:p>
                          <a:pPr marL="0" indent="0"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540385" algn="l"/>
                            </a:tabLst>
                          </a:pPr>
                          <a:r>
                            <a:rPr lang="uk-UA" sz="20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</a:t>
                          </a:r>
                          <a:endParaRPr lang="uk-UA" sz="2000" dirty="0">
                            <a:effectLst/>
                            <a:latin typeface="Times New Roman" panose="02020603050405020304" pitchFamily="18" charset="0"/>
                            <a:ea typeface="Calibri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endParaRPr lang="uk-UA"/>
                        </a:p>
                      </a:txBody>
                      <a:tcPr marL="68580" marR="68580" marT="0" marB="0">
                        <a:blipFill rotWithShape="1">
                          <a:blip r:embed="rId4"/>
                          <a:stretch>
                            <a:fillRect l="-15621" t="-105455" r="-43216" b="-9909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uk-UA"/>
                        </a:p>
                      </a:txBody>
                      <a:tcPr marL="68580" marR="68580" marT="0" marB="0">
                        <a:blipFill rotWithShape="1">
                          <a:blip r:embed="rId4"/>
                          <a:stretch>
                            <a:fillRect l="-268254" t="-105455" r="-265" b="-99091"/>
                          </a:stretch>
                        </a:blipFill>
                      </a:tcPr>
                    </a:tc>
                  </a:tr>
                  <a:tr h="665480">
                    <a:tc>
                      <a:txBody>
                        <a:bodyPr/>
                        <a:lstStyle/>
                        <a:p>
                          <a:pPr marL="0" indent="0"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540385" algn="l"/>
                            </a:tabLst>
                          </a:pPr>
                          <a:r>
                            <a:rPr lang="uk-UA" sz="20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</a:t>
                          </a:r>
                          <a:endParaRPr lang="uk-UA" sz="2000" dirty="0">
                            <a:effectLst/>
                            <a:latin typeface="Times New Roman" panose="02020603050405020304" pitchFamily="18" charset="0"/>
                            <a:ea typeface="Calibri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endParaRPr lang="uk-UA"/>
                        </a:p>
                      </a:txBody>
                      <a:tcPr marL="68580" marR="68580" marT="0" marB="0">
                        <a:blipFill rotWithShape="1">
                          <a:blip r:embed="rId4"/>
                          <a:stretch>
                            <a:fillRect l="-15621" t="-207339" r="-4321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uk-UA"/>
                        </a:p>
                      </a:txBody>
                      <a:tcPr marL="68580" marR="68580" marT="0" marB="0">
                        <a:blipFill rotWithShape="1">
                          <a:blip r:embed="rId4"/>
                          <a:stretch>
                            <a:fillRect l="-268254" t="-207339" r="-265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334277" y="2006387"/>
            <a:ext cx="266429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" algn="l"/>
              </a:tabLst>
            </a:pPr>
            <a:r>
              <a:rPr kumimoji="0" lang="uk-UA" altLang="uk-UA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Розв’язання:</a:t>
            </a:r>
            <a:endParaRPr kumimoji="0" lang="uk-UA" altLang="uk-UA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6" name="Прямоугольник 5"/>
              <p:cNvSpPr/>
              <p:nvPr/>
            </p:nvSpPr>
            <p:spPr>
              <a:xfrm>
                <a:off x="287422" y="4468023"/>
                <a:ext cx="8511818" cy="217117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98425" algn="just">
                  <a:lnSpc>
                    <a:spcPct val="115000"/>
                  </a:lnSpc>
                  <a:spcAft>
                    <a:spcPts val="0"/>
                  </a:spcAft>
                  <a:tabLst>
                    <a:tab pos="540385" algn="l"/>
                  </a:tabLst>
                </a:pPr>
                <a:r>
                  <a:rPr lang="uk-UA" sz="2400" b="1" i="1" dirty="0" smtClean="0">
                    <a:effectLst/>
                    <a:latin typeface="Times New Roman" panose="02020603050405020304" pitchFamily="18" charset="0"/>
                    <a:ea typeface="Calibri"/>
                    <a:cs typeface="Times New Roman" panose="02020603050405020304" pitchFamily="18" charset="0"/>
                  </a:rPr>
                  <a:t>Запис розв’язання у зошити:</a:t>
                </a:r>
              </a:p>
              <a:p>
                <a:pPr marL="98425" algn="just">
                  <a:lnSpc>
                    <a:spcPct val="115000"/>
                  </a:lnSpc>
                  <a:spcAft>
                    <a:spcPts val="1000"/>
                  </a:spcAft>
                  <a:tabLst>
                    <a:tab pos="540385" algn="l"/>
                  </a:tabLst>
                </a:pPr>
                <a14:m>
                  <m:oMath xmlns:m="http://schemas.openxmlformats.org/officeDocument/2006/math">
                    <m:f>
                      <m:fPr>
                        <m:ctrlPr>
                          <a:rPr lang="uk-UA" sz="2400" smtClean="0">
                            <a:effectLst/>
                            <a:latin typeface="Cambria Math"/>
                            <a:cs typeface="Times New Roman"/>
                          </a:rPr>
                        </m:ctrlPr>
                      </m:fPr>
                      <m:num>
                        <m:r>
                          <a:rPr lang="uk-UA" sz="2400" i="0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  <m:t>8</m:t>
                        </m:r>
                        <m:r>
                          <m:rPr>
                            <m:sty m:val="p"/>
                          </m:rPr>
                          <a:rPr lang="en-US" sz="2400" i="0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  <m:t>a</m:t>
                        </m:r>
                        <m:r>
                          <a:rPr lang="ru-RU" sz="2400" i="0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  <m:t>−4</m:t>
                        </m:r>
                        <m:r>
                          <m:rPr>
                            <m:sty m:val="p"/>
                          </m:rPr>
                          <a:rPr lang="en-US" sz="2400" i="0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  <m:t>ab</m:t>
                        </m:r>
                      </m:num>
                      <m:den>
                        <m:r>
                          <a:rPr lang="uk-UA" sz="2400" i="0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  <m:t>4</m:t>
                        </m:r>
                        <m:r>
                          <m:rPr>
                            <m:sty m:val="p"/>
                          </m:rPr>
                          <a:rPr lang="uk-UA" sz="2400" i="0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  <m:t>ab</m:t>
                        </m:r>
                      </m:den>
                    </m:f>
                    <m:r>
                      <a:rPr lang="uk-UA" sz="2400" i="0">
                        <a:effectLst/>
                        <a:latin typeface="Cambria Math"/>
                        <a:ea typeface="Calibri"/>
                        <a:cs typeface="Times New Roman"/>
                      </a:rPr>
                      <m:t>=</m:t>
                    </m:r>
                    <m:f>
                      <m:fPr>
                        <m:ctrlPr>
                          <a:rPr lang="uk-UA" sz="2400">
                            <a:effectLst/>
                            <a:latin typeface="Cambria Math"/>
                            <a:cs typeface="Times New Roman"/>
                          </a:rPr>
                        </m:ctrlPr>
                      </m:fPr>
                      <m:num>
                        <m:r>
                          <a:rPr lang="uk-UA" sz="2400" i="0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  <m:t>4</m:t>
                        </m:r>
                        <m:r>
                          <m:rPr>
                            <m:sty m:val="p"/>
                          </m:rPr>
                          <a:rPr lang="uk-UA" sz="2400" i="0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  <m:t>a</m:t>
                        </m:r>
                        <m:r>
                          <a:rPr lang="uk-UA" sz="2400" i="0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  <m:t>∙(2−</m:t>
                        </m:r>
                        <m:r>
                          <m:rPr>
                            <m:sty m:val="p"/>
                          </m:rPr>
                          <a:rPr lang="uk-UA" sz="2400" i="0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  <m:t>b</m:t>
                        </m:r>
                        <m:r>
                          <a:rPr lang="uk-UA" sz="2400" i="0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  <m:t>)</m:t>
                        </m:r>
                      </m:num>
                      <m:den>
                        <m:r>
                          <a:rPr lang="uk-UA" sz="2400" i="0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  <m:t>4</m:t>
                        </m:r>
                        <m:r>
                          <m:rPr>
                            <m:sty m:val="p"/>
                          </m:rPr>
                          <a:rPr lang="uk-UA" sz="2400" i="0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  <m:t>a</m:t>
                        </m:r>
                        <m:r>
                          <a:rPr lang="uk-UA" sz="2400" i="0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  <m:t>∙</m:t>
                        </m:r>
                        <m:r>
                          <m:rPr>
                            <m:sty m:val="p"/>
                          </m:rPr>
                          <a:rPr lang="uk-UA" sz="2400" i="0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  <m:t>b</m:t>
                        </m:r>
                      </m:den>
                    </m:f>
                    <m:r>
                      <a:rPr lang="uk-UA" sz="2400" i="0">
                        <a:effectLst/>
                        <a:latin typeface="Cambria Math"/>
                        <a:ea typeface="Calibri"/>
                        <a:cs typeface="Times New Roman"/>
                      </a:rPr>
                      <m:t>=</m:t>
                    </m:r>
                    <m:f>
                      <m:fPr>
                        <m:ctrlPr>
                          <a:rPr lang="uk-UA" sz="2400">
                            <a:effectLst/>
                            <a:latin typeface="Cambria Math"/>
                            <a:cs typeface="Times New Roman"/>
                          </a:rPr>
                        </m:ctrlPr>
                      </m:fPr>
                      <m:num>
                        <m:r>
                          <a:rPr lang="ru-RU" sz="2400" i="0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  <m:t>2−</m:t>
                        </m:r>
                        <m:r>
                          <m:rPr>
                            <m:sty m:val="p"/>
                          </m:rPr>
                          <a:rPr lang="en-US" sz="2400" i="0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  <m:t>b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sz="2400" i="0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  <m:t>b</m:t>
                        </m:r>
                      </m:den>
                    </m:f>
                    <m:r>
                      <a:rPr lang="ru-RU" sz="2400" i="0">
                        <a:effectLst/>
                        <a:latin typeface="Cambria Math"/>
                        <a:ea typeface="Calibri"/>
                        <a:cs typeface="Times New Roman"/>
                      </a:rPr>
                      <m:t>,</m:t>
                    </m:r>
                  </m:oMath>
                </a14:m>
                <a:r>
                  <a:rPr lang="ru-RU" sz="2400" dirty="0">
                    <a:effectLst/>
                    <a:latin typeface="Times New Roman" panose="02020603050405020304" pitchFamily="18" charset="0"/>
                    <a:ea typeface="Times New Roman"/>
                    <a:cs typeface="Times New Roman" panose="02020603050405020304" pitchFamily="18" charset="0"/>
                  </a:rPr>
                  <a:t/>
                </a:r>
                <a:r>
                  <a:rPr lang="uk-UA" sz="2400" dirty="0">
                    <a:effectLst/>
                    <a:latin typeface="Times New Roman" panose="02020603050405020304" pitchFamily="18" charset="0"/>
                    <a:ea typeface="Times New Roman"/>
                    <a:cs typeface="Times New Roman" panose="02020603050405020304" pitchFamily="18" charset="0"/>
                  </a:rPr>
                  <a:t>якщо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uk-UA" sz="2400" i="0">
                        <a:effectLst/>
                        <a:latin typeface="Cambria Math"/>
                        <a:ea typeface="Times New Roman"/>
                        <a:cs typeface="Times New Roman"/>
                      </a:rPr>
                      <m:t>a</m:t>
                    </m:r>
                    <m:r>
                      <a:rPr lang="uk-UA" sz="2400" i="0">
                        <a:effectLst/>
                        <a:latin typeface="Cambria Math"/>
                        <a:ea typeface="Times New Roman"/>
                        <a:cs typeface="Times New Roman"/>
                      </a:rPr>
                      <m:t>≠0, </m:t>
                    </m:r>
                    <m:r>
                      <m:rPr>
                        <m:sty m:val="p"/>
                      </m:rPr>
                      <a:rPr lang="uk-UA" sz="2400" i="0">
                        <a:effectLst/>
                        <a:latin typeface="Cambria Math"/>
                        <a:ea typeface="Times New Roman"/>
                        <a:cs typeface="Times New Roman"/>
                      </a:rPr>
                      <m:t>b</m:t>
                    </m:r>
                    <m:r>
                      <a:rPr lang="uk-UA" sz="2400" i="0">
                        <a:effectLst/>
                        <a:latin typeface="Cambria Math"/>
                        <a:ea typeface="Times New Roman"/>
                        <a:cs typeface="Times New Roman"/>
                      </a:rPr>
                      <m:t>≠0</m:t>
                    </m:r>
                  </m:oMath>
                </a14:m>
                <a:endParaRPr lang="uk-UA" sz="2400" b="1" dirty="0" smtClean="0">
                  <a:effectLst/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</a:endParaRPr>
              </a:p>
              <a:p>
                <a:pPr marL="98425" algn="just">
                  <a:lnSpc>
                    <a:spcPct val="115000"/>
                  </a:lnSpc>
                  <a:spcAft>
                    <a:spcPts val="1000"/>
                  </a:spcAft>
                  <a:tabLst>
                    <a:tab pos="540385" algn="l"/>
                  </a:tabLst>
                </a:pPr>
                <a:r>
                  <a:rPr lang="uk-UA" sz="2400" b="1" i="1" dirty="0" smtClean="0">
                    <a:effectLst/>
                    <a:latin typeface="Times New Roman" panose="02020603050405020304" pitchFamily="18" charset="0"/>
                    <a:ea typeface="Calibri"/>
                    <a:cs typeface="Times New Roman" panose="02020603050405020304" pitchFamily="18" charset="0"/>
                  </a:rPr>
                  <a:t>Відповідь</a:t>
                </a:r>
                <a:r>
                  <a:rPr lang="uk-UA" sz="2400" b="1" i="1" dirty="0">
                    <a:effectLst/>
                    <a:latin typeface="Times New Roman" panose="02020603050405020304" pitchFamily="18" charset="0"/>
                    <a:ea typeface="Calibri"/>
                    <a:cs typeface="Times New Roman" panose="02020603050405020304" pitchFamily="18" charset="0"/>
                  </a:rPr>
                  <a:t>: </a:t>
                </a:r>
                <a14:m>
                  <m:oMath xmlns:m="http://schemas.openxmlformats.org/officeDocument/2006/math">
                    <m:r>
                      <a:rPr lang="uk-UA" sz="4000" b="0" i="1" smtClean="0">
                        <a:effectLst/>
                        <a:latin typeface="Cambria Math"/>
                        <a:ea typeface="Calibri"/>
                        <a:cs typeface="Times New Roman"/>
                      </a:rPr>
                      <m:t> </m:t>
                    </m:r>
                    <m:f>
                      <m:fPr>
                        <m:ctrlPr>
                          <a:rPr lang="uk-UA" sz="2400" i="1" smtClean="0">
                            <a:effectLst/>
                            <a:latin typeface="Cambria Math"/>
                            <a:cs typeface="Times New Roman"/>
                          </a:rPr>
                        </m:ctrlPr>
                      </m:fPr>
                      <m:num>
                        <m:r>
                          <a:rPr lang="uk-UA" sz="2400" i="1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  <m:t>2−</m:t>
                        </m:r>
                        <m:r>
                          <a:rPr lang="en-US" sz="2400" i="1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  <m:t>𝑏</m:t>
                        </m:r>
                      </m:num>
                      <m:den>
                        <m:r>
                          <a:rPr lang="en-US" sz="2400" i="1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  <m:t>𝑏</m:t>
                        </m:r>
                      </m:den>
                    </m:f>
                    <m:r>
                      <a:rPr lang="uk-UA" sz="2400" i="1">
                        <a:effectLst/>
                        <a:latin typeface="Cambria Math"/>
                        <a:ea typeface="Calibri"/>
                        <a:cs typeface="Times New Roman"/>
                      </a:rPr>
                      <m:t>,</m:t>
                    </m:r>
                  </m:oMath>
                </a14:m>
                <a:r>
                  <a:rPr lang="uk-UA" sz="2400" dirty="0">
                    <a:effectLst/>
                    <a:latin typeface="Times New Roman"/>
                    <a:ea typeface="Times New Roman"/>
                  </a:rPr>
                  <a:t> якщо </a:t>
                </a:r>
                <a14:m>
                  <m:oMath xmlns:m="http://schemas.openxmlformats.org/officeDocument/2006/math">
                    <m:r>
                      <a:rPr lang="uk-UA" sz="2400" i="1">
                        <a:effectLst/>
                        <a:latin typeface="Cambria Math"/>
                        <a:ea typeface="Times New Roman"/>
                        <a:cs typeface="Times New Roman"/>
                      </a:rPr>
                      <m:t>𝑎</m:t>
                    </m:r>
                    <m:r>
                      <a:rPr lang="uk-UA" sz="2400" i="1">
                        <a:effectLst/>
                        <a:latin typeface="Cambria Math"/>
                        <a:ea typeface="Times New Roman"/>
                        <a:cs typeface="Times New Roman"/>
                      </a:rPr>
                      <m:t>≠0, </m:t>
                    </m:r>
                    <m:r>
                      <a:rPr lang="uk-UA" sz="2400" i="1">
                        <a:effectLst/>
                        <a:latin typeface="Cambria Math"/>
                        <a:ea typeface="Times New Roman"/>
                        <a:cs typeface="Times New Roman"/>
                      </a:rPr>
                      <m:t>𝑏</m:t>
                    </m:r>
                    <m:r>
                      <a:rPr lang="uk-UA" sz="2400" i="1">
                        <a:effectLst/>
                        <a:latin typeface="Cambria Math"/>
                        <a:ea typeface="Times New Roman"/>
                        <a:cs typeface="Times New Roman"/>
                      </a:rPr>
                      <m:t>≠0</m:t>
                    </m:r>
                  </m:oMath>
                </a14:m>
                <a:endParaRPr lang="uk-UA" sz="2400" dirty="0"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6" name="Прямоугольник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7422" y="4468023"/>
                <a:ext cx="8511818" cy="2171172"/>
              </a:xfrm>
              <a:prstGeom prst="rect">
                <a:avLst/>
              </a:prstGeom>
              <a:blipFill rotWithShape="1">
                <a:blip r:embed="rId5"/>
                <a:stretch>
                  <a:fillRect t="-1124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5136598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3" descr="C:\Users\Sony\Desktop\КЛІПАРТИ ДЛЯ ПРЕЗЕНТАЦІЙ ДО УРОКІВ\images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402" t="8637" r="9245" b="9225"/>
          <a:stretch/>
        </p:blipFill>
        <p:spPr bwMode="auto">
          <a:xfrm>
            <a:off x="5175253" y="42095"/>
            <a:ext cx="3982357" cy="2477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TextBox 2"/>
              <p:cNvSpPr txBox="1"/>
              <p:nvPr/>
            </p:nvSpPr>
            <p:spPr>
              <a:xfrm rot="20857173">
                <a:off x="5734033" y="403766"/>
                <a:ext cx="2886437" cy="17543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uk-UA" sz="2800" b="1" dirty="0" smtClean="0">
                    <a:solidFill>
                      <a:srgbClr val="FF0000"/>
                    </a:solidFill>
                  </a:rPr>
                  <a:t>ПРИГАДАЙТЕ !</a:t>
                </a:r>
              </a:p>
              <a:p>
                <a:endParaRPr lang="uk-UA" sz="2000" b="1" dirty="0">
                  <a:solidFill>
                    <a:srgbClr val="FF0000"/>
                  </a:solidFill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𝒂</m:t>
                      </m:r>
                      <m:r>
                        <a:rPr lang="en-US" sz="2000" b="1" i="1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∙</m:t>
                      </m:r>
                      <m:r>
                        <a:rPr lang="en-US" sz="2000" b="1" i="1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𝒃</m:t>
                      </m:r>
                      <m:r>
                        <a:rPr lang="en-US" sz="2000" b="1" i="1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US" sz="2000" b="1" i="1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𝒂</m:t>
                      </m:r>
                      <m:r>
                        <a:rPr lang="en-US" sz="2000" b="1" i="1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∙</m:t>
                      </m:r>
                      <m:r>
                        <a:rPr lang="en-US" sz="2000" b="1" i="1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𝒄</m:t>
                      </m:r>
                      <m:r>
                        <a:rPr lang="en-US" sz="2000" b="1" i="1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2000" b="1" i="1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𝒂</m:t>
                      </m:r>
                      <m:d>
                        <m:dPr>
                          <m:ctrlPr>
                            <a:rPr lang="en-US" sz="2000" b="1" i="1" smtClean="0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sz="2000" b="1" i="1" smtClean="0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</a:rPr>
                            <m:t>𝒃</m:t>
                          </m:r>
                          <m:r>
                            <a:rPr lang="en-US" sz="2000" b="1" i="1" smtClean="0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</a:rPr>
                            <m:t>+</m:t>
                          </m:r>
                          <m:r>
                            <a:rPr lang="en-US" sz="2000" b="1" i="1" smtClean="0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</a:rPr>
                            <m:t>𝒄</m:t>
                          </m:r>
                        </m:e>
                      </m:d>
                    </m:oMath>
                  </m:oMathPara>
                </a14:m>
                <a:endParaRPr lang="en-US" sz="2000" b="1" dirty="0" smtClean="0">
                  <a:solidFill>
                    <a:srgbClr val="FF0000"/>
                  </a:solidFill>
                  <a:ea typeface="Cambria Math"/>
                </a:endParaRPr>
              </a:p>
              <a:p>
                <a:endParaRPr lang="en-US" sz="2000" b="1" dirty="0" smtClean="0"/>
              </a:p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>
                          <a:solidFill>
                            <a:srgbClr val="FF0000"/>
                          </a:solidFill>
                          <a:latin typeface="Cambria Math"/>
                        </a:rPr>
                        <m:t>𝒂</m:t>
                      </m:r>
                      <m:r>
                        <a:rPr lang="en-US" sz="2000" b="1" i="1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∙</m:t>
                      </m:r>
                      <m:r>
                        <a:rPr lang="en-US" sz="2000" b="1" i="1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𝒃</m:t>
                      </m:r>
                      <m:r>
                        <a:rPr lang="en-US" sz="2000" b="1" i="1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−</m:t>
                      </m:r>
                      <m:r>
                        <a:rPr lang="en-US" sz="2000" b="1" i="1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𝒂</m:t>
                      </m:r>
                      <m:r>
                        <a:rPr lang="en-US" sz="2000" b="1" i="1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∙</m:t>
                      </m:r>
                      <m:r>
                        <a:rPr lang="en-US" sz="2000" b="1" i="1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𝒄</m:t>
                      </m:r>
                      <m:r>
                        <a:rPr lang="en-US" sz="2000" b="1" i="1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2000" b="1" i="1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𝒂</m:t>
                      </m:r>
                      <m:d>
                        <m:dPr>
                          <m:ctrlPr>
                            <a:rPr lang="en-US" sz="2000" b="1" i="1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sz="2000" b="1" i="1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</a:rPr>
                            <m:t>𝒃</m:t>
                          </m:r>
                          <m:r>
                            <a:rPr lang="en-US" sz="2000" b="1" i="1" smtClean="0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</a:rPr>
                            <m:t>−</m:t>
                          </m:r>
                          <m:r>
                            <a:rPr lang="en-US" sz="2000" b="1" i="1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</a:rPr>
                            <m:t>𝒄</m:t>
                          </m:r>
                        </m:e>
                      </m:d>
                    </m:oMath>
                  </m:oMathPara>
                </a14:m>
                <a:endParaRPr lang="en-US" sz="2000" b="1" dirty="0">
                  <a:solidFill>
                    <a:srgbClr val="FF0000"/>
                  </a:solidFill>
                  <a:ea typeface="Cambria Math"/>
                </a:endParaRPr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0857173">
                <a:off x="5734033" y="403766"/>
                <a:ext cx="2886437" cy="1754326"/>
              </a:xfrm>
              <a:prstGeom prst="rect">
                <a:avLst/>
              </a:prstGeom>
              <a:blipFill rotWithShape="1">
                <a:blip r:embed="rId3"/>
                <a:stretch>
                  <a:fillRect t="-1042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314" name="Picture 2" descr="Ð ÐµÐ·ÑÐ»ÑÑÐ°Ñ Ð¿Ð¾ÑÑÐºÑ Ð·Ð¾Ð±ÑÐ°Ð¶ÐµÐ½Ñ Ð·Ð° Ð·Ð°Ð¿Ð¸ÑÐ¾Ð¼ &quot;ÐºÐ»ÑÐ¿Ð°ÑÑ Ð¾Ð»ÑÐ²ÐµÑÑ&quot;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76256" y="2204864"/>
            <a:ext cx="2158279" cy="2697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1446" y="1022564"/>
            <a:ext cx="31960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Скоротіть дріб:</a:t>
            </a:r>
            <a:endParaRPr lang="uk-UA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TextBox 4"/>
              <p:cNvSpPr txBox="1"/>
              <p:nvPr/>
            </p:nvSpPr>
            <p:spPr>
              <a:xfrm>
                <a:off x="251520" y="1690166"/>
                <a:ext cx="2905219" cy="415094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457200" indent="-457200">
                  <a:buAutoNum type="arabicParenR"/>
                </a:pPr>
                <a14:m>
                  <m:oMath xmlns:m="http://schemas.openxmlformats.org/officeDocument/2006/math">
                    <m:r>
                      <a:rPr lang="en-US" sz="4400" b="0" i="1" smtClean="0">
                        <a:latin typeface="Cambria Math"/>
                      </a:rPr>
                      <m:t>  </m:t>
                    </m:r>
                    <m:f>
                      <m:fPr>
                        <m:ctrlPr>
                          <a:rPr lang="uk-UA" sz="4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4400" b="0" i="1" smtClean="0">
                            <a:latin typeface="Cambria Math"/>
                          </a:rPr>
                          <m:t>7(</m:t>
                        </m:r>
                        <m:r>
                          <a:rPr lang="en-US" sz="4400" b="0" i="1" smtClean="0">
                            <a:latin typeface="Cambria Math"/>
                          </a:rPr>
                          <m:t>𝑎</m:t>
                        </m:r>
                        <m:r>
                          <a:rPr lang="en-US" sz="4400" b="0" i="1" smtClean="0">
                            <a:latin typeface="Cambria Math"/>
                          </a:rPr>
                          <m:t>+5</m:t>
                        </m:r>
                        <m:r>
                          <a:rPr lang="en-US" sz="4400" b="0" i="1" smtClean="0">
                            <a:latin typeface="Cambria Math"/>
                          </a:rPr>
                          <m:t>𝑏</m:t>
                        </m:r>
                        <m:r>
                          <a:rPr lang="en-US" sz="4400" b="0" i="1" smtClean="0">
                            <a:latin typeface="Cambria Math"/>
                          </a:rPr>
                          <m:t>)</m:t>
                        </m:r>
                      </m:num>
                      <m:den>
                        <m:r>
                          <a:rPr lang="en-US" sz="4400" b="0" i="1" smtClean="0">
                            <a:latin typeface="Cambria Math"/>
                          </a:rPr>
                          <m:t>𝑎</m:t>
                        </m:r>
                        <m:r>
                          <a:rPr lang="en-US" sz="4400" b="0" i="1" smtClean="0">
                            <a:latin typeface="Cambria Math"/>
                          </a:rPr>
                          <m:t>+5</m:t>
                        </m:r>
                        <m:r>
                          <a:rPr lang="en-US" sz="4400" b="0" i="1" smtClean="0">
                            <a:latin typeface="Cambria Math"/>
                          </a:rPr>
                          <m:t>𝑏</m:t>
                        </m:r>
                      </m:den>
                    </m:f>
                  </m:oMath>
                </a14:m>
                <a:r>
                  <a:rPr lang="en-US" sz="4400" dirty="0" smtClean="0"/>
                  <a:t>; </a:t>
                </a:r>
              </a:p>
              <a:p>
                <a:pPr marL="457200" indent="-457200">
                  <a:buAutoNum type="arabicParenR"/>
                </a:pPr>
                <a14:m>
                  <m:oMath xmlns:m="http://schemas.openxmlformats.org/officeDocument/2006/math">
                    <m:r>
                      <a:rPr lang="en-US" sz="4400" b="0" i="1" smtClean="0">
                        <a:latin typeface="Cambria Math"/>
                      </a:rPr>
                      <m:t>  </m:t>
                    </m:r>
                    <m:f>
                      <m:fPr>
                        <m:ctrlPr>
                          <a:rPr lang="uk-UA" sz="4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4400" b="0" i="1" smtClean="0">
                            <a:latin typeface="Cambria Math"/>
                          </a:rPr>
                          <m:t>𝑥</m:t>
                        </m:r>
                        <m:r>
                          <a:rPr lang="en-US" sz="4400" b="0" i="1" smtClean="0">
                            <a:latin typeface="Cambria Math"/>
                          </a:rPr>
                          <m:t>+</m:t>
                        </m:r>
                        <m:r>
                          <a:rPr lang="en-US" sz="4400" b="0" i="1" smtClean="0">
                            <a:latin typeface="Cambria Math"/>
                          </a:rPr>
                          <m:t>𝑦</m:t>
                        </m:r>
                      </m:num>
                      <m:den>
                        <m:r>
                          <a:rPr lang="en-US" sz="4400" b="0" i="1" smtClean="0">
                            <a:latin typeface="Cambria Math"/>
                          </a:rPr>
                          <m:t>6(</m:t>
                        </m:r>
                        <m:r>
                          <a:rPr lang="en-US" sz="4400" b="0" i="1" smtClean="0">
                            <a:latin typeface="Cambria Math"/>
                          </a:rPr>
                          <m:t>𝑥</m:t>
                        </m:r>
                        <m:r>
                          <a:rPr lang="en-US" sz="4400" b="0" i="1" smtClean="0">
                            <a:latin typeface="Cambria Math"/>
                          </a:rPr>
                          <m:t>+</m:t>
                        </m:r>
                        <m:r>
                          <a:rPr lang="en-US" sz="4400" b="0" i="1" smtClean="0">
                            <a:latin typeface="Cambria Math"/>
                          </a:rPr>
                          <m:t>𝑦</m:t>
                        </m:r>
                        <m:r>
                          <a:rPr lang="en-US" sz="4400" b="0" i="1" smtClean="0">
                            <a:latin typeface="Cambria Math"/>
                          </a:rPr>
                          <m:t>)</m:t>
                        </m:r>
                      </m:den>
                    </m:f>
                    <m:r>
                      <a:rPr lang="en-US" sz="4400" b="0" i="1" smtClean="0">
                        <a:latin typeface="Cambria Math"/>
                      </a:rPr>
                      <m:t>;</m:t>
                    </m:r>
                  </m:oMath>
                </a14:m>
                <a:endParaRPr lang="en-US" sz="4400" b="0" dirty="0" smtClean="0"/>
              </a:p>
              <a:p>
                <a:pPr marL="457200" indent="-457200">
                  <a:buAutoNum type="arabicParenR"/>
                </a:pPr>
                <a14:m>
                  <m:oMath xmlns:m="http://schemas.openxmlformats.org/officeDocument/2006/math">
                    <m:r>
                      <a:rPr lang="en-US" sz="4400" b="0" i="1" smtClean="0">
                        <a:latin typeface="Cambria Math"/>
                      </a:rPr>
                      <m:t>  </m:t>
                    </m:r>
                    <m:f>
                      <m:fPr>
                        <m:ctrlPr>
                          <a:rPr lang="uk-UA" sz="4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4400" b="0" i="1" smtClean="0">
                            <a:latin typeface="Cambria Math"/>
                          </a:rPr>
                          <m:t>4</m:t>
                        </m:r>
                        <m:r>
                          <a:rPr lang="en-US" sz="4400" b="0" i="1" smtClean="0">
                            <a:latin typeface="Cambria Math"/>
                          </a:rPr>
                          <m:t>𝑎</m:t>
                        </m:r>
                        <m:r>
                          <a:rPr lang="en-US" sz="4400" b="0" i="1" smtClean="0">
                            <a:latin typeface="Cambria Math"/>
                          </a:rPr>
                          <m:t>+4</m:t>
                        </m:r>
                        <m:r>
                          <a:rPr lang="en-US" sz="4400" b="0" i="1" smtClean="0">
                            <a:latin typeface="Cambria Math"/>
                          </a:rPr>
                          <m:t>𝑏</m:t>
                        </m:r>
                      </m:num>
                      <m:den>
                        <m:r>
                          <a:rPr lang="en-US" sz="4400" b="0" i="1" smtClean="0">
                            <a:latin typeface="Cambria Math"/>
                          </a:rPr>
                          <m:t>𝑎</m:t>
                        </m:r>
                        <m:r>
                          <a:rPr lang="en-US" sz="4400" b="0" i="1" smtClean="0">
                            <a:latin typeface="Cambria Math"/>
                          </a:rPr>
                          <m:t>+</m:t>
                        </m:r>
                        <m:r>
                          <a:rPr lang="en-US" sz="4400" b="0" i="1" smtClean="0">
                            <a:latin typeface="Cambria Math"/>
                          </a:rPr>
                          <m:t>𝑏</m:t>
                        </m:r>
                      </m:den>
                    </m:f>
                    <m:r>
                      <a:rPr lang="en-US" sz="4400" b="0" i="1" smtClean="0">
                        <a:latin typeface="Cambria Math"/>
                      </a:rPr>
                      <m:t>;</m:t>
                    </m:r>
                  </m:oMath>
                </a14:m>
                <a:endParaRPr lang="en-US" sz="4400" b="0" dirty="0" smtClean="0"/>
              </a:p>
              <a:p>
                <a:pPr marL="457200" indent="-457200">
                  <a:buAutoNum type="arabicParenR"/>
                </a:pPr>
                <a14:m>
                  <m:oMath xmlns:m="http://schemas.openxmlformats.org/officeDocument/2006/math">
                    <m:r>
                      <a:rPr lang="en-US" sz="4400" b="0" i="1" smtClean="0">
                        <a:latin typeface="Cambria Math"/>
                      </a:rPr>
                      <m:t>  </m:t>
                    </m:r>
                    <m:f>
                      <m:fPr>
                        <m:ctrlPr>
                          <a:rPr lang="uk-UA" sz="4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4400" b="0" i="1" smtClean="0">
                            <a:latin typeface="Cambria Math"/>
                          </a:rPr>
                          <m:t>𝑥</m:t>
                        </m:r>
                        <m:r>
                          <a:rPr lang="en-US" sz="4400" b="0" i="1" smtClean="0">
                            <a:latin typeface="Cambria Math"/>
                          </a:rPr>
                          <m:t>−2</m:t>
                        </m:r>
                        <m:r>
                          <a:rPr lang="en-US" sz="4400" b="0" i="1" smtClean="0">
                            <a:latin typeface="Cambria Math"/>
                          </a:rPr>
                          <m:t>𝑦</m:t>
                        </m:r>
                      </m:num>
                      <m:den>
                        <m:r>
                          <a:rPr lang="en-US" sz="4400" b="0" i="1" smtClean="0">
                            <a:latin typeface="Cambria Math"/>
                          </a:rPr>
                          <m:t>3</m:t>
                        </m:r>
                        <m:r>
                          <a:rPr lang="en-US" sz="4400" b="0" i="1" smtClean="0">
                            <a:latin typeface="Cambria Math"/>
                          </a:rPr>
                          <m:t>𝑥</m:t>
                        </m:r>
                        <m:r>
                          <a:rPr lang="en-US" sz="4400" b="0" i="1" smtClean="0">
                            <a:latin typeface="Cambria Math"/>
                          </a:rPr>
                          <m:t>−6</m:t>
                        </m:r>
                        <m:r>
                          <a:rPr lang="en-US" sz="4400" b="0" i="1" smtClean="0">
                            <a:latin typeface="Cambria Math"/>
                          </a:rPr>
                          <m:t>𝑦</m:t>
                        </m:r>
                      </m:den>
                    </m:f>
                    <m:r>
                      <a:rPr lang="en-US" sz="4400" b="0" i="1" smtClean="0">
                        <a:latin typeface="Cambria Math"/>
                      </a:rPr>
                      <m:t>;</m:t>
                    </m:r>
                  </m:oMath>
                </a14:m>
                <a:endParaRPr lang="uk-UA" sz="4400" dirty="0"/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1690166"/>
                <a:ext cx="2905219" cy="4150945"/>
              </a:xfrm>
              <a:prstGeom prst="rect">
                <a:avLst/>
              </a:prstGeom>
              <a:blipFill rotWithShape="1">
                <a:blip r:embed="rId5"/>
                <a:stretch>
                  <a:fillRect r="-7547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9" name="TextBox 8"/>
              <p:cNvSpPr txBox="1"/>
              <p:nvPr/>
            </p:nvSpPr>
            <p:spPr>
              <a:xfrm>
                <a:off x="3276996" y="2377420"/>
                <a:ext cx="3966599" cy="420769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742950" indent="-742950">
                  <a:buFont typeface="+mj-lt"/>
                  <a:buAutoNum type="arabicParenR" startAt="5"/>
                </a:pPr>
                <a14:m>
                  <m:oMath xmlns:m="http://schemas.openxmlformats.org/officeDocument/2006/math">
                    <m:r>
                      <a:rPr lang="en-US" sz="4400" b="0" i="1" smtClean="0">
                        <a:latin typeface="Cambria Math"/>
                      </a:rPr>
                      <m:t>  </m:t>
                    </m:r>
                    <m:f>
                      <m:fPr>
                        <m:ctrlPr>
                          <a:rPr lang="uk-UA" sz="4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4400" b="0" i="1" smtClean="0">
                            <a:latin typeface="Cambria Math"/>
                          </a:rPr>
                          <m:t>18</m:t>
                        </m:r>
                        <m:r>
                          <a:rPr lang="en-US" sz="4400" b="0" i="1" smtClean="0">
                            <a:latin typeface="Cambria Math"/>
                          </a:rPr>
                          <m:t>𝑎𝑏</m:t>
                        </m:r>
                        <m:r>
                          <a:rPr lang="en-US" sz="4400" b="0" i="1" smtClean="0">
                            <a:latin typeface="Cambria Math"/>
                          </a:rPr>
                          <m:t>−3</m:t>
                        </m:r>
                        <m:r>
                          <a:rPr lang="en-US" sz="4400" b="0" i="1" smtClean="0">
                            <a:latin typeface="Cambria Math"/>
                          </a:rPr>
                          <m:t>𝑎</m:t>
                        </m:r>
                      </m:num>
                      <m:den>
                        <m:r>
                          <a:rPr lang="en-US" sz="4400" b="0" i="1" smtClean="0">
                            <a:latin typeface="Cambria Math"/>
                          </a:rPr>
                          <m:t>3</m:t>
                        </m:r>
                        <m:r>
                          <a:rPr lang="en-US" sz="4400" b="0" i="1" smtClean="0">
                            <a:latin typeface="Cambria Math"/>
                          </a:rPr>
                          <m:t>𝑎𝑏</m:t>
                        </m:r>
                      </m:den>
                    </m:f>
                  </m:oMath>
                </a14:m>
                <a:r>
                  <a:rPr lang="en-US" sz="4400" dirty="0" smtClean="0"/>
                  <a:t>; </a:t>
                </a:r>
              </a:p>
              <a:p>
                <a:pPr marL="457200" indent="-457200">
                  <a:buAutoNum type="arabicParenR" startAt="5"/>
                </a:pPr>
                <a14:m>
                  <m:oMath xmlns:m="http://schemas.openxmlformats.org/officeDocument/2006/math">
                    <m:r>
                      <a:rPr lang="en-US" sz="4400" b="0" i="1" smtClean="0">
                        <a:latin typeface="Cambria Math"/>
                      </a:rPr>
                      <m:t>  </m:t>
                    </m:r>
                    <m:f>
                      <m:fPr>
                        <m:ctrlPr>
                          <a:rPr lang="uk-UA" sz="4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4400" b="0" i="1" smtClean="0">
                            <a:latin typeface="Cambria Math"/>
                          </a:rPr>
                          <m:t>15</m:t>
                        </m:r>
                        <m:r>
                          <a:rPr lang="en-US" sz="4400" b="0" i="1" smtClean="0">
                            <a:latin typeface="Cambria Math"/>
                          </a:rPr>
                          <m:t>𝑥</m:t>
                        </m:r>
                      </m:num>
                      <m:den>
                        <m:r>
                          <a:rPr lang="en-US" sz="4400" b="0" i="1" smtClean="0">
                            <a:latin typeface="Cambria Math"/>
                          </a:rPr>
                          <m:t>5</m:t>
                        </m:r>
                        <m:r>
                          <a:rPr lang="en-US" sz="4400" b="0" i="1" smtClean="0">
                            <a:latin typeface="Cambria Math"/>
                          </a:rPr>
                          <m:t>𝑥</m:t>
                        </m:r>
                        <m:r>
                          <a:rPr lang="en-US" sz="4400" b="0" i="1" smtClean="0">
                            <a:latin typeface="Cambria Math"/>
                          </a:rPr>
                          <m:t>+10</m:t>
                        </m:r>
                        <m:r>
                          <a:rPr lang="en-US" sz="4400" b="0" i="1" smtClean="0">
                            <a:latin typeface="Cambria Math"/>
                          </a:rPr>
                          <m:t>𝑥𝑦</m:t>
                        </m:r>
                      </m:den>
                    </m:f>
                    <m:r>
                      <a:rPr lang="en-US" sz="4400" b="0" i="1" smtClean="0">
                        <a:latin typeface="Cambria Math"/>
                      </a:rPr>
                      <m:t>;</m:t>
                    </m:r>
                  </m:oMath>
                </a14:m>
                <a:endParaRPr lang="en-US" sz="4400" b="0" dirty="0" smtClean="0"/>
              </a:p>
              <a:p>
                <a:pPr marL="457200" indent="-457200">
                  <a:buAutoNum type="arabicParenR" startAt="5"/>
                </a:pPr>
                <a14:m>
                  <m:oMath xmlns:m="http://schemas.openxmlformats.org/officeDocument/2006/math">
                    <m:r>
                      <a:rPr lang="en-US" sz="4400" b="0" i="1" smtClean="0">
                        <a:latin typeface="Cambria Math"/>
                      </a:rPr>
                      <m:t>  </m:t>
                    </m:r>
                    <m:f>
                      <m:fPr>
                        <m:ctrlPr>
                          <a:rPr lang="uk-UA" sz="4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4400" b="0" i="1" smtClean="0">
                            <a:latin typeface="Cambria Math"/>
                          </a:rPr>
                          <m:t>20</m:t>
                        </m:r>
                        <m:r>
                          <a:rPr lang="en-US" sz="4400" b="0" i="1" smtClean="0">
                            <a:latin typeface="Cambria Math"/>
                          </a:rPr>
                          <m:t>𝑎</m:t>
                        </m:r>
                        <m:sSup>
                          <m:sSupPr>
                            <m:ctrlPr>
                              <a:rPr lang="en-US" sz="44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4400" b="0" i="1" smtClean="0">
                                <a:latin typeface="Cambria Math"/>
                              </a:rPr>
                              <m:t>𝑏</m:t>
                            </m:r>
                          </m:e>
                          <m:sup>
                            <m:r>
                              <a:rPr lang="en-US" sz="4400" b="0" i="1" smtClean="0">
                                <a:latin typeface="Cambria Math"/>
                              </a:rPr>
                              <m:t>3</m:t>
                            </m:r>
                          </m:sup>
                        </m:sSup>
                        <m:r>
                          <a:rPr lang="en-US" sz="4400" b="0" i="1" smtClean="0">
                            <a:latin typeface="Cambria Math"/>
                          </a:rPr>
                          <m:t>−10</m:t>
                        </m:r>
                        <m:r>
                          <a:rPr lang="en-US" sz="4400" b="0" i="1" smtClean="0">
                            <a:latin typeface="Cambria Math"/>
                          </a:rPr>
                          <m:t>𝑎</m:t>
                        </m:r>
                        <m:sSup>
                          <m:sSupPr>
                            <m:ctrlPr>
                              <a:rPr lang="en-US" sz="44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4400" b="0" i="1" smtClean="0">
                                <a:latin typeface="Cambria Math"/>
                              </a:rPr>
                              <m:t>𝑏</m:t>
                            </m:r>
                          </m:e>
                          <m:sup>
                            <m:r>
                              <a:rPr lang="en-US" sz="44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sz="4400" b="0" i="1" smtClean="0">
                            <a:latin typeface="Cambria Math"/>
                          </a:rPr>
                          <m:t>4</m:t>
                        </m:r>
                        <m:r>
                          <a:rPr lang="en-US" sz="4400" b="0" i="1" smtClean="0">
                            <a:latin typeface="Cambria Math"/>
                          </a:rPr>
                          <m:t>𝑎𝑏</m:t>
                        </m:r>
                        <m:r>
                          <a:rPr lang="en-US" sz="4400" b="0" i="1" smtClean="0">
                            <a:latin typeface="Cambria Math"/>
                          </a:rPr>
                          <m:t>−8</m:t>
                        </m:r>
                        <m:r>
                          <a:rPr lang="en-US" sz="4400" b="0" i="1" smtClean="0">
                            <a:latin typeface="Cambria Math"/>
                          </a:rPr>
                          <m:t>𝑎</m:t>
                        </m:r>
                        <m:sSup>
                          <m:sSupPr>
                            <m:ctrlPr>
                              <a:rPr lang="en-US" sz="44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4400" b="0" i="1" smtClean="0">
                                <a:latin typeface="Cambria Math"/>
                              </a:rPr>
                              <m:t>𝑏</m:t>
                            </m:r>
                          </m:e>
                          <m:sup>
                            <m:r>
                              <a:rPr lang="en-US" sz="44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sz="4400" b="0" i="1" smtClean="0">
                        <a:latin typeface="Cambria Math"/>
                      </a:rPr>
                      <m:t>;</m:t>
                    </m:r>
                  </m:oMath>
                </a14:m>
                <a:endParaRPr lang="en-US" sz="4400" b="0" dirty="0" smtClean="0"/>
              </a:p>
              <a:p>
                <a:pPr marL="457200" indent="-457200">
                  <a:buAutoNum type="arabicParenR" startAt="5"/>
                </a:pPr>
                <a14:m>
                  <m:oMath xmlns:m="http://schemas.openxmlformats.org/officeDocument/2006/math">
                    <m:r>
                      <a:rPr lang="en-US" sz="4400" b="0" i="1" smtClean="0">
                        <a:latin typeface="Cambria Math"/>
                      </a:rPr>
                      <m:t>  </m:t>
                    </m:r>
                    <m:f>
                      <m:fPr>
                        <m:ctrlPr>
                          <a:rPr lang="uk-UA" sz="4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4400" b="0" i="1" smtClean="0">
                            <a:latin typeface="Cambria Math"/>
                          </a:rPr>
                          <m:t>6</m:t>
                        </m:r>
                        <m:r>
                          <a:rPr lang="en-US" sz="4400" b="0" i="1" smtClean="0">
                            <a:latin typeface="Cambria Math"/>
                          </a:rPr>
                          <m:t>𝑥𝑦</m:t>
                        </m:r>
                        <m:r>
                          <a:rPr lang="en-US" sz="4400" b="0" i="1" smtClean="0">
                            <a:latin typeface="Cambria Math"/>
                          </a:rPr>
                          <m:t>+12</m:t>
                        </m:r>
                        <m:r>
                          <a:rPr lang="en-US" sz="4400" b="0" i="1" smtClean="0">
                            <a:latin typeface="Cambria Math"/>
                          </a:rPr>
                          <m:t>𝑥</m:t>
                        </m:r>
                      </m:num>
                      <m:den>
                        <m:r>
                          <a:rPr lang="en-US" sz="4400" b="0" i="1" smtClean="0">
                            <a:latin typeface="Cambria Math"/>
                          </a:rPr>
                          <m:t>15</m:t>
                        </m:r>
                        <m:sSup>
                          <m:sSupPr>
                            <m:ctrlPr>
                              <a:rPr lang="en-US" sz="44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44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sz="44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4400" b="0" i="1" smtClean="0">
                            <a:latin typeface="Cambria Math"/>
                          </a:rPr>
                          <m:t>𝑦</m:t>
                        </m:r>
                        <m:r>
                          <a:rPr lang="en-US" sz="4400" b="0" i="1" smtClean="0">
                            <a:latin typeface="Cambria Math"/>
                          </a:rPr>
                          <m:t>+30</m:t>
                        </m:r>
                        <m:sSup>
                          <m:sSupPr>
                            <m:ctrlPr>
                              <a:rPr lang="en-US" sz="44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44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sz="44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sz="4400" b="0" i="1" smtClean="0">
                        <a:latin typeface="Cambria Math"/>
                      </a:rPr>
                      <m:t>.</m:t>
                    </m:r>
                  </m:oMath>
                </a14:m>
                <a:endParaRPr lang="uk-UA" sz="4400" dirty="0"/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6996" y="2377420"/>
                <a:ext cx="3966599" cy="4207690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Прямоугольник 1"/>
          <p:cNvSpPr/>
          <p:nvPr/>
        </p:nvSpPr>
        <p:spPr>
          <a:xfrm>
            <a:off x="7520" y="8076"/>
            <a:ext cx="5828840" cy="1015663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uk-UA" sz="6000" b="1" i="1" dirty="0" smtClean="0">
                <a:solidFill>
                  <a:srgbClr val="1F497D">
                    <a:lumMod val="75000"/>
                  </a:srgbClr>
                </a:solidFill>
                <a:latin typeface="Times New Roman"/>
                <a:ea typeface="Calibri"/>
              </a:rPr>
              <a:t>Потренуймося</a:t>
            </a:r>
            <a:r>
              <a:rPr lang="en-US" sz="6000" b="1" i="1" dirty="0" smtClean="0">
                <a:solidFill>
                  <a:srgbClr val="1F497D">
                    <a:lumMod val="75000"/>
                  </a:srgbClr>
                </a:solidFill>
                <a:latin typeface="Times New Roman"/>
                <a:ea typeface="Calibri"/>
              </a:rPr>
              <a:t> !</a:t>
            </a:r>
            <a:endParaRPr lang="uk-UA" sz="60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557854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4277" y="136133"/>
            <a:ext cx="854156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800" b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</a:rPr>
              <a:t>С</a:t>
            </a:r>
            <a:r>
              <a:rPr lang="uk-UA" sz="2800" b="1" dirty="0" smtClean="0">
                <a:solidFill>
                  <a:schemeClr val="tx2">
                    <a:lumMod val="75000"/>
                  </a:schemeClr>
                </a:solidFill>
                <a:effectLst/>
                <a:latin typeface="Times New Roman"/>
                <a:ea typeface="Calibri"/>
              </a:rPr>
              <a:t>корочення </a:t>
            </a:r>
            <a:r>
              <a:rPr lang="uk-UA" sz="2800" b="1" dirty="0" err="1" smtClean="0">
                <a:solidFill>
                  <a:schemeClr val="tx2">
                    <a:lumMod val="75000"/>
                  </a:schemeClr>
                </a:solidFill>
                <a:effectLst/>
                <a:latin typeface="Times New Roman"/>
                <a:ea typeface="Calibri"/>
              </a:rPr>
              <a:t>дробів</a:t>
            </a:r>
            <a:r>
              <a:rPr lang="uk-UA" sz="2800" b="1" dirty="0" smtClean="0">
                <a:solidFill>
                  <a:schemeClr val="tx2">
                    <a:lumMod val="75000"/>
                  </a:schemeClr>
                </a:solidFill>
                <a:effectLst/>
                <a:latin typeface="Times New Roman"/>
                <a:ea typeface="Calibri"/>
              </a:rPr>
              <a:t> </a:t>
            </a: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effectLst/>
                <a:latin typeface="Times New Roman"/>
                <a:ea typeface="Calibri"/>
              </a:rPr>
              <a:t> з </a:t>
            </a:r>
            <a:r>
              <a:rPr lang="ru-RU" sz="2800" b="1" dirty="0" err="1" smtClean="0">
                <a:solidFill>
                  <a:schemeClr val="tx2">
                    <a:lumMod val="75000"/>
                  </a:schemeClr>
                </a:solidFill>
                <a:effectLst/>
                <a:latin typeface="Times New Roman"/>
                <a:ea typeface="Calibri"/>
              </a:rPr>
              <a:t>використанням</a:t>
            </a: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effectLst/>
                <a:latin typeface="Times New Roman"/>
                <a:ea typeface="Calibri"/>
              </a:rPr>
              <a:t> </a:t>
            </a:r>
            <a:r>
              <a:rPr lang="ru-RU" sz="2800" b="1" dirty="0" err="1" smtClean="0">
                <a:solidFill>
                  <a:schemeClr val="tx2">
                    <a:lumMod val="75000"/>
                  </a:schemeClr>
                </a:solidFill>
                <a:effectLst/>
                <a:latin typeface="Times New Roman"/>
                <a:ea typeface="Calibri"/>
              </a:rPr>
              <a:t>розкладання</a:t>
            </a: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effectLst/>
                <a:latin typeface="Times New Roman"/>
                <a:ea typeface="Calibri"/>
              </a:rPr>
              <a:t> многочлена на </a:t>
            </a:r>
            <a:r>
              <a:rPr lang="ru-RU" sz="2800" b="1" dirty="0" err="1" smtClean="0">
                <a:solidFill>
                  <a:schemeClr val="tx2">
                    <a:lumMod val="75000"/>
                  </a:schemeClr>
                </a:solidFill>
                <a:effectLst/>
                <a:latin typeface="Times New Roman"/>
                <a:ea typeface="Calibri"/>
              </a:rPr>
              <a:t>множники</a:t>
            </a: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effectLst/>
                <a:latin typeface="Times New Roman"/>
                <a:ea typeface="Calibri"/>
              </a:rPr>
              <a:t> за </a:t>
            </a:r>
            <a:r>
              <a:rPr lang="ru-RU" sz="2800" b="1" dirty="0" err="1" smtClean="0">
                <a:solidFill>
                  <a:schemeClr val="tx2">
                    <a:lumMod val="75000"/>
                  </a:schemeClr>
                </a:solidFill>
                <a:effectLst/>
                <a:latin typeface="Times New Roman"/>
                <a:ea typeface="Calibri"/>
              </a:rPr>
              <a:t>допомогою</a:t>
            </a: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effectLst/>
                <a:latin typeface="Times New Roman"/>
                <a:ea typeface="Calibri"/>
              </a:rPr>
              <a:t> формул </a:t>
            </a:r>
            <a:r>
              <a:rPr lang="ru-RU" sz="2800" b="1" dirty="0" err="1" smtClean="0">
                <a:solidFill>
                  <a:schemeClr val="tx2">
                    <a:lumMod val="75000"/>
                  </a:schemeClr>
                </a:solidFill>
                <a:effectLst/>
                <a:latin typeface="Times New Roman"/>
                <a:ea typeface="Calibri"/>
              </a:rPr>
              <a:t>скороченого</a:t>
            </a: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effectLst/>
                <a:latin typeface="Times New Roman"/>
                <a:ea typeface="Calibri"/>
              </a:rPr>
              <a:t> </a:t>
            </a:r>
            <a:r>
              <a:rPr lang="ru-RU" sz="2800" b="1" dirty="0" err="1" smtClean="0">
                <a:solidFill>
                  <a:schemeClr val="tx2">
                    <a:lumMod val="75000"/>
                  </a:schemeClr>
                </a:solidFill>
                <a:effectLst/>
                <a:latin typeface="Times New Roman"/>
                <a:ea typeface="Calibri"/>
              </a:rPr>
              <a:t>множення</a:t>
            </a:r>
            <a:endParaRPr lang="uk-UA" sz="28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5014" y="1521128"/>
            <a:ext cx="7704856" cy="4830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algn="just">
              <a:lnSpc>
                <a:spcPct val="115000"/>
              </a:lnSpc>
              <a:spcAft>
                <a:spcPts val="1000"/>
              </a:spcAft>
              <a:tabLst>
                <a:tab pos="540385" algn="l"/>
              </a:tabLst>
            </a:pPr>
            <a:r>
              <a:rPr lang="uk-UA" sz="2400" dirty="0" smtClean="0">
                <a:effectLst/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Скоротіть дріб  </a:t>
            </a:r>
            <a:endParaRPr lang="uk-UA" sz="24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graphicFrame>
            <p:nvGraphicFramePr>
              <p:cNvPr id="4" name="Таблица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90628055"/>
                  </p:ext>
                </p:extLst>
              </p:nvPr>
            </p:nvGraphicFramePr>
            <p:xfrm>
              <a:off x="337726" y="2503232"/>
              <a:ext cx="8485314" cy="4204200"/>
            </p:xfrm>
            <a:graphic>
              <a:graphicData uri="http://schemas.openxmlformats.org/drawingml/2006/table">
                <a:tbl>
                  <a:tblPr firstRow="1" firstCol="1" bandRow="1">
                    <a:tableStyleId>{1FECB4D8-DB02-4DC6-A0A2-4F2EBAE1DC90}</a:tableStyleId>
                  </a:tblPr>
                  <a:tblGrid>
                    <a:gridCol w="836520"/>
                    <a:gridCol w="4333858"/>
                    <a:gridCol w="3314936"/>
                  </a:tblGrid>
                  <a:tr h="648072">
                    <a:tc>
                      <a:txBody>
                        <a:bodyPr/>
                        <a:lstStyle/>
                        <a:p>
                          <a:pPr marL="0" indent="0"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185738" algn="l"/>
                              <a:tab pos="539750" algn="l"/>
                            </a:tabLst>
                          </a:pPr>
                          <a:r>
                            <a:rPr lang="uk-UA" sz="20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Крок </a:t>
                          </a:r>
                          <a:endParaRPr lang="uk-UA" sz="2000" dirty="0">
                            <a:effectLst/>
                            <a:latin typeface="Times New Roman" panose="02020603050405020304" pitchFamily="18" charset="0"/>
                            <a:ea typeface="Calibri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457200"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540385" algn="l"/>
                            </a:tabLst>
                          </a:pPr>
                          <a:r>
                            <a:rPr lang="uk-UA" sz="20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Зміст дії</a:t>
                          </a:r>
                          <a:endParaRPr lang="uk-UA" sz="2000" dirty="0">
                            <a:effectLst/>
                            <a:latin typeface="Times New Roman" panose="02020603050405020304" pitchFamily="18" charset="0"/>
                            <a:ea typeface="Calibri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98425" indent="0"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540385" algn="l"/>
                            </a:tabLst>
                          </a:pPr>
                          <a:r>
                            <a:rPr lang="uk-UA" sz="20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Результат дії</a:t>
                          </a:r>
                          <a:endParaRPr lang="uk-UA" sz="2000" dirty="0">
                            <a:effectLst/>
                            <a:latin typeface="Times New Roman" panose="02020603050405020304" pitchFamily="18" charset="0"/>
                            <a:ea typeface="Calibri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indent="0"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540385" algn="l"/>
                            </a:tabLst>
                          </a:pPr>
                          <a:r>
                            <a:rPr lang="uk-UA" sz="20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</a:t>
                          </a:r>
                          <a:endParaRPr lang="uk-UA" sz="2000" dirty="0">
                            <a:effectLst/>
                            <a:latin typeface="Times New Roman" panose="02020603050405020304" pitchFamily="18" charset="0"/>
                            <a:ea typeface="Calibri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457200" algn="just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540385" algn="l"/>
                            </a:tabLst>
                          </a:pPr>
                          <a:r>
                            <a:rPr lang="uk-UA" sz="1600" dirty="0">
                              <a:effectLst/>
                              <a:latin typeface="Times New Roman"/>
                              <a:ea typeface="Calibri"/>
                              <a:cs typeface="Times New Roman"/>
                            </a:rPr>
                            <a:t>Розкладемо чисельник і знаменник на множники, використовуючи формули скороченого множення</a:t>
                          </a:r>
                          <a:endParaRPr lang="uk-UA" sz="16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82550" indent="0"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82550" algn="l"/>
                            </a:tabLst>
                          </a:pPr>
                          <a14:m>
                            <m:oMath xmlns:m="http://schemas.openxmlformats.org/officeDocument/2006/math">
                              <m:r>
                                <a:rPr lang="uk-UA" sz="2000" i="1">
                                  <a:effectLst/>
                                  <a:latin typeface="Cambria Math"/>
                                  <a:ea typeface="Calibri"/>
                                  <a:cs typeface="Times New Roman"/>
                                </a:rPr>
                                <m:t>16</m:t>
                              </m:r>
                              <m:sSup>
                                <m:sSupPr>
                                  <m:ctrlPr>
                                    <a:rPr lang="uk-UA" sz="2000" i="1">
                                      <a:effectLst/>
                                      <a:latin typeface="Cambria Math"/>
                                      <a:ea typeface="Calibri"/>
                                      <a:cs typeface="Times New Roman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i="1">
                                      <a:effectLst/>
                                      <a:latin typeface="Cambria Math"/>
                                      <a:ea typeface="Calibri"/>
                                      <a:cs typeface="Times New Roman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uk-UA" sz="2000" i="1">
                                      <a:effectLst/>
                                      <a:latin typeface="Cambria Math"/>
                                      <a:ea typeface="Calibri"/>
                                      <a:cs typeface="Times New Roman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uk-UA" sz="2000" i="1">
                                  <a:effectLst/>
                                  <a:latin typeface="Cambria Math"/>
                                  <a:ea typeface="Calibri"/>
                                  <a:cs typeface="Times New Roman"/>
                                </a:rPr>
                                <m:t>−8</m:t>
                              </m:r>
                              <m:r>
                                <a:rPr lang="uk-UA" sz="2000" i="1">
                                  <a:effectLst/>
                                  <a:latin typeface="Cambria Math"/>
                                  <a:ea typeface="Calibri"/>
                                  <a:cs typeface="Times New Roman"/>
                                </a:rPr>
                                <m:t>𝑎</m:t>
                              </m:r>
                              <m:r>
                                <a:rPr lang="uk-UA" sz="2000" i="1">
                                  <a:effectLst/>
                                  <a:latin typeface="Cambria Math"/>
                                  <a:ea typeface="Calibri"/>
                                  <a:cs typeface="Times New Roman"/>
                                </a:rPr>
                                <m:t>+1=</m:t>
                              </m:r>
                              <m:sSup>
                                <m:sSupPr>
                                  <m:ctrlPr>
                                    <a:rPr lang="uk-UA" sz="2000" i="1">
                                      <a:effectLst/>
                                      <a:latin typeface="Cambria Math"/>
                                      <a:ea typeface="Calibri"/>
                                      <a:cs typeface="Times New Roman"/>
                                    </a:rPr>
                                  </m:ctrlPr>
                                </m:sSupPr>
                                <m:e>
                                  <m:r>
                                    <a:rPr lang="uk-UA" sz="2000" i="1">
                                      <a:effectLst/>
                                      <a:latin typeface="Cambria Math"/>
                                      <a:ea typeface="Calibri"/>
                                      <a:cs typeface="Times New Roman"/>
                                    </a:rPr>
                                    <m:t>(4</m:t>
                                  </m:r>
                                  <m:r>
                                    <a:rPr lang="uk-UA" sz="2000" i="1">
                                      <a:effectLst/>
                                      <a:latin typeface="Cambria Math"/>
                                      <a:ea typeface="Calibri"/>
                                      <a:cs typeface="Times New Roman"/>
                                    </a:rPr>
                                    <m:t>𝑎</m:t>
                                  </m:r>
                                  <m:r>
                                    <a:rPr lang="uk-UA" sz="2000" i="1">
                                      <a:effectLst/>
                                      <a:latin typeface="Cambria Math"/>
                                      <a:ea typeface="Calibri"/>
                                      <a:cs typeface="Times New Roman"/>
                                    </a:rPr>
                                    <m:t>−1)</m:t>
                                  </m:r>
                                </m:e>
                                <m:sup>
                                  <m:r>
                                    <a:rPr lang="uk-UA" sz="2000" i="1">
                                      <a:effectLst/>
                                      <a:latin typeface="Cambria Math"/>
                                      <a:ea typeface="Calibri"/>
                                      <a:cs typeface="Times New Roman"/>
                                    </a:rPr>
                                    <m:t>2</m:t>
                                  </m:r>
                                </m:sup>
                              </m:sSup>
                            </m:oMath>
                          </a14:m>
                          <a:r>
                            <a:rPr lang="ru-RU" sz="2000" dirty="0">
                              <a:effectLst/>
                              <a:latin typeface="Times New Roman"/>
                              <a:ea typeface="Times New Roman"/>
                              <a:cs typeface="Times New Roman"/>
                            </a:rPr>
                            <a:t> – </a:t>
                          </a:r>
                          <a:r>
                            <a:rPr lang="uk-UA" sz="2000" dirty="0">
                              <a:effectLst/>
                              <a:latin typeface="Times New Roman"/>
                              <a:ea typeface="Times New Roman"/>
                              <a:cs typeface="Times New Roman"/>
                            </a:rPr>
                            <a:t>квадрат різниці;</a:t>
                          </a:r>
                          <a:endParaRPr lang="uk-UA" sz="20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  <a:p>
                          <a:pPr marL="82550" indent="0"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540385" algn="l"/>
                            </a:tabLst>
                          </a:pPr>
                          <a14:m>
                            <m:oMath xmlns:m="http://schemas.openxmlformats.org/officeDocument/2006/math">
                              <m:r>
                                <a:rPr lang="uk-UA" sz="2000" i="1">
                                  <a:effectLst/>
                                  <a:latin typeface="Cambria Math"/>
                                  <a:ea typeface="Calibri"/>
                                  <a:cs typeface="Times New Roman"/>
                                </a:rPr>
                                <m:t>16</m:t>
                              </m:r>
                              <m:sSup>
                                <m:sSupPr>
                                  <m:ctrlPr>
                                    <a:rPr lang="uk-UA" sz="2000" i="1">
                                      <a:effectLst/>
                                      <a:latin typeface="Cambria Math"/>
                                      <a:ea typeface="Calibri"/>
                                      <a:cs typeface="Times New Roman"/>
                                    </a:rPr>
                                  </m:ctrlPr>
                                </m:sSupPr>
                                <m:e>
                                  <m:r>
                                    <a:rPr lang="uk-UA" sz="2000" i="1">
                                      <a:effectLst/>
                                      <a:latin typeface="Cambria Math"/>
                                      <a:ea typeface="Calibri"/>
                                      <a:cs typeface="Times New Roman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uk-UA" sz="2000" i="1">
                                      <a:effectLst/>
                                      <a:latin typeface="Cambria Math"/>
                                      <a:ea typeface="Calibri"/>
                                      <a:cs typeface="Times New Roman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uk-UA" sz="2000" i="1">
                                  <a:effectLst/>
                                  <a:latin typeface="Cambria Math"/>
                                  <a:ea typeface="Calibri"/>
                                  <a:cs typeface="Times New Roman"/>
                                </a:rPr>
                                <m:t>−1</m:t>
                              </m:r>
                            </m:oMath>
                          </a14:m>
                          <a:r>
                            <a:rPr lang="ru-RU" sz="2000" dirty="0">
                              <a:effectLst/>
                              <a:latin typeface="Times New Roman"/>
                              <a:ea typeface="Times New Roman"/>
                              <a:cs typeface="Times New Roman"/>
                            </a:rPr>
                            <a:t>=(4</a:t>
                          </a:r>
                          <a:r>
                            <a:rPr lang="en-US" sz="2000" dirty="0">
                              <a:effectLst/>
                              <a:latin typeface="Times New Roman"/>
                              <a:ea typeface="Times New Roman"/>
                              <a:cs typeface="Times New Roman"/>
                            </a:rPr>
                            <a:t>a</a:t>
                          </a:r>
                          <a:r>
                            <a:rPr lang="ru-RU" sz="2000" dirty="0">
                              <a:effectLst/>
                              <a:latin typeface="Times New Roman"/>
                              <a:ea typeface="Times New Roman"/>
                              <a:cs typeface="Times New Roman"/>
                            </a:rPr>
                            <a:t>-1)</a:t>
                          </a:r>
                          <a14:m>
                            <m:oMath xmlns:m="http://schemas.openxmlformats.org/officeDocument/2006/math">
                              <m:r>
                                <a:rPr lang="ru-RU" sz="2000" i="1">
                                  <a:effectLst/>
                                  <a:latin typeface="Cambria Math"/>
                                  <a:ea typeface="Times New Roman"/>
                                  <a:cs typeface="Times New Roman"/>
                                </a:rPr>
                                <m:t>∙</m:t>
                              </m:r>
                              <m:d>
                                <m:dPr>
                                  <m:ctrlPr>
                                    <a:rPr lang="uk-UA" sz="2000" i="1">
                                      <a:effectLst/>
                                      <a:latin typeface="Cambria Math"/>
                                      <a:ea typeface="Times New Roman"/>
                                      <a:cs typeface="Times New Roman"/>
                                    </a:rPr>
                                  </m:ctrlPr>
                                </m:dPr>
                                <m:e>
                                  <m:r>
                                    <a:rPr lang="ru-RU" sz="2000" i="1">
                                      <a:effectLst/>
                                      <a:latin typeface="Cambria Math"/>
                                      <a:ea typeface="Times New Roman"/>
                                      <a:cs typeface="Times New Roman"/>
                                    </a:rPr>
                                    <m:t>4</m:t>
                                  </m:r>
                                  <m:r>
                                    <a:rPr lang="en-US" sz="2000" i="1">
                                      <a:effectLst/>
                                      <a:latin typeface="Cambria Math"/>
                                      <a:ea typeface="Times New Roman"/>
                                      <a:cs typeface="Times New Roman"/>
                                    </a:rPr>
                                    <m:t>𝑎</m:t>
                                  </m:r>
                                  <m:r>
                                    <a:rPr lang="ru-RU" sz="2000" i="1">
                                      <a:effectLst/>
                                      <a:latin typeface="Cambria Math"/>
                                      <a:ea typeface="Times New Roman"/>
                                      <a:cs typeface="Times New Roman"/>
                                    </a:rPr>
                                    <m:t>+1</m:t>
                                  </m:r>
                                </m:e>
                              </m:d>
                              <m:r>
                                <a:rPr lang="ru-RU" sz="2000" i="1">
                                  <a:effectLst/>
                                  <a:latin typeface="Cambria Math"/>
                                  <a:ea typeface="Times New Roman"/>
                                  <a:cs typeface="Times New Roman"/>
                                </a:rPr>
                                <m:t>−</m:t>
                              </m:r>
                            </m:oMath>
                          </a14:m>
                          <a:r>
                            <a:rPr lang="ru-RU" sz="2000" dirty="0">
                              <a:effectLst/>
                              <a:latin typeface="Times New Roman"/>
                              <a:ea typeface="Times New Roman"/>
                              <a:cs typeface="Times New Roman"/>
                            </a:rPr>
                            <a:t/>
                          </a:r>
                          <a:r>
                            <a:rPr lang="uk-UA" sz="2000" dirty="0">
                              <a:effectLst/>
                              <a:latin typeface="Times New Roman"/>
                              <a:ea typeface="Times New Roman"/>
                              <a:cs typeface="Times New Roman"/>
                            </a:rPr>
                            <a:t> різниця квадратів</a:t>
                          </a:r>
                          <a:endParaRPr lang="uk-UA" sz="20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indent="0"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540385" algn="l"/>
                            </a:tabLst>
                          </a:pPr>
                          <a:r>
                            <a:rPr lang="uk-UA" sz="20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</a:t>
                          </a:r>
                          <a:endParaRPr lang="uk-UA" sz="2000" dirty="0">
                            <a:effectLst/>
                            <a:latin typeface="Times New Roman" panose="02020603050405020304" pitchFamily="18" charset="0"/>
                            <a:ea typeface="Calibri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457200" algn="just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540385" algn="l"/>
                            </a:tabLst>
                          </a:pPr>
                          <a:r>
                            <a:rPr lang="uk-UA" sz="1600" dirty="0" err="1">
                              <a:effectLst/>
                              <a:latin typeface="Times New Roman"/>
                              <a:ea typeface="Calibri"/>
                              <a:cs typeface="Times New Roman"/>
                            </a:rPr>
                            <a:t>Запишемо</a:t>
                          </a:r>
                          <a:r>
                            <a:rPr lang="uk-UA" sz="1600" dirty="0">
                              <a:effectLst/>
                              <a:latin typeface="Times New Roman"/>
                              <a:ea typeface="Calibri"/>
                              <a:cs typeface="Times New Roman"/>
                            </a:rPr>
                            <a:t> дріб у вигляді, коли чисельник і знаменник розкладено на множники</a:t>
                          </a:r>
                          <a:endParaRPr lang="uk-UA" sz="16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82550" indent="0" algn="just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540385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uk-UA" sz="2000" i="1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</m:ctrlPr>
                                  </m:fPr>
                                  <m:num>
                                    <m:sSup>
                                      <m:sSupPr>
                                        <m:ctrlPr>
                                          <a:rPr lang="uk-UA" sz="2000" i="1">
                                            <a:effectLst/>
                                            <a:latin typeface="Cambria Math"/>
                                            <a:ea typeface="Calibri"/>
                                            <a:cs typeface="Times New Roman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ru-RU" sz="2000" i="1">
                                            <a:effectLst/>
                                            <a:latin typeface="Cambria Math"/>
                                            <a:ea typeface="Calibri"/>
                                            <a:cs typeface="Times New Roman"/>
                                          </a:rPr>
                                          <m:t>(4</m:t>
                                        </m:r>
                                        <m:r>
                                          <a:rPr lang="ru-RU" sz="2000" i="1">
                                            <a:effectLst/>
                                            <a:latin typeface="Cambria Math"/>
                                            <a:ea typeface="Calibri"/>
                                            <a:cs typeface="Times New Roman"/>
                                          </a:rPr>
                                          <m:t>𝑎</m:t>
                                        </m:r>
                                        <m:r>
                                          <a:rPr lang="ru-RU" sz="2000" i="1">
                                            <a:effectLst/>
                                            <a:latin typeface="Cambria Math"/>
                                            <a:ea typeface="Calibri"/>
                                            <a:cs typeface="Times New Roman"/>
                                          </a:rPr>
                                          <m:t>−1)</m:t>
                                        </m:r>
                                      </m:e>
                                      <m:sup>
                                        <m:r>
                                          <a:rPr lang="ru-RU" sz="2000" i="1">
                                            <a:effectLst/>
                                            <a:latin typeface="Cambria Math"/>
                                            <a:ea typeface="Calibri"/>
                                            <a:cs typeface="Times New Roman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num>
                                  <m:den>
                                    <m:r>
                                      <a:rPr lang="ru-RU" sz="2000" i="1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  <m:t>(4</m:t>
                                    </m:r>
                                    <m:r>
                                      <a:rPr lang="ru-RU" sz="2000" i="1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  <m:t>𝑎</m:t>
                                    </m:r>
                                    <m:r>
                                      <a:rPr lang="ru-RU" sz="2000" i="1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  <m:t>−1)∙(4</m:t>
                                    </m:r>
                                    <m:r>
                                      <a:rPr lang="ru-RU" sz="2000" i="1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  <m:t>𝑎</m:t>
                                    </m:r>
                                    <m:r>
                                      <a:rPr lang="ru-RU" sz="2000" i="1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  <m:t>+1)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uk-UA" sz="20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indent="0"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540385" algn="l"/>
                            </a:tabLst>
                          </a:pPr>
                          <a:r>
                            <a:rPr lang="uk-UA" sz="2000" dirty="0">
                              <a:effectLst/>
                              <a:latin typeface="Times New Roman"/>
                              <a:ea typeface="Calibri"/>
                              <a:cs typeface="Times New Roman"/>
                            </a:rPr>
                            <a:t>3</a:t>
                          </a:r>
                          <a:endParaRPr lang="uk-UA" sz="20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457200" algn="just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540385" algn="l"/>
                            </a:tabLst>
                          </a:pPr>
                          <a:r>
                            <a:rPr lang="uk-UA" sz="1600" dirty="0">
                              <a:effectLst/>
                              <a:latin typeface="Times New Roman"/>
                              <a:ea typeface="Calibri"/>
                              <a:cs typeface="Times New Roman"/>
                            </a:rPr>
                            <a:t>Знайдемо область допустимих значень змінної, розв’язавши відповідне рівняння</a:t>
                          </a:r>
                          <a:endParaRPr lang="uk-UA" sz="16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82550" indent="0" algn="just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540385" algn="l"/>
                            </a:tabLst>
                          </a:pPr>
                          <a14:m>
                            <m:oMath xmlns:m="http://schemas.openxmlformats.org/officeDocument/2006/math">
                              <m:d>
                                <m:dPr>
                                  <m:ctrlPr>
                                    <a:rPr lang="uk-UA" sz="2000" i="1">
                                      <a:effectLst/>
                                      <a:latin typeface="Cambria Math"/>
                                      <a:ea typeface="Calibri"/>
                                      <a:cs typeface="Times New Roman"/>
                                    </a:rPr>
                                  </m:ctrlPr>
                                </m:dPr>
                                <m:e>
                                  <m:r>
                                    <a:rPr lang="ru-RU" sz="2000" i="1">
                                      <a:effectLst/>
                                      <a:latin typeface="Cambria Math"/>
                                      <a:ea typeface="Calibri"/>
                                      <a:cs typeface="Times New Roman"/>
                                    </a:rPr>
                                    <m:t>4</m:t>
                                  </m:r>
                                  <m:r>
                                    <a:rPr lang="ru-RU" sz="2000" i="1">
                                      <a:effectLst/>
                                      <a:latin typeface="Cambria Math"/>
                                      <a:ea typeface="Calibri"/>
                                      <a:cs typeface="Times New Roman"/>
                                    </a:rPr>
                                    <m:t>𝑎</m:t>
                                  </m:r>
                                  <m:r>
                                    <a:rPr lang="ru-RU" sz="2000" i="1">
                                      <a:effectLst/>
                                      <a:latin typeface="Cambria Math"/>
                                      <a:ea typeface="Calibri"/>
                                      <a:cs typeface="Times New Roman"/>
                                    </a:rPr>
                                    <m:t>−1</m:t>
                                  </m:r>
                                </m:e>
                              </m:d>
                              <m:r>
                                <a:rPr lang="ru-RU" sz="2000" i="1">
                                  <a:effectLst/>
                                  <a:latin typeface="Cambria Math"/>
                                  <a:ea typeface="Calibri"/>
                                  <a:cs typeface="Times New Roman"/>
                                </a:rPr>
                                <m:t>∙</m:t>
                              </m:r>
                              <m:d>
                                <m:dPr>
                                  <m:ctrlPr>
                                    <a:rPr lang="uk-UA" sz="2000" i="1">
                                      <a:effectLst/>
                                      <a:latin typeface="Cambria Math"/>
                                      <a:ea typeface="Calibri"/>
                                      <a:cs typeface="Times New Roman"/>
                                    </a:rPr>
                                  </m:ctrlPr>
                                </m:dPr>
                                <m:e>
                                  <m:r>
                                    <a:rPr lang="ru-RU" sz="2000" i="1">
                                      <a:effectLst/>
                                      <a:latin typeface="Cambria Math"/>
                                      <a:ea typeface="Calibri"/>
                                      <a:cs typeface="Times New Roman"/>
                                    </a:rPr>
                                    <m:t>4</m:t>
                                  </m:r>
                                  <m:r>
                                    <a:rPr lang="ru-RU" sz="2000" i="1">
                                      <a:effectLst/>
                                      <a:latin typeface="Cambria Math"/>
                                      <a:ea typeface="Calibri"/>
                                      <a:cs typeface="Times New Roman"/>
                                    </a:rPr>
                                    <m:t>𝑎</m:t>
                                  </m:r>
                                  <m:r>
                                    <a:rPr lang="ru-RU" sz="2000" i="1">
                                      <a:effectLst/>
                                      <a:latin typeface="Cambria Math"/>
                                      <a:ea typeface="Calibri"/>
                                      <a:cs typeface="Times New Roman"/>
                                    </a:rPr>
                                    <m:t>+1</m:t>
                                  </m:r>
                                </m:e>
                              </m:d>
                              <m:r>
                                <a:rPr lang="ru-RU" sz="2000" i="1">
                                  <a:effectLst/>
                                  <a:latin typeface="Cambria Math"/>
                                  <a:ea typeface="Calibri"/>
                                  <a:cs typeface="Times New Roman"/>
                                </a:rPr>
                                <m:t>=0</m:t>
                              </m:r>
                            </m:oMath>
                          </a14:m>
                          <a:r>
                            <a:rPr lang="ru-RU" sz="2000" dirty="0">
                              <a:effectLst/>
                              <a:latin typeface="Times New Roman"/>
                              <a:ea typeface="Times New Roman"/>
                              <a:cs typeface="Times New Roman"/>
                            </a:rPr>
                            <a:t>;</a:t>
                          </a:r>
                          <a:endParaRPr lang="uk-UA" sz="20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  <a:p>
                          <a:pPr marL="82550" indent="0" algn="just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540385" algn="l"/>
                            </a:tabLst>
                          </a:pPr>
                          <a14:m>
                            <m:oMath xmlns:m="http://schemas.openxmlformats.org/officeDocument/2006/math">
                              <m:r>
                                <a:rPr lang="ru-RU" sz="2000" i="1">
                                  <a:effectLst/>
                                  <a:latin typeface="Cambria Math"/>
                                  <a:ea typeface="Calibri"/>
                                  <a:cs typeface="Times New Roman"/>
                                </a:rPr>
                                <m:t>𝑎</m:t>
                              </m:r>
                              <m:r>
                                <a:rPr lang="ru-RU" sz="2000" i="1">
                                  <a:effectLst/>
                                  <a:latin typeface="Cambria Math"/>
                                  <a:ea typeface="Calibri"/>
                                  <a:cs typeface="Times New Roman"/>
                                </a:rPr>
                                <m:t>=∓</m:t>
                              </m:r>
                              <m:f>
                                <m:fPr>
                                  <m:ctrlPr>
                                    <a:rPr lang="uk-UA" sz="2000" i="1">
                                      <a:effectLst/>
                                      <a:latin typeface="Cambria Math"/>
                                      <a:ea typeface="Calibri"/>
                                      <a:cs typeface="Times New Roman"/>
                                    </a:rPr>
                                  </m:ctrlPr>
                                </m:fPr>
                                <m:num>
                                  <m:r>
                                    <a:rPr lang="ru-RU" sz="2000" i="1">
                                      <a:effectLst/>
                                      <a:latin typeface="Cambria Math"/>
                                      <a:ea typeface="Calibri"/>
                                      <a:cs typeface="Times New Roman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ru-RU" sz="2000" i="1">
                                      <a:effectLst/>
                                      <a:latin typeface="Cambria Math"/>
                                      <a:ea typeface="Calibri"/>
                                      <a:cs typeface="Times New Roman"/>
                                    </a:rPr>
                                    <m:t>4</m:t>
                                  </m:r>
                                </m:den>
                              </m:f>
                            </m:oMath>
                          </a14:m>
                          <a:r>
                            <a:rPr lang="ru-RU" sz="2000" dirty="0">
                              <a:effectLst/>
                              <a:latin typeface="Times New Roman"/>
                              <a:ea typeface="Times New Roman"/>
                              <a:cs typeface="Times New Roman"/>
                            </a:rPr>
                            <a:t>; </a:t>
                          </a:r>
                          <a:r>
                            <a:rPr lang="uk-UA" sz="2000" dirty="0" smtClean="0">
                              <a:effectLst/>
                              <a:latin typeface="Times New Roman"/>
                              <a:ea typeface="Times New Roman"/>
                              <a:cs typeface="Times New Roman"/>
                            </a:rPr>
                            <a:t>отже</a:t>
                          </a:r>
                          <a:r>
                            <a:rPr lang="uk-UA" sz="2000" dirty="0">
                              <a:effectLst/>
                              <a:latin typeface="Times New Roman"/>
                              <a:ea typeface="Times New Roman"/>
                              <a:cs typeface="Times New Roman"/>
                            </a:rPr>
                            <a:t>, ОДЗ: </a:t>
                          </a:r>
                          <a14:m>
                            <m:oMath xmlns:m="http://schemas.openxmlformats.org/officeDocument/2006/math">
                              <m:r>
                                <a:rPr lang="ru-RU" sz="2000" i="1">
                                  <a:effectLst/>
                                  <a:latin typeface="Cambria Math"/>
                                  <a:ea typeface="Calibri"/>
                                  <a:cs typeface="Times New Roman"/>
                                </a:rPr>
                                <m:t>𝑎</m:t>
                              </m:r>
                              <m:r>
                                <a:rPr lang="ru-RU" sz="2000" i="1">
                                  <a:effectLst/>
                                  <a:latin typeface="Cambria Math"/>
                                  <a:ea typeface="Calibri"/>
                                  <a:cs typeface="Times New Roman"/>
                                </a:rPr>
                                <m:t>≠∓</m:t>
                              </m:r>
                              <m:f>
                                <m:fPr>
                                  <m:ctrlPr>
                                    <a:rPr lang="uk-UA" sz="2000" i="1">
                                      <a:effectLst/>
                                      <a:latin typeface="Cambria Math"/>
                                      <a:ea typeface="Calibri"/>
                                      <a:cs typeface="Times New Roman"/>
                                    </a:rPr>
                                  </m:ctrlPr>
                                </m:fPr>
                                <m:num>
                                  <m:r>
                                    <a:rPr lang="ru-RU" sz="2000" i="1">
                                      <a:effectLst/>
                                      <a:latin typeface="Cambria Math"/>
                                      <a:ea typeface="Calibri"/>
                                      <a:cs typeface="Times New Roman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ru-RU" sz="2000" i="1">
                                      <a:effectLst/>
                                      <a:latin typeface="Cambria Math"/>
                                      <a:ea typeface="Calibri"/>
                                      <a:cs typeface="Times New Roman"/>
                                    </a:rPr>
                                    <m:t>4</m:t>
                                  </m:r>
                                </m:den>
                              </m:f>
                            </m:oMath>
                          </a14:m>
                          <a:endParaRPr lang="uk-UA" sz="20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82550" indent="0"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540385" algn="l"/>
                            </a:tabLst>
                          </a:pPr>
                          <a:r>
                            <a:rPr lang="uk-UA" sz="2000" dirty="0">
                              <a:effectLst/>
                              <a:latin typeface="Times New Roman"/>
                              <a:ea typeface="Calibri"/>
                              <a:cs typeface="Times New Roman"/>
                            </a:rPr>
                            <a:t>4</a:t>
                          </a:r>
                          <a:endParaRPr lang="uk-UA" sz="20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457200" algn="just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540385" algn="l"/>
                            </a:tabLst>
                          </a:pPr>
                          <a:r>
                            <a:rPr lang="uk-UA" sz="1600" dirty="0">
                              <a:effectLst/>
                              <a:latin typeface="Times New Roman"/>
                              <a:ea typeface="Calibri"/>
                              <a:cs typeface="Times New Roman"/>
                            </a:rPr>
                            <a:t>Скоротимо дріб на спільний множник </a:t>
                          </a:r>
                          <a14:m>
                            <m:oMath xmlns:m="http://schemas.openxmlformats.org/officeDocument/2006/math">
                              <m:r>
                                <a:rPr lang="uk-UA" sz="1600" i="1">
                                  <a:effectLst/>
                                  <a:latin typeface="Cambria Math"/>
                                  <a:ea typeface="Calibri"/>
                                  <a:cs typeface="Times New Roman"/>
                                </a:rPr>
                                <m:t>(4</m:t>
                              </m:r>
                              <m:r>
                                <a:rPr lang="uk-UA" sz="1600" i="1">
                                  <a:effectLst/>
                                  <a:latin typeface="Cambria Math"/>
                                  <a:ea typeface="Calibri"/>
                                  <a:cs typeface="Times New Roman"/>
                                </a:rPr>
                                <m:t>𝑎</m:t>
                              </m:r>
                              <m:r>
                                <a:rPr lang="uk-UA" sz="1600" i="1">
                                  <a:effectLst/>
                                  <a:latin typeface="Cambria Math"/>
                                  <a:ea typeface="Calibri"/>
                                  <a:cs typeface="Times New Roman"/>
                                </a:rPr>
                                <m:t>−1)</m:t>
                              </m:r>
                            </m:oMath>
                          </a14:m>
                          <a:r>
                            <a:rPr lang="uk-UA" sz="1600" dirty="0">
                              <a:effectLst/>
                              <a:latin typeface="Times New Roman"/>
                              <a:ea typeface="Times New Roman"/>
                              <a:cs typeface="Times New Roman"/>
                            </a:rPr>
                            <a:t>, відмінний від нуля</a:t>
                          </a:r>
                          <a:endParaRPr lang="uk-UA" sz="16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457200" algn="just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540385" algn="l"/>
                            </a:tabLst>
                          </a:pP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uk-UA" sz="2000" i="1">
                                      <a:effectLst/>
                                      <a:latin typeface="Cambria Math"/>
                                      <a:ea typeface="Calibri"/>
                                      <a:cs typeface="Times New Roman"/>
                                    </a:rPr>
                                  </m:ctrlPr>
                                </m:fPr>
                                <m:num>
                                  <m:r>
                                    <a:rPr lang="ru-RU" sz="2000" i="1">
                                      <a:effectLst/>
                                      <a:latin typeface="Cambria Math"/>
                                      <a:ea typeface="Calibri"/>
                                      <a:cs typeface="Times New Roman"/>
                                    </a:rPr>
                                    <m:t>4</m:t>
                                  </m:r>
                                  <m:r>
                                    <a:rPr lang="ru-RU" sz="2000" i="1">
                                      <a:effectLst/>
                                      <a:latin typeface="Cambria Math"/>
                                      <a:ea typeface="Calibri"/>
                                      <a:cs typeface="Times New Roman"/>
                                    </a:rPr>
                                    <m:t>𝑎</m:t>
                                  </m:r>
                                  <m:r>
                                    <a:rPr lang="ru-RU" sz="2000" i="1">
                                      <a:effectLst/>
                                      <a:latin typeface="Cambria Math"/>
                                      <a:ea typeface="Calibri"/>
                                      <a:cs typeface="Times New Roman"/>
                                    </a:rPr>
                                    <m:t>−1</m:t>
                                  </m:r>
                                </m:num>
                                <m:den>
                                  <m:r>
                                    <a:rPr lang="ru-RU" sz="2000" i="1">
                                      <a:effectLst/>
                                      <a:latin typeface="Cambria Math"/>
                                      <a:ea typeface="Calibri"/>
                                      <a:cs typeface="Times New Roman"/>
                                    </a:rPr>
                                    <m:t>4</m:t>
                                  </m:r>
                                  <m:r>
                                    <a:rPr lang="ru-RU" sz="2000" i="1">
                                      <a:effectLst/>
                                      <a:latin typeface="Cambria Math"/>
                                      <a:ea typeface="Calibri"/>
                                      <a:cs typeface="Times New Roman"/>
                                    </a:rPr>
                                    <m:t>𝑎</m:t>
                                  </m:r>
                                  <m:r>
                                    <a:rPr lang="ru-RU" sz="2000" i="1">
                                      <a:effectLst/>
                                      <a:latin typeface="Cambria Math"/>
                                      <a:ea typeface="Calibri"/>
                                      <a:cs typeface="Times New Roman"/>
                                    </a:rPr>
                                    <m:t>+1</m:t>
                                  </m:r>
                                </m:den>
                              </m:f>
                            </m:oMath>
                          </a14:m>
                          <a:r>
                            <a:rPr lang="uk-UA" sz="2000" dirty="0">
                              <a:effectLst/>
                              <a:latin typeface="Times New Roman"/>
                              <a:ea typeface="Times New Roman"/>
                              <a:cs typeface="Times New Roman"/>
                            </a:rPr>
                            <a:t> при </a:t>
                          </a:r>
                          <a14:m>
                            <m:oMath xmlns:m="http://schemas.openxmlformats.org/officeDocument/2006/math">
                              <m:r>
                                <a:rPr lang="ru-RU" sz="2000" i="1">
                                  <a:effectLst/>
                                  <a:latin typeface="Cambria Math"/>
                                  <a:ea typeface="Calibri"/>
                                  <a:cs typeface="Times New Roman"/>
                                </a:rPr>
                                <m:t>𝑎</m:t>
                              </m:r>
                              <m:r>
                                <a:rPr lang="ru-RU" sz="2000" i="1">
                                  <a:effectLst/>
                                  <a:latin typeface="Cambria Math"/>
                                  <a:ea typeface="Calibri"/>
                                  <a:cs typeface="Times New Roman"/>
                                </a:rPr>
                                <m:t>≠∓</m:t>
                              </m:r>
                              <m:f>
                                <m:fPr>
                                  <m:ctrlPr>
                                    <a:rPr lang="uk-UA" sz="2000" i="1">
                                      <a:effectLst/>
                                      <a:latin typeface="Cambria Math"/>
                                      <a:ea typeface="Calibri"/>
                                      <a:cs typeface="Times New Roman"/>
                                    </a:rPr>
                                  </m:ctrlPr>
                                </m:fPr>
                                <m:num>
                                  <m:r>
                                    <a:rPr lang="ru-RU" sz="2000" i="1">
                                      <a:effectLst/>
                                      <a:latin typeface="Cambria Math"/>
                                      <a:ea typeface="Calibri"/>
                                      <a:cs typeface="Times New Roman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ru-RU" sz="2000" i="1">
                                      <a:effectLst/>
                                      <a:latin typeface="Cambria Math"/>
                                      <a:ea typeface="Calibri"/>
                                      <a:cs typeface="Times New Roman"/>
                                    </a:rPr>
                                    <m:t>4</m:t>
                                  </m:r>
                                </m:den>
                              </m:f>
                            </m:oMath>
                          </a14:m>
                          <a:endParaRPr lang="uk-UA" sz="20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4" name="Таблица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xmlns="" val="1190628055"/>
                  </p:ext>
                </p:extLst>
              </p:nvPr>
            </p:nvGraphicFramePr>
            <p:xfrm>
              <a:off x="337726" y="2503232"/>
              <a:ext cx="8485314" cy="4204200"/>
            </p:xfrm>
            <a:graphic>
              <a:graphicData uri="http://schemas.openxmlformats.org/drawingml/2006/table">
                <a:tbl>
                  <a:tblPr firstRow="1" firstCol="1" bandRow="1">
                    <a:tableStyleId>{1FECB4D8-DB02-4DC6-A0A2-4F2EBAE1DC90}</a:tableStyleId>
                  </a:tblPr>
                  <a:tblGrid>
                    <a:gridCol w="836520"/>
                    <a:gridCol w="4333858"/>
                    <a:gridCol w="3314936"/>
                  </a:tblGrid>
                  <a:tr h="648072">
                    <a:tc>
                      <a:txBody>
                        <a:bodyPr/>
                        <a:lstStyle/>
                        <a:p>
                          <a:pPr marL="0" indent="0"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185738" algn="l"/>
                              <a:tab pos="539750" algn="l"/>
                            </a:tabLst>
                          </a:pPr>
                          <a:r>
                            <a:rPr lang="uk-UA" sz="20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Крок </a:t>
                          </a:r>
                          <a:endParaRPr lang="uk-UA" sz="2000" dirty="0">
                            <a:effectLst/>
                            <a:latin typeface="Times New Roman" panose="02020603050405020304" pitchFamily="18" charset="0"/>
                            <a:ea typeface="Calibri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457200"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540385" algn="l"/>
                            </a:tabLst>
                          </a:pPr>
                          <a:r>
                            <a:rPr lang="uk-UA" sz="20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Зміст дії</a:t>
                          </a:r>
                          <a:endParaRPr lang="uk-UA" sz="2000" dirty="0">
                            <a:effectLst/>
                            <a:latin typeface="Times New Roman" panose="02020603050405020304" pitchFamily="18" charset="0"/>
                            <a:ea typeface="Calibri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98425" indent="0"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540385" algn="l"/>
                            </a:tabLst>
                          </a:pPr>
                          <a:r>
                            <a:rPr lang="uk-UA" sz="20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Результат дії</a:t>
                          </a:r>
                          <a:endParaRPr lang="uk-UA" sz="2000" dirty="0">
                            <a:effectLst/>
                            <a:latin typeface="Times New Roman" panose="02020603050405020304" pitchFamily="18" charset="0"/>
                            <a:ea typeface="Calibri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1402080">
                    <a:tc>
                      <a:txBody>
                        <a:bodyPr/>
                        <a:lstStyle/>
                        <a:p>
                          <a:pPr marL="0" indent="0"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540385" algn="l"/>
                            </a:tabLst>
                          </a:pPr>
                          <a:r>
                            <a:rPr lang="uk-UA" sz="20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</a:t>
                          </a:r>
                          <a:endParaRPr lang="uk-UA" sz="2000" dirty="0">
                            <a:effectLst/>
                            <a:latin typeface="Times New Roman" panose="02020603050405020304" pitchFamily="18" charset="0"/>
                            <a:ea typeface="Calibri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457200" algn="just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540385" algn="l"/>
                            </a:tabLst>
                          </a:pPr>
                          <a:r>
                            <a:rPr lang="uk-UA" sz="1600" dirty="0">
                              <a:effectLst/>
                              <a:latin typeface="Times New Roman"/>
                              <a:ea typeface="Calibri"/>
                              <a:cs typeface="Times New Roman"/>
                            </a:rPr>
                            <a:t>Розкладемо чисельник і знаменник на множники, використовуючи формули скороченого множення</a:t>
                          </a:r>
                          <a:endParaRPr lang="uk-UA" sz="16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endParaRPr lang="uk-UA"/>
                        </a:p>
                      </a:txBody>
                      <a:tcPr marL="68580" marR="68580" marT="0" marB="0">
                        <a:blipFill rotWithShape="1">
                          <a:blip r:embed="rId2"/>
                          <a:stretch>
                            <a:fillRect l="-155882" t="-50435" r="-184" b="-162609"/>
                          </a:stretch>
                        </a:blipFill>
                      </a:tcPr>
                    </a:tc>
                  </a:tr>
                  <a:tr h="765493">
                    <a:tc>
                      <a:txBody>
                        <a:bodyPr/>
                        <a:lstStyle/>
                        <a:p>
                          <a:pPr marL="0" indent="0"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540385" algn="l"/>
                            </a:tabLst>
                          </a:pPr>
                          <a:r>
                            <a:rPr lang="uk-UA" sz="20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</a:t>
                          </a:r>
                          <a:endParaRPr lang="uk-UA" sz="2000" dirty="0">
                            <a:effectLst/>
                            <a:latin typeface="Times New Roman" panose="02020603050405020304" pitchFamily="18" charset="0"/>
                            <a:ea typeface="Calibri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457200" algn="just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540385" algn="l"/>
                            </a:tabLst>
                          </a:pPr>
                          <a:r>
                            <a:rPr lang="uk-UA" sz="1600" dirty="0" err="1">
                              <a:effectLst/>
                              <a:latin typeface="Times New Roman"/>
                              <a:ea typeface="Calibri"/>
                              <a:cs typeface="Times New Roman"/>
                            </a:rPr>
                            <a:t>Запишемо</a:t>
                          </a:r>
                          <a:r>
                            <a:rPr lang="uk-UA" sz="1600" dirty="0">
                              <a:effectLst/>
                              <a:latin typeface="Times New Roman"/>
                              <a:ea typeface="Calibri"/>
                              <a:cs typeface="Times New Roman"/>
                            </a:rPr>
                            <a:t> дріб у вигляді, коли чисельник і знаменник розкладено на множники</a:t>
                          </a:r>
                          <a:endParaRPr lang="uk-UA" sz="16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endParaRPr lang="uk-UA"/>
                        </a:p>
                      </a:txBody>
                      <a:tcPr marL="68580" marR="68580" marT="0" marB="0">
                        <a:blipFill rotWithShape="1">
                          <a:blip r:embed="rId2"/>
                          <a:stretch>
                            <a:fillRect l="-155882" t="-276800" r="-184" b="-199200"/>
                          </a:stretch>
                        </a:blipFill>
                      </a:tcPr>
                    </a:tc>
                  </a:tr>
                  <a:tr h="845503">
                    <a:tc>
                      <a:txBody>
                        <a:bodyPr/>
                        <a:lstStyle/>
                        <a:p>
                          <a:pPr marL="0" indent="0"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540385" algn="l"/>
                            </a:tabLst>
                          </a:pPr>
                          <a:r>
                            <a:rPr lang="uk-UA" sz="2000" dirty="0">
                              <a:effectLst/>
                              <a:latin typeface="Times New Roman"/>
                              <a:ea typeface="Calibri"/>
                              <a:cs typeface="Times New Roman"/>
                            </a:rPr>
                            <a:t>3</a:t>
                          </a:r>
                          <a:endParaRPr lang="uk-UA" sz="20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457200" algn="just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540385" algn="l"/>
                            </a:tabLst>
                          </a:pPr>
                          <a:r>
                            <a:rPr lang="uk-UA" sz="1600" dirty="0">
                              <a:effectLst/>
                              <a:latin typeface="Times New Roman"/>
                              <a:ea typeface="Calibri"/>
                              <a:cs typeface="Times New Roman"/>
                            </a:rPr>
                            <a:t>Знайдемо область допустимих значень змінної, розв’язавши відповідне рівняння</a:t>
                          </a:r>
                          <a:endParaRPr lang="uk-UA" sz="16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endParaRPr lang="uk-UA"/>
                        </a:p>
                      </a:txBody>
                      <a:tcPr marL="68580" marR="68580" marT="0" marB="0">
                        <a:blipFill rotWithShape="1">
                          <a:blip r:embed="rId2"/>
                          <a:stretch>
                            <a:fillRect l="-155882" t="-338849" r="-184" b="-79137"/>
                          </a:stretch>
                        </a:blipFill>
                      </a:tcPr>
                    </a:tc>
                  </a:tr>
                  <a:tr h="543052">
                    <a:tc>
                      <a:txBody>
                        <a:bodyPr/>
                        <a:lstStyle/>
                        <a:p>
                          <a:pPr marL="82550" indent="0"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540385" algn="l"/>
                            </a:tabLst>
                          </a:pPr>
                          <a:r>
                            <a:rPr lang="uk-UA" sz="2000" dirty="0">
                              <a:effectLst/>
                              <a:latin typeface="Times New Roman"/>
                              <a:ea typeface="Calibri"/>
                              <a:cs typeface="Times New Roman"/>
                            </a:rPr>
                            <a:t>4</a:t>
                          </a:r>
                          <a:endParaRPr lang="uk-UA" sz="20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endParaRPr lang="uk-UA"/>
                        </a:p>
                      </a:txBody>
                      <a:tcPr marL="68580" marR="68580" marT="0" marB="0">
                        <a:blipFill rotWithShape="1">
                          <a:blip r:embed="rId2"/>
                          <a:stretch>
                            <a:fillRect l="-19269" t="-685393" r="-76653" b="-2359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uk-UA"/>
                        </a:p>
                      </a:txBody>
                      <a:tcPr marL="68580" marR="68580" marT="0" marB="0">
                        <a:blipFill rotWithShape="1">
                          <a:blip r:embed="rId2"/>
                          <a:stretch>
                            <a:fillRect l="-155882" t="-685393" r="-184" b="-23596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334277" y="2006387"/>
            <a:ext cx="266429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" algn="l"/>
              </a:tabLst>
            </a:pPr>
            <a:r>
              <a:rPr kumimoji="0" lang="uk-UA" altLang="uk-UA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Розв’язання:</a:t>
            </a:r>
            <a:endParaRPr kumimoji="0" lang="uk-UA" altLang="uk-UA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Прямоугольник 6"/>
              <p:cNvSpPr/>
              <p:nvPr/>
            </p:nvSpPr>
            <p:spPr>
              <a:xfrm>
                <a:off x="2927999" y="1510574"/>
                <a:ext cx="1677061" cy="64812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uk-UA" i="1" smtClean="0">
                              <a:effectLst/>
                              <a:latin typeface="Cambria Math"/>
                              <a:cs typeface="Times New Roman"/>
                            </a:rPr>
                          </m:ctrlPr>
                        </m:fPr>
                        <m:num>
                          <m:r>
                            <a:rPr lang="uk-UA" i="1">
                              <a:effectLst/>
                              <a:latin typeface="Cambria Math"/>
                              <a:ea typeface="Calibri"/>
                              <a:cs typeface="Times New Roman"/>
                            </a:rPr>
                            <m:t>16</m:t>
                          </m:r>
                          <m:sSup>
                            <m:sSupPr>
                              <m:ctrlPr>
                                <a:rPr lang="uk-UA" i="1">
                                  <a:effectLst/>
                                  <a:latin typeface="Cambria Math"/>
                                  <a:cs typeface="Times New Roman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effectLst/>
                                  <a:latin typeface="Cambria Math"/>
                                  <a:ea typeface="Calibri"/>
                                  <a:cs typeface="Times New Roman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uk-UA" i="1">
                                  <a:effectLst/>
                                  <a:latin typeface="Cambria Math"/>
                                  <a:ea typeface="Calibri"/>
                                  <a:cs typeface="Times New Roman"/>
                                </a:rPr>
                                <m:t>2</m:t>
                              </m:r>
                            </m:sup>
                          </m:sSup>
                          <m:r>
                            <a:rPr lang="uk-UA" i="1">
                              <a:effectLst/>
                              <a:latin typeface="Cambria Math"/>
                              <a:ea typeface="Calibri"/>
                              <a:cs typeface="Times New Roman"/>
                            </a:rPr>
                            <m:t>−8</m:t>
                          </m:r>
                          <m:r>
                            <a:rPr lang="uk-UA" i="1">
                              <a:effectLst/>
                              <a:latin typeface="Cambria Math"/>
                              <a:ea typeface="Calibri"/>
                              <a:cs typeface="Times New Roman"/>
                            </a:rPr>
                            <m:t>𝑎</m:t>
                          </m:r>
                          <m:r>
                            <a:rPr lang="uk-UA" i="1">
                              <a:effectLst/>
                              <a:latin typeface="Cambria Math"/>
                              <a:ea typeface="Calibri"/>
                              <a:cs typeface="Times New Roman"/>
                            </a:rPr>
                            <m:t>+1</m:t>
                          </m:r>
                        </m:num>
                        <m:den>
                          <m:r>
                            <a:rPr lang="uk-UA" i="1">
                              <a:effectLst/>
                              <a:latin typeface="Cambria Math"/>
                              <a:ea typeface="Calibri"/>
                              <a:cs typeface="Times New Roman"/>
                            </a:rPr>
                            <m:t>16</m:t>
                          </m:r>
                          <m:sSup>
                            <m:sSupPr>
                              <m:ctrlPr>
                                <a:rPr lang="uk-UA" i="1">
                                  <a:effectLst/>
                                  <a:latin typeface="Cambria Math"/>
                                  <a:cs typeface="Times New Roman"/>
                                </a:rPr>
                              </m:ctrlPr>
                            </m:sSupPr>
                            <m:e>
                              <m:r>
                                <a:rPr lang="uk-UA" i="1">
                                  <a:effectLst/>
                                  <a:latin typeface="Cambria Math"/>
                                  <a:ea typeface="Calibri"/>
                                  <a:cs typeface="Times New Roman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uk-UA" i="1">
                                  <a:effectLst/>
                                  <a:latin typeface="Cambria Math"/>
                                  <a:ea typeface="Calibri"/>
                                  <a:cs typeface="Times New Roman"/>
                                </a:rPr>
                                <m:t>2</m:t>
                              </m:r>
                            </m:sup>
                          </m:sSup>
                          <m:r>
                            <a:rPr lang="uk-UA" i="1">
                              <a:effectLst/>
                              <a:latin typeface="Cambria Math"/>
                              <a:ea typeface="Calibri"/>
                              <a:cs typeface="Times New Roman"/>
                            </a:rPr>
                            <m:t>−1</m:t>
                          </m:r>
                        </m:den>
                      </m:f>
                    </m:oMath>
                  </m:oMathPara>
                </a14:m>
                <a:endParaRPr lang="uk-UA" dirty="0"/>
              </a:p>
            </p:txBody>
          </p:sp>
        </mc:Choice>
        <mc:Fallback>
          <p:sp>
            <p:nvSpPr>
              <p:cNvPr id="7" name="Прямоугольник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7999" y="1510574"/>
                <a:ext cx="1677061" cy="648126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8801607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Ð ÐµÐ·ÑÐ»ÑÑÐ°Ñ Ð¿Ð¾ÑÑÐºÑ Ð·Ð¾Ð±ÑÐ°Ð¶ÐµÐ½Ñ Ð·Ð° Ð·Ð°Ð¿Ð¸ÑÐ¾Ð¼ &quot;ÐºÐ»ÑÐ¿Ð°ÑÑ Ð»Ð¸ÑÑÐ¾Ðº Ð±Ð»Ð¾ÐºÐ½Ð¾ÑÑ&quot;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260" t="17810" r="15542" b="57427"/>
          <a:stretch/>
        </p:blipFill>
        <p:spPr bwMode="auto">
          <a:xfrm>
            <a:off x="395536" y="404664"/>
            <a:ext cx="8541566" cy="2274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Прямоугольник 2"/>
              <p:cNvSpPr/>
              <p:nvPr/>
            </p:nvSpPr>
            <p:spPr>
              <a:xfrm>
                <a:off x="425284" y="444147"/>
                <a:ext cx="8511818" cy="251761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98425" algn="just">
                  <a:lnSpc>
                    <a:spcPct val="115000"/>
                  </a:lnSpc>
                  <a:spcAft>
                    <a:spcPts val="0"/>
                  </a:spcAft>
                  <a:tabLst>
                    <a:tab pos="540385" algn="l"/>
                  </a:tabLst>
                </a:pPr>
                <a:r>
                  <a:rPr lang="uk-UA" sz="2400" b="1" i="1" dirty="0" smtClean="0">
                    <a:effectLst/>
                    <a:latin typeface="Times New Roman" panose="02020603050405020304" pitchFamily="18" charset="0"/>
                    <a:ea typeface="Calibri"/>
                    <a:cs typeface="Times New Roman" panose="02020603050405020304" pitchFamily="18" charset="0"/>
                  </a:rPr>
                  <a:t>Запис розв’язання у зошити:</a:t>
                </a:r>
              </a:p>
              <a:p>
                <a:pPr marL="457200" algn="just">
                  <a:lnSpc>
                    <a:spcPct val="115000"/>
                  </a:lnSpc>
                  <a:spcAft>
                    <a:spcPts val="1000"/>
                  </a:spcAft>
                  <a:tabLst>
                    <a:tab pos="540385" algn="l"/>
                  </a:tabLst>
                </a:pPr>
                <a14:m>
                  <m:oMath xmlns:m="http://schemas.openxmlformats.org/officeDocument/2006/math">
                    <m:f>
                      <m:fPr>
                        <m:ctrlPr>
                          <a:rPr lang="uk-UA" sz="2400" i="1" smtClean="0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</m:ctrlPr>
                      </m:fPr>
                      <m:num>
                        <m:r>
                          <a:rPr lang="uk-UA" sz="2400" i="1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  <m:t>16</m:t>
                        </m:r>
                        <m:sSup>
                          <m:sSupPr>
                            <m:ctrlPr>
                              <a:rPr lang="uk-UA" sz="2400" i="1">
                                <a:effectLst/>
                                <a:latin typeface="Cambria Math"/>
                                <a:ea typeface="Calibri"/>
                                <a:cs typeface="Times New Roman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effectLst/>
                                <a:latin typeface="Cambria Math"/>
                                <a:ea typeface="Calibri"/>
                                <a:cs typeface="Times New Roman"/>
                              </a:rPr>
                              <m:t>𝑎</m:t>
                            </m:r>
                          </m:e>
                          <m:sup>
                            <m:r>
                              <a:rPr lang="uk-UA" sz="2400" i="1">
                                <a:effectLst/>
                                <a:latin typeface="Cambria Math"/>
                                <a:ea typeface="Calibri"/>
                                <a:cs typeface="Times New Roman"/>
                              </a:rPr>
                              <m:t>2</m:t>
                            </m:r>
                          </m:sup>
                        </m:sSup>
                        <m:r>
                          <a:rPr lang="uk-UA" sz="2400" i="1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  <m:t>−8</m:t>
                        </m:r>
                        <m:r>
                          <a:rPr lang="uk-UA" sz="2400" i="1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  <m:t>𝑎</m:t>
                        </m:r>
                        <m:r>
                          <a:rPr lang="uk-UA" sz="2400" i="1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  <m:t>+1</m:t>
                        </m:r>
                      </m:num>
                      <m:den>
                        <m:r>
                          <a:rPr lang="uk-UA" sz="2400" i="1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  <m:t>16</m:t>
                        </m:r>
                        <m:sSup>
                          <m:sSupPr>
                            <m:ctrlPr>
                              <a:rPr lang="uk-UA" sz="2400" i="1">
                                <a:effectLst/>
                                <a:latin typeface="Cambria Math"/>
                                <a:ea typeface="Calibri"/>
                                <a:cs typeface="Times New Roman"/>
                              </a:rPr>
                            </m:ctrlPr>
                          </m:sSupPr>
                          <m:e>
                            <m:r>
                              <a:rPr lang="uk-UA" sz="2400" i="1">
                                <a:effectLst/>
                                <a:latin typeface="Cambria Math"/>
                                <a:ea typeface="Calibri"/>
                                <a:cs typeface="Times New Roman"/>
                              </a:rPr>
                              <m:t>𝑎</m:t>
                            </m:r>
                          </m:e>
                          <m:sup>
                            <m:r>
                              <a:rPr lang="uk-UA" sz="2400" i="1">
                                <a:effectLst/>
                                <a:latin typeface="Cambria Math"/>
                                <a:ea typeface="Calibri"/>
                                <a:cs typeface="Times New Roman"/>
                              </a:rPr>
                              <m:t>2</m:t>
                            </m:r>
                          </m:sup>
                        </m:sSup>
                        <m:r>
                          <a:rPr lang="uk-UA" sz="2400" i="1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  <m:t>−1</m:t>
                        </m:r>
                      </m:den>
                    </m:f>
                    <m:r>
                      <a:rPr lang="uk-UA" sz="2400" i="1">
                        <a:effectLst/>
                        <a:latin typeface="Cambria Math"/>
                        <a:ea typeface="Calibri"/>
                        <a:cs typeface="Times New Roman"/>
                      </a:rPr>
                      <m:t>=</m:t>
                    </m:r>
                    <m:f>
                      <m:fPr>
                        <m:ctrlPr>
                          <a:rPr lang="uk-UA" sz="2400" i="1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uk-UA" sz="2400" i="1">
                                <a:effectLst/>
                                <a:latin typeface="Cambria Math"/>
                                <a:ea typeface="Calibri"/>
                                <a:cs typeface="Times New Roman"/>
                              </a:rPr>
                            </m:ctrlPr>
                          </m:sSupPr>
                          <m:e>
                            <m:r>
                              <a:rPr lang="ru-RU" sz="2400" i="1">
                                <a:effectLst/>
                                <a:latin typeface="Cambria Math"/>
                                <a:ea typeface="Calibri"/>
                                <a:cs typeface="Times New Roman"/>
                              </a:rPr>
                              <m:t>(4</m:t>
                            </m:r>
                            <m:r>
                              <a:rPr lang="ru-RU" sz="2400" i="1">
                                <a:effectLst/>
                                <a:latin typeface="Cambria Math"/>
                                <a:ea typeface="Calibri"/>
                                <a:cs typeface="Times New Roman"/>
                              </a:rPr>
                              <m:t>𝑎</m:t>
                            </m:r>
                            <m:r>
                              <a:rPr lang="ru-RU" sz="2400" i="1">
                                <a:effectLst/>
                                <a:latin typeface="Cambria Math"/>
                                <a:ea typeface="Calibri"/>
                                <a:cs typeface="Times New Roman"/>
                              </a:rPr>
                              <m:t>−1)</m:t>
                            </m:r>
                          </m:e>
                          <m:sup>
                            <m:r>
                              <a:rPr lang="ru-RU" sz="2400" i="1">
                                <a:effectLst/>
                                <a:latin typeface="Cambria Math"/>
                                <a:ea typeface="Calibri"/>
                                <a:cs typeface="Times New Roman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ru-RU" sz="2400" i="1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  <m:t>(4</m:t>
                        </m:r>
                        <m:r>
                          <a:rPr lang="ru-RU" sz="2400" i="1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  <m:t>𝑎</m:t>
                        </m:r>
                        <m:r>
                          <a:rPr lang="ru-RU" sz="2400" i="1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  <m:t>−1)∙(4</m:t>
                        </m:r>
                        <m:r>
                          <a:rPr lang="ru-RU" sz="2400" i="1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  <m:t>𝑎</m:t>
                        </m:r>
                        <m:r>
                          <a:rPr lang="ru-RU" sz="2400" i="1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  <m:t>+1)</m:t>
                        </m:r>
                      </m:den>
                    </m:f>
                    <m:r>
                      <a:rPr lang="ru-RU" sz="2400" i="1">
                        <a:effectLst/>
                        <a:latin typeface="Cambria Math"/>
                        <a:ea typeface="Calibri"/>
                        <a:cs typeface="Times New Roman"/>
                      </a:rPr>
                      <m:t>=</m:t>
                    </m:r>
                    <m:f>
                      <m:fPr>
                        <m:ctrlPr>
                          <a:rPr lang="uk-UA" sz="2400" i="1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</m:ctrlPr>
                      </m:fPr>
                      <m:num>
                        <m:r>
                          <a:rPr lang="ru-RU" sz="2400" i="1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  <m:t>4</m:t>
                        </m:r>
                        <m:r>
                          <a:rPr lang="ru-RU" sz="2400" i="1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  <m:t>𝑎</m:t>
                        </m:r>
                        <m:r>
                          <a:rPr lang="ru-RU" sz="2400" i="1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  <m:t>−1</m:t>
                        </m:r>
                      </m:num>
                      <m:den>
                        <m:r>
                          <a:rPr lang="ru-RU" sz="2400" i="1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  <m:t>4</m:t>
                        </m:r>
                        <m:r>
                          <a:rPr lang="ru-RU" sz="2400" i="1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  <m:t>𝑎</m:t>
                        </m:r>
                        <m:r>
                          <a:rPr lang="ru-RU" sz="2400" i="1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  <m:t>+1</m:t>
                        </m:r>
                      </m:den>
                    </m:f>
                  </m:oMath>
                </a14:m>
                <a:r>
                  <a:rPr lang="ru-RU" sz="2400" i="1" dirty="0">
                    <a:effectLst/>
                    <a:latin typeface="Times New Roman"/>
                    <a:ea typeface="Times New Roman"/>
                    <a:cs typeface="Times New Roman"/>
                  </a:rPr>
                  <a:t/>
                </a:r>
                <a:r>
                  <a:rPr lang="uk-UA" sz="2400" dirty="0">
                    <a:effectLst/>
                    <a:latin typeface="Times New Roman"/>
                    <a:ea typeface="Times New Roman"/>
                    <a:cs typeface="Times New Roman"/>
                  </a:rPr>
                  <a:t>при </a:t>
                </a:r>
                <a14:m>
                  <m:oMath xmlns:m="http://schemas.openxmlformats.org/officeDocument/2006/math">
                    <m:r>
                      <a:rPr lang="ru-RU" sz="2400" i="1">
                        <a:effectLst/>
                        <a:latin typeface="Cambria Math"/>
                        <a:ea typeface="Calibri"/>
                        <a:cs typeface="Times New Roman"/>
                      </a:rPr>
                      <m:t>𝑎</m:t>
                    </m:r>
                    <m:r>
                      <a:rPr lang="ru-RU" sz="2400" i="1">
                        <a:effectLst/>
                        <a:latin typeface="Cambria Math"/>
                        <a:ea typeface="Calibri"/>
                        <a:cs typeface="Times New Roman"/>
                      </a:rPr>
                      <m:t>≠∓</m:t>
                    </m:r>
                    <m:f>
                      <m:fPr>
                        <m:ctrlPr>
                          <a:rPr lang="uk-UA" sz="2400" i="1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</m:ctrlPr>
                      </m:fPr>
                      <m:num>
                        <m:r>
                          <a:rPr lang="ru-RU" sz="2400" i="1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  <m:t>1</m:t>
                        </m:r>
                      </m:num>
                      <m:den>
                        <m:r>
                          <a:rPr lang="ru-RU" sz="2400" i="1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  <m:t>4</m:t>
                        </m:r>
                      </m:den>
                    </m:f>
                  </m:oMath>
                </a14:m>
                <a:endParaRPr lang="uk-UA" sz="2400" dirty="0" smtClean="0">
                  <a:effectLst/>
                  <a:latin typeface="Times New Roman"/>
                  <a:ea typeface="Calibri"/>
                  <a:cs typeface="Times New Roman"/>
                </a:endParaRPr>
              </a:p>
              <a:p>
                <a:pPr marL="98425" algn="just">
                  <a:lnSpc>
                    <a:spcPct val="115000"/>
                  </a:lnSpc>
                  <a:spcAft>
                    <a:spcPts val="1000"/>
                  </a:spcAft>
                  <a:tabLst>
                    <a:tab pos="540385" algn="l"/>
                  </a:tabLst>
                </a:pPr>
                <a:r>
                  <a:rPr lang="uk-UA" sz="2400" b="1" i="1" dirty="0" smtClean="0">
                    <a:effectLst/>
                    <a:latin typeface="Times New Roman" panose="02020603050405020304" pitchFamily="18" charset="0"/>
                    <a:ea typeface="Calibri"/>
                    <a:cs typeface="Times New Roman" panose="02020603050405020304" pitchFamily="18" charset="0"/>
                  </a:rPr>
                  <a:t>Відповідь: </a:t>
                </a:r>
                <a:r>
                  <a:rPr lang="uk-UA" sz="2400" i="1" dirty="0" smtClean="0">
                    <a:effectLst/>
                    <a:latin typeface="Times New Roman"/>
                    <a:ea typeface="Calibri"/>
                    <a:cs typeface="Times New Roman"/>
                  </a:rPr>
                  <a:t/>
                </a:r>
                <a14:m>
                  <m:oMath xmlns:m="http://schemas.openxmlformats.org/officeDocument/2006/math">
                    <m:f>
                      <m:fPr>
                        <m:ctrlPr>
                          <a:rPr lang="uk-UA" sz="2400" i="1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</m:ctrlPr>
                      </m:fPr>
                      <m:num>
                        <m:r>
                          <a:rPr lang="ru-RU" sz="2400" i="1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  <m:t>4</m:t>
                        </m:r>
                        <m:r>
                          <a:rPr lang="ru-RU" sz="2400" i="1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  <m:t>𝑎</m:t>
                        </m:r>
                        <m:r>
                          <a:rPr lang="ru-RU" sz="2400" i="1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  <m:t>−1</m:t>
                        </m:r>
                      </m:num>
                      <m:den>
                        <m:r>
                          <a:rPr lang="ru-RU" sz="2400" i="1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  <m:t>4</m:t>
                        </m:r>
                        <m:r>
                          <a:rPr lang="ru-RU" sz="2400" i="1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  <m:t>𝑎</m:t>
                        </m:r>
                        <m:r>
                          <a:rPr lang="ru-RU" sz="2400" i="1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  <m:t>+1</m:t>
                        </m:r>
                      </m:den>
                    </m:f>
                  </m:oMath>
                </a14:m>
                <a:r>
                  <a:rPr lang="ru-RU" sz="2400" i="1" dirty="0">
                    <a:effectLst/>
                    <a:latin typeface="Times New Roman"/>
                    <a:ea typeface="Times New Roman"/>
                    <a:cs typeface="Times New Roman"/>
                  </a:rPr>
                  <a:t/>
                </a:r>
                <a:r>
                  <a:rPr lang="uk-UA" sz="2400" dirty="0">
                    <a:effectLst/>
                    <a:latin typeface="Times New Roman"/>
                    <a:ea typeface="Times New Roman"/>
                    <a:cs typeface="Times New Roman"/>
                  </a:rPr>
                  <a:t>при </a:t>
                </a:r>
                <a14:m>
                  <m:oMath xmlns:m="http://schemas.openxmlformats.org/officeDocument/2006/math">
                    <m:r>
                      <a:rPr lang="ru-RU" sz="2400" i="1">
                        <a:effectLst/>
                        <a:latin typeface="Cambria Math"/>
                        <a:ea typeface="Calibri"/>
                        <a:cs typeface="Times New Roman"/>
                      </a:rPr>
                      <m:t>𝑎</m:t>
                    </m:r>
                    <m:r>
                      <a:rPr lang="ru-RU" sz="2400" i="1">
                        <a:effectLst/>
                        <a:latin typeface="Cambria Math"/>
                        <a:ea typeface="Calibri"/>
                        <a:cs typeface="Times New Roman"/>
                      </a:rPr>
                      <m:t>≠∓</m:t>
                    </m:r>
                    <m:f>
                      <m:fPr>
                        <m:ctrlPr>
                          <a:rPr lang="uk-UA" sz="2400" i="1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</m:ctrlPr>
                      </m:fPr>
                      <m:num>
                        <m:r>
                          <a:rPr lang="ru-RU" sz="2400" i="1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  <m:t>1</m:t>
                        </m:r>
                      </m:num>
                      <m:den>
                        <m:r>
                          <a:rPr lang="ru-RU" sz="2400" i="1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  <m:t>4</m:t>
                        </m:r>
                      </m:den>
                    </m:f>
                  </m:oMath>
                </a14:m>
                <a:endParaRPr lang="uk-UA" sz="2400" dirty="0">
                  <a:ea typeface="Calibri"/>
                  <a:cs typeface="Times New Roman"/>
                </a:endParaRPr>
              </a:p>
              <a:p>
                <a:pPr marL="98425" algn="just">
                  <a:lnSpc>
                    <a:spcPct val="115000"/>
                  </a:lnSpc>
                  <a:spcAft>
                    <a:spcPts val="1000"/>
                  </a:spcAft>
                  <a:tabLst>
                    <a:tab pos="540385" algn="l"/>
                  </a:tabLst>
                </a:pPr>
                <a:endParaRPr lang="uk-UA" sz="2400" dirty="0"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" name="Прямоугольник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284" y="444147"/>
                <a:ext cx="8511818" cy="2517612"/>
              </a:xfrm>
              <a:prstGeom prst="rect">
                <a:avLst/>
              </a:prstGeom>
              <a:blipFill rotWithShape="1">
                <a:blip r:embed="rId3"/>
                <a:stretch>
                  <a:fillRect t="-969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 descr="Ð ÐµÐ·ÑÐ»ÑÑÐ°Ñ Ð¿Ð¾ÑÑÐºÑ Ð·Ð¾Ð±ÑÐ°Ð¶ÐµÐ½Ñ Ð·Ð° Ð·Ð°Ð¿Ð¸ÑÐ¾Ð¼ &quot;ÐºÐ»ÑÐ¿Ð°ÑÑ  ÑÑÑÐºÐµÑ Ð· ÐºÐ½Ð¾Ð¿ÐºÐ¾Ñ&quot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56678" y="3282877"/>
            <a:ext cx="4649029" cy="3285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6855679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3" descr="C:\Users\Sony\Desktop\КЛІПАРТИ ДЛЯ ПРЕЗЕНТАЦІЙ ДО УРОКІВ\images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402" t="8637" r="9245" b="9225"/>
          <a:stretch/>
        </p:blipFill>
        <p:spPr bwMode="auto">
          <a:xfrm>
            <a:off x="4932041" y="84304"/>
            <a:ext cx="4225570" cy="3211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TextBox 2"/>
              <p:cNvSpPr txBox="1"/>
              <p:nvPr/>
            </p:nvSpPr>
            <p:spPr>
              <a:xfrm rot="20857173">
                <a:off x="5291750" y="650302"/>
                <a:ext cx="3397027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uk-UA" sz="2800" b="1" dirty="0" smtClean="0">
                    <a:solidFill>
                      <a:srgbClr val="FF0000"/>
                    </a:solidFill>
                  </a:rPr>
                  <a:t>ПРИГАДАЙТЕ !</a:t>
                </a:r>
              </a:p>
              <a:p>
                <a:endParaRPr lang="uk-UA" sz="2000" b="1" dirty="0">
                  <a:solidFill>
                    <a:srgbClr val="FF0000"/>
                  </a:solidFill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𝒂</m:t>
                      </m:r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∙</m:t>
                      </m:r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𝒃</m:t>
                      </m:r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𝒂</m:t>
                      </m:r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∙</m:t>
                      </m:r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𝒄</m:t>
                      </m:r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𝒂</m:t>
                      </m:r>
                      <m:d>
                        <m:dPr>
                          <m:ctrlP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</a:rPr>
                            <m:t>𝒃</m:t>
                          </m:r>
                          <m: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</a:rPr>
                            <m:t>+</m:t>
                          </m:r>
                          <m: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</a:rPr>
                            <m:t>𝒄</m:t>
                          </m:r>
                        </m:e>
                      </m:d>
                    </m:oMath>
                  </m:oMathPara>
                </a14:m>
                <a:endParaRPr lang="en-US" sz="2400" b="1" dirty="0" smtClean="0">
                  <a:solidFill>
                    <a:srgbClr val="FF0000"/>
                  </a:solidFill>
                  <a:ea typeface="Cambria Math"/>
                </a:endParaRPr>
              </a:p>
              <a:p>
                <a:endParaRPr lang="en-US" sz="2400" b="1" dirty="0" smtClean="0"/>
              </a:p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>
                          <a:solidFill>
                            <a:srgbClr val="FF0000"/>
                          </a:solidFill>
                          <a:latin typeface="Cambria Math"/>
                        </a:rPr>
                        <m:t>𝒂</m:t>
                      </m:r>
                      <m:r>
                        <a:rPr lang="en-US" sz="2400" b="1" i="1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∙</m:t>
                      </m:r>
                      <m:r>
                        <a:rPr lang="en-US" sz="2400" b="1" i="1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𝒃</m:t>
                      </m:r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−</m:t>
                      </m:r>
                      <m:r>
                        <a:rPr lang="en-US" sz="2400" b="1" i="1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𝒂</m:t>
                      </m:r>
                      <m:r>
                        <a:rPr lang="en-US" sz="2400" b="1" i="1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∙</m:t>
                      </m:r>
                      <m:r>
                        <a:rPr lang="en-US" sz="2400" b="1" i="1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𝒄</m:t>
                      </m:r>
                      <m:r>
                        <a:rPr lang="en-US" sz="2400" b="1" i="1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2400" b="1" i="1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𝒂</m:t>
                      </m:r>
                      <m:d>
                        <m:dPr>
                          <m:ctrlPr>
                            <a:rPr lang="en-US" sz="2400" b="1" i="1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sz="2400" b="1" i="1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</a:rPr>
                            <m:t>𝒃</m:t>
                          </m:r>
                          <m: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</a:rPr>
                            <m:t>−</m:t>
                          </m:r>
                          <m:r>
                            <a:rPr lang="en-US" sz="2400" b="1" i="1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</a:rPr>
                            <m:t>𝒄</m:t>
                          </m:r>
                        </m:e>
                      </m:d>
                    </m:oMath>
                  </m:oMathPara>
                </a14:m>
                <a:endParaRPr lang="en-US" sz="2400" b="1" dirty="0">
                  <a:solidFill>
                    <a:srgbClr val="FF0000"/>
                  </a:solidFill>
                  <a:ea typeface="Cambria Math"/>
                </a:endParaRPr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0857173">
                <a:off x="5291750" y="650302"/>
                <a:ext cx="3397027" cy="193899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314" name="Picture 2" descr="Ð ÐµÐ·ÑÐ»ÑÑÐ°Ñ Ð¿Ð¾ÑÑÐºÑ Ð·Ð¾Ð±ÑÐ°Ð¶ÐµÐ½Ñ Ð·Ð° Ð·Ð°Ð¿Ð¸ÑÐ¾Ð¼ &quot;ÐºÐ»ÑÐ¿Ð°ÑÑ Ð¾Ð»ÑÐ²ÐµÑÑ&quot;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65107" y="1684581"/>
            <a:ext cx="2158279" cy="2697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1446" y="1022564"/>
            <a:ext cx="31960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Скоротіть дріб:</a:t>
            </a:r>
            <a:endParaRPr lang="uk-UA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TextBox 4"/>
              <p:cNvSpPr txBox="1"/>
              <p:nvPr/>
            </p:nvSpPr>
            <p:spPr>
              <a:xfrm>
                <a:off x="251520" y="1690166"/>
                <a:ext cx="3289683" cy="45640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457200" indent="-457200">
                  <a:buAutoNum type="arabicParenR"/>
                </a:pPr>
                <a14:m>
                  <m:oMath xmlns:m="http://schemas.openxmlformats.org/officeDocument/2006/math">
                    <m:r>
                      <a:rPr lang="en-US" sz="4400" b="0" i="1" smtClean="0">
                        <a:latin typeface="Cambria Math"/>
                      </a:rPr>
                      <m:t>  </m:t>
                    </m:r>
                    <m:f>
                      <m:fPr>
                        <m:ctrlPr>
                          <a:rPr lang="uk-UA" sz="4400" i="1" smtClean="0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uk-UA" sz="440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4400" b="0" i="1" smtClean="0">
                                <a:latin typeface="Cambria Math"/>
                              </a:rPr>
                              <m:t>𝑎</m:t>
                            </m:r>
                          </m:e>
                          <m:sup>
                            <m:r>
                              <a:rPr lang="en-US" sz="44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4400" b="0" i="1" smtClean="0">
                            <a:latin typeface="Cambria Math"/>
                          </a:rPr>
                          <m:t>−</m:t>
                        </m:r>
                        <m:sSup>
                          <m:sSupPr>
                            <m:ctrlPr>
                              <a:rPr lang="en-US" sz="44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4400" b="0" i="1" smtClean="0">
                                <a:latin typeface="Cambria Math"/>
                              </a:rPr>
                              <m:t>𝑏</m:t>
                            </m:r>
                          </m:e>
                          <m:sup>
                            <m:r>
                              <a:rPr lang="en-US" sz="44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uk-UA" sz="440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4400" b="0" i="1" smtClean="0">
                                <a:latin typeface="Cambria Math"/>
                              </a:rPr>
                              <m:t>(</m:t>
                            </m:r>
                            <m:r>
                              <a:rPr lang="en-US" sz="4400" b="0" i="1" smtClean="0">
                                <a:latin typeface="Cambria Math"/>
                              </a:rPr>
                              <m:t>𝑎</m:t>
                            </m:r>
                            <m:r>
                              <a:rPr lang="en-US" sz="4400" b="0" i="1" smtClean="0">
                                <a:latin typeface="Cambria Math"/>
                              </a:rPr>
                              <m:t>+</m:t>
                            </m:r>
                            <m:r>
                              <a:rPr lang="en-US" sz="4400" b="0" i="1" smtClean="0">
                                <a:latin typeface="Cambria Math"/>
                              </a:rPr>
                              <m:t>𝑏</m:t>
                            </m:r>
                            <m:r>
                              <a:rPr lang="en-US" sz="4400" b="0" i="1" smtClean="0">
                                <a:latin typeface="Cambria Math"/>
                              </a:rPr>
                              <m:t>)</m:t>
                            </m:r>
                          </m:e>
                          <m:sup>
                            <m:r>
                              <a:rPr lang="en-US" sz="44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4400" dirty="0" smtClean="0"/>
                  <a:t>; </a:t>
                </a:r>
              </a:p>
              <a:p>
                <a:pPr marL="457200" indent="-457200">
                  <a:buAutoNum type="arabicParenR"/>
                </a:pPr>
                <a14:m>
                  <m:oMath xmlns:m="http://schemas.openxmlformats.org/officeDocument/2006/math">
                    <m:r>
                      <a:rPr lang="en-US" sz="4400" b="0" i="1" smtClean="0">
                        <a:latin typeface="Cambria Math"/>
                      </a:rPr>
                      <m:t>  </m:t>
                    </m:r>
                    <m:f>
                      <m:fPr>
                        <m:ctrlPr>
                          <a:rPr lang="uk-UA" sz="4400" i="1" smtClean="0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uk-UA" sz="440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4400" b="0" i="1" smtClean="0">
                                <a:latin typeface="Cambria Math"/>
                              </a:rPr>
                              <m:t>(</m:t>
                            </m:r>
                            <m:r>
                              <a:rPr lang="en-US" sz="4400" b="0" i="1" smtClean="0">
                                <a:latin typeface="Cambria Math"/>
                              </a:rPr>
                              <m:t>𝑥</m:t>
                            </m:r>
                            <m:r>
                              <a:rPr lang="en-US" sz="4400" b="0" i="1" smtClean="0">
                                <a:latin typeface="Cambria Math"/>
                              </a:rPr>
                              <m:t>+</m:t>
                            </m:r>
                            <m:r>
                              <a:rPr lang="en-US" sz="4400" b="0" i="1" smtClean="0">
                                <a:latin typeface="Cambria Math"/>
                              </a:rPr>
                              <m:t>𝑦</m:t>
                            </m:r>
                            <m:r>
                              <a:rPr lang="en-US" sz="4400" b="0" i="1" smtClean="0">
                                <a:latin typeface="Cambria Math"/>
                              </a:rPr>
                              <m:t>)</m:t>
                            </m:r>
                          </m:e>
                          <m:sup>
                            <m:r>
                              <a:rPr lang="en-US" sz="44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sz="4400" b="0" i="1" smtClean="0">
                            <a:latin typeface="Cambria Math"/>
                          </a:rPr>
                          <m:t>6</m:t>
                        </m:r>
                        <m:sSup>
                          <m:sSupPr>
                            <m:ctrlPr>
                              <a:rPr lang="en-US" sz="44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44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sz="44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4400" b="0" i="1" smtClean="0">
                            <a:latin typeface="Cambria Math"/>
                          </a:rPr>
                          <m:t>−6</m:t>
                        </m:r>
                        <m:sSup>
                          <m:sSupPr>
                            <m:ctrlPr>
                              <a:rPr lang="en-US" sz="44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4400" b="0" i="1" smtClean="0">
                                <a:latin typeface="Cambria Math"/>
                              </a:rPr>
                              <m:t>𝑦</m:t>
                            </m:r>
                          </m:e>
                          <m:sup>
                            <m:r>
                              <a:rPr lang="en-US" sz="44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sz="4400" b="0" i="1" smtClean="0">
                        <a:latin typeface="Cambria Math"/>
                      </a:rPr>
                      <m:t>;</m:t>
                    </m:r>
                  </m:oMath>
                </a14:m>
                <a:endParaRPr lang="en-US" sz="4400" b="0" dirty="0" smtClean="0"/>
              </a:p>
              <a:p>
                <a:pPr marL="457200" indent="-457200">
                  <a:buAutoNum type="arabicParenR"/>
                </a:pPr>
                <a14:m>
                  <m:oMath xmlns:m="http://schemas.openxmlformats.org/officeDocument/2006/math">
                    <m:f>
                      <m:fPr>
                        <m:ctrlPr>
                          <a:rPr lang="uk-UA" sz="4400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uk-UA" sz="44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44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𝑎</m:t>
                            </m:r>
                          </m:e>
                          <m:sup>
                            <m:r>
                              <a:rPr lang="en-US" sz="44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44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+2</m:t>
                        </m:r>
                        <m:r>
                          <a:rPr lang="en-US" sz="44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𝑎𝑏</m:t>
                        </m:r>
                        <m:r>
                          <a:rPr lang="en-US" sz="44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en-US" sz="44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44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𝑏</m:t>
                            </m:r>
                          </m:e>
                          <m:sup>
                            <m:r>
                              <a:rPr lang="en-US" sz="44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uk-UA" sz="44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44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(</m:t>
                            </m:r>
                            <m:r>
                              <a:rPr lang="en-US" sz="44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𝑎</m:t>
                            </m:r>
                            <m:r>
                              <a:rPr lang="en-US" sz="44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+</m:t>
                            </m:r>
                            <m:r>
                              <a:rPr lang="en-US" sz="44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𝑏</m:t>
                            </m:r>
                            <m:r>
                              <a:rPr lang="en-US" sz="44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)</m:t>
                            </m:r>
                          </m:e>
                          <m:sup>
                            <m:r>
                              <a:rPr lang="en-US" sz="44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3</m:t>
                            </m:r>
                          </m:sup>
                        </m:sSup>
                      </m:den>
                    </m:f>
                    <m:r>
                      <a:rPr lang="en-US" sz="4400" b="0" i="1" smtClean="0">
                        <a:latin typeface="Cambria Math"/>
                      </a:rPr>
                      <m:t>;</m:t>
                    </m:r>
                  </m:oMath>
                </a14:m>
                <a:endParaRPr lang="en-US" sz="4400" b="0" dirty="0" smtClean="0"/>
              </a:p>
              <a:p>
                <a:pPr marL="457200" indent="-457200">
                  <a:buAutoNum type="arabicParenR"/>
                </a:pPr>
                <a14:m>
                  <m:oMath xmlns:m="http://schemas.openxmlformats.org/officeDocument/2006/math">
                    <m:f>
                      <m:fPr>
                        <m:ctrlPr>
                          <a:rPr lang="uk-UA" sz="4400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sz="44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12</m:t>
                        </m:r>
                        <m:sSup>
                          <m:sSupPr>
                            <m:ctrlPr>
                              <a:rPr lang="en-US" sz="44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44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(</m:t>
                            </m:r>
                            <m:r>
                              <a:rPr lang="en-US" sz="44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𝑎</m:t>
                            </m:r>
                            <m:r>
                              <a:rPr lang="en-US" sz="44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−</m:t>
                            </m:r>
                            <m:r>
                              <a:rPr lang="en-US" sz="44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𝑏</m:t>
                            </m:r>
                            <m:r>
                              <a:rPr lang="en-US" sz="44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)</m:t>
                            </m:r>
                          </m:e>
                          <m:sup>
                            <m:r>
                              <a:rPr lang="en-US" sz="44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4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uk-UA" sz="44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44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𝑎</m:t>
                            </m:r>
                          </m:e>
                          <m:sup>
                            <m:r>
                              <a:rPr lang="en-US" sz="44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44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−2</m:t>
                        </m:r>
                        <m:r>
                          <a:rPr lang="en-US" sz="44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𝑎𝑏</m:t>
                        </m:r>
                        <m:r>
                          <a:rPr lang="en-US" sz="44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en-US" sz="44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44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𝑏</m:t>
                            </m:r>
                          </m:e>
                          <m:sup>
                            <m:r>
                              <a:rPr lang="en-US" sz="44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sz="4400" b="0" i="1" smtClean="0">
                        <a:latin typeface="Cambria Math"/>
                      </a:rPr>
                      <m:t>;</m:t>
                    </m:r>
                  </m:oMath>
                </a14:m>
                <a:endParaRPr lang="uk-UA" sz="4400" dirty="0"/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1690166"/>
                <a:ext cx="3289683" cy="4564006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9" name="TextBox 8"/>
              <p:cNvSpPr txBox="1"/>
              <p:nvPr/>
            </p:nvSpPr>
            <p:spPr>
              <a:xfrm>
                <a:off x="4752685" y="3312693"/>
                <a:ext cx="4104456" cy="33368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742950" indent="-742950">
                  <a:buFont typeface="+mj-lt"/>
                  <a:buAutoNum type="arabicParenR" startAt="5"/>
                </a:pPr>
                <a14:m>
                  <m:oMath xmlns:m="http://schemas.openxmlformats.org/officeDocument/2006/math">
                    <m:f>
                      <m:fPr>
                        <m:ctrlPr>
                          <a:rPr lang="uk-UA" sz="4400" i="1" smtClean="0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uk-UA" sz="440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4400" b="0" i="1" smtClean="0">
                                <a:latin typeface="Cambria Math"/>
                              </a:rPr>
                              <m:t>𝑎</m:t>
                            </m:r>
                          </m:e>
                          <m:sup>
                            <m:r>
                              <a:rPr lang="en-US" sz="44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4400" b="0" i="1" smtClean="0">
                            <a:latin typeface="Cambria Math"/>
                          </a:rPr>
                          <m:t>−6</m:t>
                        </m:r>
                        <m:r>
                          <a:rPr lang="en-US" sz="4400" b="0" i="1" smtClean="0">
                            <a:latin typeface="Cambria Math"/>
                          </a:rPr>
                          <m:t>𝑎</m:t>
                        </m:r>
                        <m:r>
                          <a:rPr lang="en-US" sz="4400" b="0" i="1" smtClean="0">
                            <a:latin typeface="Cambria Math"/>
                          </a:rPr>
                          <m:t>+9</m:t>
                        </m:r>
                      </m:num>
                      <m:den>
                        <m:sSup>
                          <m:sSupPr>
                            <m:ctrlPr>
                              <a:rPr lang="uk-UA" sz="440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4400" b="0" i="1" smtClean="0">
                                <a:latin typeface="Cambria Math"/>
                              </a:rPr>
                              <m:t>𝑎</m:t>
                            </m:r>
                          </m:e>
                          <m:sup>
                            <m:r>
                              <a:rPr lang="en-US" sz="44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4400" b="0" i="1" smtClean="0">
                            <a:latin typeface="Cambria Math"/>
                          </a:rPr>
                          <m:t>−9</m:t>
                        </m:r>
                      </m:den>
                    </m:f>
                  </m:oMath>
                </a14:m>
                <a:r>
                  <a:rPr lang="en-US" sz="4400" dirty="0" smtClean="0"/>
                  <a:t>; </a:t>
                </a:r>
                <a:endParaRPr lang="en-US" sz="4400" b="0" dirty="0" smtClean="0"/>
              </a:p>
              <a:p>
                <a:pPr marL="457200" indent="-457200">
                  <a:buAutoNum type="arabicParenR" startAt="5"/>
                </a:pPr>
                <a14:m>
                  <m:oMath xmlns:m="http://schemas.openxmlformats.org/officeDocument/2006/math">
                    <m:r>
                      <a:rPr lang="en-US" sz="4400" b="0" i="1" smtClean="0">
                        <a:latin typeface="Cambria Math"/>
                      </a:rPr>
                      <m:t>  </m:t>
                    </m:r>
                    <m:f>
                      <m:fPr>
                        <m:ctrlPr>
                          <a:rPr lang="uk-UA" sz="4400" i="1" smtClean="0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uk-UA" sz="440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4400" b="0" i="1" smtClean="0">
                                <a:latin typeface="Cambria Math"/>
                              </a:rPr>
                              <m:t>𝑎</m:t>
                            </m:r>
                          </m:e>
                          <m:sup>
                            <m:r>
                              <a:rPr lang="en-US" sz="44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4400" b="0" i="1" smtClean="0">
                            <a:latin typeface="Cambria Math"/>
                          </a:rPr>
                          <m:t>−25</m:t>
                        </m:r>
                      </m:num>
                      <m:den>
                        <m:sSup>
                          <m:sSupPr>
                            <m:ctrlPr>
                              <a:rPr lang="uk-UA" sz="440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4400" b="0" i="1" smtClean="0">
                                <a:latin typeface="Cambria Math"/>
                              </a:rPr>
                              <m:t>𝑎</m:t>
                            </m:r>
                          </m:e>
                          <m:sup>
                            <m:r>
                              <a:rPr lang="en-US" sz="44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4400" b="0" i="1" smtClean="0">
                            <a:latin typeface="Cambria Math"/>
                          </a:rPr>
                          <m:t>+10</m:t>
                        </m:r>
                        <m:r>
                          <a:rPr lang="en-US" sz="4400" b="0" i="1" smtClean="0">
                            <a:latin typeface="Cambria Math"/>
                          </a:rPr>
                          <m:t>𝑎</m:t>
                        </m:r>
                        <m:r>
                          <a:rPr lang="en-US" sz="4400" b="0" i="1" smtClean="0">
                            <a:latin typeface="Cambria Math"/>
                          </a:rPr>
                          <m:t>+25</m:t>
                        </m:r>
                      </m:den>
                    </m:f>
                    <m:r>
                      <a:rPr lang="en-US" sz="4400" b="0" i="1" smtClean="0">
                        <a:latin typeface="Cambria Math"/>
                      </a:rPr>
                      <m:t>;</m:t>
                    </m:r>
                  </m:oMath>
                </a14:m>
                <a:endParaRPr lang="en-US" sz="4400" b="0" dirty="0" smtClean="0"/>
              </a:p>
              <a:p>
                <a:pPr marL="457200" indent="-457200">
                  <a:buAutoNum type="arabicParenR" startAt="5"/>
                </a:pPr>
                <a14:m>
                  <m:oMath xmlns:m="http://schemas.openxmlformats.org/officeDocument/2006/math">
                    <m:r>
                      <a:rPr lang="en-US" sz="4400" b="0" i="1" smtClean="0">
                        <a:latin typeface="Cambria Math"/>
                      </a:rPr>
                      <m:t>  </m:t>
                    </m:r>
                    <m:f>
                      <m:fPr>
                        <m:ctrlPr>
                          <a:rPr lang="uk-UA" sz="4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4400" b="0" i="1" smtClean="0">
                            <a:latin typeface="Cambria Math"/>
                          </a:rPr>
                          <m:t>4</m:t>
                        </m:r>
                        <m:sSup>
                          <m:sSupPr>
                            <m:ctrlPr>
                              <a:rPr lang="en-US" sz="44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44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sz="44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4400" b="0" i="1" smtClean="0">
                            <a:latin typeface="Cambria Math"/>
                          </a:rPr>
                          <m:t>−4</m:t>
                        </m:r>
                        <m:r>
                          <a:rPr lang="en-US" sz="4400" b="0" i="1" smtClean="0">
                            <a:latin typeface="Cambria Math"/>
                          </a:rPr>
                          <m:t>𝑥𝑦</m:t>
                        </m:r>
                        <m:r>
                          <a:rPr lang="en-US" sz="4400" b="0" i="1" smtClean="0">
                            <a:latin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en-US" sz="44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4400" b="0" i="1" smtClean="0">
                                <a:latin typeface="Cambria Math"/>
                              </a:rPr>
                              <m:t>𝑦</m:t>
                            </m:r>
                          </m:e>
                          <m:sup>
                            <m:r>
                              <a:rPr lang="en-US" sz="44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sz="4400" b="0" i="1" smtClean="0">
                            <a:latin typeface="Cambria Math"/>
                          </a:rPr>
                          <m:t>2</m:t>
                        </m:r>
                        <m:r>
                          <a:rPr lang="en-US" sz="4400" b="0" i="1" smtClean="0">
                            <a:latin typeface="Cambria Math"/>
                          </a:rPr>
                          <m:t>𝑥𝑦</m:t>
                        </m:r>
                        <m:r>
                          <a:rPr lang="en-US" sz="4400" b="0" i="1" smtClean="0">
                            <a:latin typeface="Cambria Math"/>
                          </a:rPr>
                          <m:t>−</m:t>
                        </m:r>
                        <m:sSup>
                          <m:sSupPr>
                            <m:ctrlPr>
                              <a:rPr lang="en-US" sz="44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4400" b="0" i="1" smtClean="0">
                                <a:latin typeface="Cambria Math"/>
                              </a:rPr>
                              <m:t>𝑦</m:t>
                            </m:r>
                          </m:e>
                          <m:sup>
                            <m:r>
                              <a:rPr lang="en-US" sz="44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sz="4400" b="0" i="1" smtClean="0">
                        <a:latin typeface="Cambria Math"/>
                      </a:rPr>
                      <m:t>.</m:t>
                    </m:r>
                  </m:oMath>
                </a14:m>
                <a:endParaRPr lang="uk-UA" sz="4400" dirty="0"/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52685" y="3312693"/>
                <a:ext cx="4104456" cy="3336811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Прямоугольник 1"/>
          <p:cNvSpPr/>
          <p:nvPr/>
        </p:nvSpPr>
        <p:spPr>
          <a:xfrm>
            <a:off x="7520" y="8076"/>
            <a:ext cx="5828840" cy="1015663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uk-UA" sz="6000" b="1" i="1" dirty="0" smtClean="0">
                <a:solidFill>
                  <a:srgbClr val="1F497D">
                    <a:lumMod val="75000"/>
                  </a:srgbClr>
                </a:solidFill>
                <a:latin typeface="Times New Roman"/>
                <a:ea typeface="Calibri"/>
              </a:rPr>
              <a:t>Потренуймося</a:t>
            </a:r>
            <a:r>
              <a:rPr lang="en-US" sz="6000" b="1" i="1" dirty="0" smtClean="0">
                <a:solidFill>
                  <a:srgbClr val="1F497D">
                    <a:lumMod val="75000"/>
                  </a:srgbClr>
                </a:solidFill>
                <a:latin typeface="Times New Roman"/>
                <a:ea typeface="Calibri"/>
              </a:rPr>
              <a:t> !</a:t>
            </a:r>
            <a:endParaRPr lang="uk-UA" sz="60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031560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xmlns="" val="2795382643"/>
              </p:ext>
            </p:extLst>
          </p:nvPr>
        </p:nvGraphicFramePr>
        <p:xfrm>
          <a:off x="1115616" y="260648"/>
          <a:ext cx="7848872" cy="63367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Стрелка вправо 2"/>
          <p:cNvSpPr/>
          <p:nvPr/>
        </p:nvSpPr>
        <p:spPr>
          <a:xfrm>
            <a:off x="-8180" y="2132856"/>
            <a:ext cx="2555776" cy="2952328"/>
          </a:xfrm>
          <a:prstGeom prst="rightArrow">
            <a:avLst>
              <a:gd name="adj1" fmla="val 50000"/>
              <a:gd name="adj2" fmla="val 48963"/>
            </a:avLst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АЛГОРИТМ СКОРОЧЕННЯ ДРОБУ</a:t>
            </a:r>
            <a:endParaRPr lang="uk-UA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1979712" y="3933056"/>
            <a:ext cx="914400" cy="792088"/>
          </a:xfrm>
          <a:prstGeom prst="ellipse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endParaRPr lang="uk-UA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1403648" y="980728"/>
            <a:ext cx="914400" cy="792088"/>
          </a:xfrm>
          <a:prstGeom prst="ellipse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endParaRPr lang="uk-U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1383298" y="5373216"/>
            <a:ext cx="914400" cy="792088"/>
          </a:xfrm>
          <a:prstGeom prst="ellipse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</a:t>
            </a:r>
            <a:endParaRPr lang="uk-U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1860848" y="2420888"/>
            <a:ext cx="914400" cy="792088"/>
          </a:xfrm>
          <a:prstGeom prst="ellipse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3500000" scaled="1"/>
            <a:tileRect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endParaRPr lang="uk-U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67454460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1372</TotalTime>
  <Words>375</Words>
  <Application>Microsoft Office PowerPoint</Application>
  <PresentationFormat>Экран (4:3)</PresentationFormat>
  <Paragraphs>108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Company>*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Sony</dc:creator>
  <cp:lastModifiedBy>Sch</cp:lastModifiedBy>
  <cp:revision>31</cp:revision>
  <dcterms:created xsi:type="dcterms:W3CDTF">2019-08-05T13:52:30Z</dcterms:created>
  <dcterms:modified xsi:type="dcterms:W3CDTF">2022-09-07T11:08:13Z</dcterms:modified>
</cp:coreProperties>
</file>