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58" r:id="rId6"/>
    <p:sldId id="268" r:id="rId7"/>
    <p:sldId id="262" r:id="rId8"/>
    <p:sldId id="267" r:id="rId9"/>
    <p:sldId id="263" r:id="rId10"/>
    <p:sldId id="264" r:id="rId11"/>
    <p:sldId id="266" r:id="rId12"/>
    <p:sldId id="269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DE20"/>
    <a:srgbClr val="FFB3D2"/>
    <a:srgbClr val="A7F7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7" d="100"/>
          <a:sy n="47" d="100"/>
        </p:scale>
        <p:origin x="-1182" y="-5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4294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5637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3736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9163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9296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56960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95577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3602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5369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3068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3695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A8590-77F7-463C-B1C9-72067CFDC9A5}" type="datetimeFigureOut">
              <a:rPr lang="uk-UA" smtClean="0"/>
              <a:pPr/>
              <a:t>19.09.2022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19B5-B8B1-4C83-BD58-AFB74F54B49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4413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slide" Target="slide10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56793"/>
            <a:ext cx="6840760" cy="2043658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 та віднімання раціональних </a:t>
            </a:r>
            <a:r>
              <a:rPr lang="uk-UA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дробів</a:t>
            </a: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однаковими знаменниками</a:t>
            </a:r>
            <a:endParaRPr lang="uk-UA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4869160"/>
            <a:ext cx="2552328" cy="769640"/>
          </a:xfrm>
        </p:spPr>
        <p:txBody>
          <a:bodyPr/>
          <a:lstStyle/>
          <a:p>
            <a:r>
              <a:rPr lang="uk-UA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</a:t>
            </a:r>
            <a:endParaRPr lang="uk-UA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303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130" t="24087" r="10000" b="35797"/>
          <a:stretch/>
        </p:blipFill>
        <p:spPr bwMode="auto">
          <a:xfrm>
            <a:off x="5756379" y="992358"/>
            <a:ext cx="1815548" cy="21486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304" t="25015" r="10609" b="35565"/>
          <a:stretch/>
        </p:blipFill>
        <p:spPr bwMode="auto">
          <a:xfrm>
            <a:off x="5796136" y="3573016"/>
            <a:ext cx="1775791" cy="20882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403648" y="1052736"/>
            <a:ext cx="3600400" cy="2088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Сформулюйте правило додавання </a:t>
            </a:r>
            <a:r>
              <a:rPr lang="uk-UA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дробів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однаковими знаменниками.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03648" y="3573016"/>
            <a:ext cx="3600400" cy="2088232"/>
          </a:xfrm>
          <a:prstGeom prst="roundRect">
            <a:avLst/>
          </a:prstGeom>
          <a:solidFill>
            <a:srgbClr val="FFB3D2"/>
          </a:solidFill>
          <a:ln>
            <a:solidFill>
              <a:srgbClr val="FFB3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Сформулюйте правило 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віднімання </a:t>
            </a:r>
            <a:r>
              <a:rPr lang="uk-UA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дробів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однаковими знаменниками.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241943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4716016" y="836712"/>
            <a:ext cx="3348372" cy="1728192"/>
          </a:xfrm>
          <a:prstGeom prst="wedgeRoundRectCallout">
            <a:avLst>
              <a:gd name="adj1" fmla="val 964"/>
              <a:gd name="adj2" fmla="val 113111"/>
              <a:gd name="adj3" fmla="val 16667"/>
            </a:avLst>
          </a:prstGeom>
          <a:solidFill>
            <a:srgbClr val="A7F7C2"/>
          </a:solidFill>
          <a:ln>
            <a:solidFill>
              <a:srgbClr val="A7F7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відняти раціональні дроби з однаковими знаменниками, треба відняти їх чисельники, а знаменник залишити без змін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1050453" y="836712"/>
            <a:ext cx="3276364" cy="1728192"/>
          </a:xfrm>
          <a:prstGeom prst="wedgeRoundRectCallout">
            <a:avLst>
              <a:gd name="adj1" fmla="val -10405"/>
              <a:gd name="adj2" fmla="val 11541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додати раціональні дроби з однаковими знаменниками, треба додати їх чисельники, а знаменник  залишити без змін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Скругленный прямоугольник 3"/>
              <p:cNvSpPr/>
              <p:nvPr/>
            </p:nvSpPr>
            <p:spPr>
              <a:xfrm>
                <a:off x="1187624" y="3717032"/>
                <a:ext cx="6696744" cy="216024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uk-UA" sz="4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𝒄</m:t>
                          </m:r>
                        </m:den>
                      </m:f>
                      <m:r>
                        <a:rPr lang="uk-UA" sz="4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f>
                        <m:fPr>
                          <m:ctrlPr>
                            <a:rPr lang="uk-UA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den>
                      </m:f>
                      <m:r>
                        <a:rPr lang="en-US" sz="4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±</m:t>
                          </m:r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den>
                      </m:f>
                      <m:r>
                        <a:rPr lang="en-US" sz="4400" b="1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4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algn="ctr"/>
                <a:r>
                  <a:rPr lang="uk-UA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r>
                  <a:rPr lang="uk-UA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 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4000" b="1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b, c</a:t>
                </a:r>
                <a:r>
                  <a:rPr lang="uk-UA" sz="4000" b="1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многочлени, причому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𝒄</m:t>
                    </m:r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4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uk-UA" sz="4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Скругленный 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717032"/>
                <a:ext cx="6696744" cy="2160240"/>
              </a:xfrm>
              <a:prstGeom prst="roundRect">
                <a:avLst/>
              </a:prstGeom>
              <a:blipFill rotWithShape="1">
                <a:blip r:embed="rId3"/>
                <a:stretch>
                  <a:fillRect b="-7263"/>
                </a:stretch>
              </a:blip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391" t="25119" r="10913" b="36493"/>
          <a:stretch/>
        </p:blipFill>
        <p:spPr bwMode="auto">
          <a:xfrm>
            <a:off x="3776733" y="2279346"/>
            <a:ext cx="1100167" cy="142287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428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ony\Desktop\КЛІПАРТИ ДЛЯ ПРЕЗЕНТАЦІЙ ДО УРОКІВ\44220fac46a7c0bf8e645e88498bc74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239" y="764704"/>
            <a:ext cx="1872208" cy="248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5932035"/>
              </p:ext>
            </p:extLst>
          </p:nvPr>
        </p:nvGraphicFramePr>
        <p:xfrm>
          <a:off x="2970447" y="1145386"/>
          <a:ext cx="4992216" cy="460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92216"/>
              </a:tblGrid>
              <a:tr h="454249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 додавання (віднімання) </a:t>
                      </a:r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дробів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однаковими знаменниками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4249">
                <a:tc>
                  <a:txBody>
                    <a:bodyPr/>
                    <a:lstStyle/>
                    <a:p>
                      <a:pPr algn="just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Запишіть дію додавання (віднімання) чисельників </a:t>
                      </a:r>
                      <a:r>
                        <a:rPr lang="uk-UA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дробів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використовуючи спільну риску, а знаменник залиште той самий.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4249">
                <a:tc>
                  <a:txBody>
                    <a:bodyPr/>
                    <a:lstStyle/>
                    <a:p>
                      <a:pPr algn="just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Виконайте в отриманому чисельнику відповідні дії додавання (віднімання).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4249">
                <a:tc>
                  <a:txBody>
                    <a:bodyPr/>
                    <a:lstStyle/>
                    <a:p>
                      <a:pPr algn="just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Розкрийте дужки й зведіть подібні доданки, якщо потрібно.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4249">
                <a:tc>
                  <a:txBody>
                    <a:bodyPr/>
                    <a:lstStyle/>
                    <a:p>
                      <a:pPr algn="just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Скоротіть отриманий дріб, якщо це можливо.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000" t="25119" r="10000" b="35565"/>
          <a:stretch/>
        </p:blipFill>
        <p:spPr bwMode="auto">
          <a:xfrm>
            <a:off x="1098239" y="3501008"/>
            <a:ext cx="1828800" cy="22468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372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15616" y="836712"/>
            <a:ext cx="2664296" cy="576064"/>
          </a:xfrm>
          <a:prstGeom prst="roundRect">
            <a:avLst/>
          </a:prstGeom>
          <a:solidFill>
            <a:srgbClr val="BEDE2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endParaRPr lang="uk-UA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Скругленная прямоугольная выноска 2"/>
              <p:cNvSpPr/>
              <p:nvPr/>
            </p:nvSpPr>
            <p:spPr>
              <a:xfrm>
                <a:off x="4211960" y="692695"/>
                <a:ext cx="3816424" cy="976105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Виконайте дії: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𝒂</m:t>
                        </m:r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dirty="0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 dirty="0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sz="2400" b="1" i="1" dirty="0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400" b="1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sz="2400" b="1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1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1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Скругленная прямоугольная выноска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692695"/>
                <a:ext cx="3816424" cy="976105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blipFill rotWithShape="1">
                <a:blip r:embed="rId3"/>
                <a:stretch>
                  <a:fillRect t="-1218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855354"/>
                  </p:ext>
                </p:extLst>
              </p:nvPr>
            </p:nvGraphicFramePr>
            <p:xfrm>
              <a:off x="1091816" y="1844824"/>
              <a:ext cx="7008576" cy="42023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4096"/>
                    <a:gridCol w="3912232"/>
                    <a:gridCol w="2232248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</a:t>
                          </a:r>
                          <a:r>
                            <a:rPr lang="uk-UA" baseline="0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Знайдемо область допустимих значень</a:t>
                          </a:r>
                          <a:r>
                            <a:rPr lang="uk-UA" sz="1600" baseline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змінної.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0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ОДЗ: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uk-UA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≠</m:t>
                              </m:r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Застосуємо правило віднімання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дробів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 однаковими знаменниками та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запишемо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різницю,</a:t>
                          </a:r>
                          <a:r>
                            <a:rPr lang="uk-UA" sz="1600" baseline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використовуючи спільну риску.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9−</m:t>
                                    </m:r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−3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Перевіримо, ми можна скоротити отриманий дріб. Для цього розкладемо на множники чисельник дробу.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uk-UA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(3−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)(3+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−3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uk-UA" sz="20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Оскільки 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−3=−(3−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6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винесемо знак «-» із знаменника і поставимо його перед дробом.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solidFill>
                                <a:schemeClr val="tx1"/>
                              </a:solidFill>
                              <a:cs typeface="Times New Roman" panose="02020603050405020304" pitchFamily="18" charset="0"/>
                            </a:rPr>
                            <a:t>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4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(3−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)(3+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3−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oMath>
                          </a14:m>
                          <a:endParaRPr lang="uk-UA" sz="24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Скоротимо дріб на вираз 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(3−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що не дорівнює нулю на ОДЗ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≠3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</m:oMath>
                          </a14:m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− 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3−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000" dirty="0" smtClean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uk-UA" sz="20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≠3</m:t>
                              </m:r>
                            </m:oMath>
                          </a14:m>
                          <a:endParaRPr lang="uk-UA" sz="20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461855354"/>
                  </p:ext>
                </p:extLst>
              </p:nvPr>
            </p:nvGraphicFramePr>
            <p:xfrm>
              <a:off x="1091816" y="1844824"/>
              <a:ext cx="7008576" cy="42023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4096"/>
                    <a:gridCol w="3912232"/>
                    <a:gridCol w="2232248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Знайдемо область допустимих значень</a:t>
                          </a:r>
                          <a:r>
                            <a:rPr lang="uk-UA" sz="1600" baseline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змінної.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69474" b="-580000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Застосуємо правило віднімання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дробів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 однаковими знаменниками та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запишемо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різницю,</a:t>
                          </a:r>
                          <a:r>
                            <a:rPr lang="uk-UA" sz="1600" baseline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використовуючи спільну риску.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119259" b="-308148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Перевіримо, ми можна скоротити отриманий дріб. Для цього розкладемо на множники чисельник дробу.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219259" b="-208148"/>
                          </a:stretch>
                        </a:blipFill>
                      </a:tcPr>
                    </a:tc>
                  </a:tr>
                  <a:tr h="905383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2118" t="-291216" r="-57009" b="-89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291216" b="-89865"/>
                          </a:stretch>
                        </a:blip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2118" t="-503478" r="-57009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503478" b="-156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242350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15616" y="836712"/>
            <a:ext cx="3816424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ТРЕНУЙМОСЯ</a:t>
            </a:r>
            <a:endParaRPr lang="uk-UA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628800"/>
            <a:ext cx="2660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Виконайте дії: 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061262" y="249201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099335" y="334357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099335" y="4246077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99335" y="5160838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33726" y="243938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333726" y="3421338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333726" y="4407263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333726" y="5211771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</a:t>
            </a:r>
            <a:endParaRPr lang="uk-UA" sz="24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1712794" y="2421850"/>
                <a:ext cx="77412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794" y="2421850"/>
                <a:ext cx="774122" cy="6127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1712794" y="3343572"/>
                <a:ext cx="900183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794" y="3343572"/>
                <a:ext cx="900183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1775824" y="4219212"/>
                <a:ext cx="2094997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+15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824" y="4219212"/>
                <a:ext cx="2094997" cy="6173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1792686" y="5133973"/>
                <a:ext cx="2094997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14+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14−5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14−5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686" y="5133973"/>
                <a:ext cx="2094997" cy="6127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4962872" y="2384303"/>
                <a:ext cx="1588833" cy="6954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872" y="2384303"/>
                <a:ext cx="1588833" cy="69544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4939916" y="3363376"/>
                <a:ext cx="1581395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−7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49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916" y="3363376"/>
                <a:ext cx="1581395" cy="64812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4790926" y="4320808"/>
                <a:ext cx="3069238" cy="63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+4)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𝑎𝑏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+4)</m:t>
                          </m:r>
                        </m:den>
                      </m:f>
                    </m:oMath>
                  </m:oMathPara>
                </a14:m>
                <a:endParaRPr lang="uk-UA" sz="16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926" y="4320808"/>
                <a:ext cx="3069238" cy="63010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4823500" y="5171452"/>
                <a:ext cx="3297634" cy="63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+16)(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+16)(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uk-UA" sz="16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500" y="5171452"/>
                <a:ext cx="3297634" cy="63010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8518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15616" y="836712"/>
            <a:ext cx="2664296" cy="576064"/>
          </a:xfrm>
          <a:prstGeom prst="roundRect">
            <a:avLst/>
          </a:prstGeom>
          <a:solidFill>
            <a:srgbClr val="BEDE2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endParaRPr lang="uk-UA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Скругленная прямоугольная выноска 2"/>
              <p:cNvSpPr/>
              <p:nvPr/>
            </p:nvSpPr>
            <p:spPr>
              <a:xfrm>
                <a:off x="1121837" y="2060848"/>
                <a:ext cx="6912768" cy="969086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uk-UA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Дано вираз</a:t>
                </a:r>
                <a14:m>
                  <m:oMath xmlns:m="http://schemas.openxmlformats.org/officeDocument/2006/math">
                    <m:r>
                      <a:rPr lang="uk-UA" sz="24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uk-UA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𝟏𝟎</m:t>
                        </m:r>
                        <m:sSup>
                          <m:sSupPr>
                            <m:ctrlPr>
                              <a:rPr lang="uk-UA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𝟓</m:t>
                        </m:r>
                        <m:sSup>
                          <m:sSupPr>
                            <m:ctrlP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𝟗</m:t>
                            </m:r>
                          </m:sup>
                        </m:sSup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𝟐𝟎</m:t>
                        </m:r>
                        <m:sSup>
                          <m:sSupPr>
                            <m:ctrlP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𝟓</m:t>
                        </m:r>
                        <m:sSup>
                          <m:sSupPr>
                            <m:ctrlP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ru-RU" sz="2400" b="1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ru-RU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≠0</m:t>
                    </m:r>
                  </m:oMath>
                </a14:m>
                <a:r>
                  <a:rPr lang="uk-UA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Поділіть </a:t>
                </a:r>
                <a:r>
                  <a:rPr lang="uk-UA" dirty="0" err="1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почленно</a:t>
                </a:r>
                <a:r>
                  <a:rPr lang="uk-UA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чисельник виразу на його знаменник. </a:t>
                </a:r>
                <a:endParaRPr lang="en-US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Скругленная прямоугольная выноска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837" y="2060848"/>
                <a:ext cx="6912768" cy="969086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3661699"/>
                  </p:ext>
                </p:extLst>
              </p:nvPr>
            </p:nvGraphicFramePr>
            <p:xfrm>
              <a:off x="1086543" y="3501008"/>
              <a:ext cx="7008576" cy="18727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4096"/>
                    <a:gridCol w="3201415"/>
                    <a:gridCol w="2943065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</a:t>
                          </a:r>
                          <a:r>
                            <a:rPr lang="uk-UA" baseline="0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Поділимо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почленно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чисельник дробу на його знаменник.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𝟏𝟎</m:t>
                                  </m:r>
                                  <m:sSup>
                                    <m:sSupPr>
                                      <m:ctrlPr>
                                        <a:rPr lang="uk-UA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𝟓</m:t>
                                  </m:r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𝟓</m:t>
                                  </m:r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𝟗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𝟓</m:t>
                                  </m:r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𝟐𝟎</m:t>
                                  </m:r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𝟓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𝟓</m:t>
                                  </m:r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uk-UA" sz="2400" b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endParaRPr lang="uk-UA" sz="2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Скоротимо кожний із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дробів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 Зауважимо, що отриманий вираз</a:t>
                          </a:r>
                          <a:r>
                            <a:rPr lang="uk-UA" sz="1600" baseline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є сумою цілого виразу та дробового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  <m: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𝟓</m:t>
                                    </m:r>
                                  </m:sup>
                                </m:sSup>
                                <m: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𝟒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US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uk-UA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uk-UA" sz="2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213661699"/>
                  </p:ext>
                </p:extLst>
              </p:nvPr>
            </p:nvGraphicFramePr>
            <p:xfrm>
              <a:off x="1086543" y="3501008"/>
              <a:ext cx="7008576" cy="18727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4096"/>
                    <a:gridCol w="3201415"/>
                    <a:gridCol w="2943065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678942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Поділимо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почленно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чисельник дробу на його знаменник.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38095" t="-58929" b="-132143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Скоротимо кожний із </a:t>
                          </a:r>
                          <a:r>
                            <a:rPr lang="uk-UA" sz="1600" dirty="0" err="1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дробів</a:t>
                          </a:r>
                          <a:r>
                            <a:rPr lang="uk-UA" sz="16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 Зауважимо, що отриманий вираз</a:t>
                          </a:r>
                          <a:r>
                            <a:rPr lang="uk-UA" sz="1600" baseline="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є сумою цілого виразу та дробового</a:t>
                          </a:r>
                          <a:endParaRPr lang="uk-UA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38095" t="-131852" b="-963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70772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15616" y="836712"/>
            <a:ext cx="3816424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ТРЕНУЙМОСЯ</a:t>
            </a:r>
            <a:endParaRPr lang="uk-UA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6072" y="1471942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Поділіть </a:t>
            </a:r>
            <a:r>
              <a:rPr lang="uk-UA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почленно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чисельник поданого виразу на його знаменник: 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701543" y="2492015"/>
                <a:ext cx="1787221" cy="6166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+2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543" y="2492015"/>
                <a:ext cx="1787221" cy="616644"/>
              </a:xfrm>
              <a:prstGeom prst="rect">
                <a:avLst/>
              </a:prstGeom>
              <a:blipFill rotWithShape="1"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Овал 4"/>
          <p:cNvSpPr/>
          <p:nvPr/>
        </p:nvSpPr>
        <p:spPr>
          <a:xfrm>
            <a:off x="1061262" y="249201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099335" y="334357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099335" y="4246077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99335" y="5160838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041046" y="2518347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041046" y="3394038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085923" y="4351793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085923" y="5297519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</a:t>
            </a:r>
            <a:endParaRPr lang="uk-UA" sz="24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1701543" y="3394038"/>
                <a:ext cx="1770549" cy="6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  <m:r>
                          <a:rPr lang="uk-UA" sz="2400" b="0" i="1" smtClean="0">
                            <a:latin typeface="Cambria Math"/>
                          </a:rPr>
                          <m:t>−5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543" y="3394038"/>
                <a:ext cx="1770549" cy="619913"/>
              </a:xfrm>
              <a:prstGeom prst="rect">
                <a:avLst/>
              </a:prstGeom>
              <a:blipFill rotWithShape="1">
                <a:blip r:embed="rId4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1704991" y="4270436"/>
                <a:ext cx="2043123" cy="668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uk-UA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991" y="4270436"/>
                <a:ext cx="2043123" cy="668388"/>
              </a:xfrm>
              <a:prstGeom prst="rect">
                <a:avLst/>
              </a:prstGeom>
              <a:blipFill rotWithShape="1">
                <a:blip r:embed="rId5"/>
                <a:stretch>
                  <a:fillRect b="-825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1704991" y="5172048"/>
                <a:ext cx="2060116" cy="708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uk-UA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991" y="5172048"/>
                <a:ext cx="2060116" cy="708143"/>
              </a:xfrm>
              <a:prstGeom prst="rect">
                <a:avLst/>
              </a:prstGeom>
              <a:blipFill rotWithShape="1">
                <a:blip r:embed="rId6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4543123" y="2412753"/>
                <a:ext cx="3137590" cy="668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−3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+9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123" y="2412753"/>
                <a:ext cx="3137590" cy="668388"/>
              </a:xfrm>
              <a:prstGeom prst="rect">
                <a:avLst/>
              </a:prstGeom>
              <a:blipFill rotWithShape="1">
                <a:blip r:embed="rId7"/>
                <a:stretch>
                  <a:fillRect b="-825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4675531" y="3341523"/>
                <a:ext cx="2872774" cy="672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8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−4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−2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uk-UA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531" y="3341523"/>
                <a:ext cx="2872774" cy="672428"/>
              </a:xfrm>
              <a:prstGeom prst="rect">
                <a:avLst/>
              </a:prstGeom>
              <a:blipFill rotWithShape="1">
                <a:blip r:embed="rId8"/>
                <a:stretch>
                  <a:fillRect b="-818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4543123" y="4341424"/>
                <a:ext cx="3625929" cy="562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20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+2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−4(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+4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𝑎𝑏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+4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20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+2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−2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endParaRPr lang="uk-UA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123" y="4341424"/>
                <a:ext cx="3625929" cy="56291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4543123" y="5244663"/>
                <a:ext cx="3440814" cy="5598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(3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−70(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9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−6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𝑥𝑦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35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(3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endParaRPr lang="uk-UA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123" y="5244663"/>
                <a:ext cx="3440814" cy="55989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0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15616" y="836712"/>
            <a:ext cx="2664296" cy="576064"/>
          </a:xfrm>
          <a:prstGeom prst="roundRect">
            <a:avLst/>
          </a:prstGeom>
          <a:solidFill>
            <a:srgbClr val="BEDE2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endParaRPr lang="uk-UA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Скругленная прямоугольная выноска 2"/>
              <p:cNvSpPr/>
              <p:nvPr/>
            </p:nvSpPr>
            <p:spPr>
              <a:xfrm>
                <a:off x="4211960" y="692695"/>
                <a:ext cx="3816424" cy="1080121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Побудуйте графік функції: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28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𝟕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8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1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Скругленная прямоугольная выноска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692695"/>
                <a:ext cx="3816424" cy="1080121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blipFill rotWithShape="1">
                <a:blip r:embed="rId3"/>
                <a:stretch>
                  <a:fillRect t="-11060" r="-206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4741322"/>
                  </p:ext>
                </p:extLst>
              </p:nvPr>
            </p:nvGraphicFramePr>
            <p:xfrm>
              <a:off x="1115616" y="1988840"/>
              <a:ext cx="7008576" cy="4189032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864096"/>
                    <a:gridCol w="3912232"/>
                    <a:gridCol w="2232248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</a:t>
                          </a:r>
                          <a:r>
                            <a:rPr lang="uk-UA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Знайдемо</a:t>
                          </a:r>
                          <a:r>
                            <a:rPr lang="uk-UA" sz="14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область допустимих значень виразу, яким задано функцію (вираз, що міститься в правій частині рівності)</a:t>
                          </a:r>
                          <a:endParaRPr lang="uk-U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2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ОДЗ: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≠0</m:t>
                              </m:r>
                            </m:oMath>
                          </a14:m>
                          <a:endParaRPr lang="uk-UA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Виконаємо дію віднімання раціональних </a:t>
                          </a:r>
                          <a:r>
                            <a:rPr lang="uk-UA" sz="1400" dirty="0" err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дробів</a:t>
                          </a:r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 однаковими знаменниками.</a:t>
                          </a:r>
                          <a:endParaRPr lang="uk-U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−4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−7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</a:t>
                          </a:r>
                        </a:p>
                        <a:p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−4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+7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</m:oMath>
                          </a14:m>
                          <a:endParaRPr lang="en-US" b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+3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+3)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endParaRPr lang="uk-UA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dirty="0" err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Запишемо</a:t>
                          </a:r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задану функцію, використовуючи отриманий дріб, скоротимо дріб.</a:t>
                          </a:r>
                          <a:endParaRPr lang="uk-U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+3)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;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dirty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b="0" i="1" dirty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b="0" i="1" dirty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+3</m:t>
                              </m:r>
                            </m:oMath>
                          </a14:m>
                          <a:endParaRPr lang="uk-UA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Побудуємо графік функції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sz="1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sz="1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+3</m:t>
                              </m:r>
                            </m:oMath>
                          </a14:m>
                          <a:r>
                            <a:rPr lang="en-US" sz="14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/>
                          </a:r>
                          <a:r>
                            <a:rPr lang="uk-UA" sz="14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 Вилучимо на графіку точку, абсциса</a:t>
                          </a:r>
                          <a:r>
                            <a:rPr lang="uk-UA" sz="14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якої дорівнює нулю, оскільки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baseline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1400" b="0" i="1" baseline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uk-UA" sz="14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не входить в ОДЗ. Отримаємо шуканий графік.</a:t>
                          </a:r>
                          <a:endParaRPr lang="uk-UA" sz="14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214741322"/>
                  </p:ext>
                </p:extLst>
              </p:nvPr>
            </p:nvGraphicFramePr>
            <p:xfrm>
              <a:off x="1115616" y="1988840"/>
              <a:ext cx="7008576" cy="4189032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864096"/>
                    <a:gridCol w="3912232"/>
                    <a:gridCol w="2232248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Крок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Зміст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Результат дії</a:t>
                          </a:r>
                          <a:endParaRPr lang="uk-UA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73152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Знайдемо</a:t>
                          </a:r>
                          <a:r>
                            <a:rPr lang="uk-UA" sz="14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область допустимих значень виразу, яким задано функцію (вираз, що міститься в правій частині рівності)</a:t>
                          </a:r>
                          <a:endParaRPr lang="uk-U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55000" b="-430000"/>
                          </a:stretch>
                        </a:blipFill>
                      </a:tcPr>
                    </a:tc>
                  </a:tr>
                  <a:tr h="1374458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Виконаємо дію віднімання раціональних </a:t>
                          </a:r>
                          <a:r>
                            <a:rPr lang="uk-UA" sz="1400" dirty="0" err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дробів</a:t>
                          </a:r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 однаковими знаменниками.</a:t>
                          </a:r>
                          <a:endParaRPr lang="uk-U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82667" b="-129333"/>
                          </a:stretch>
                        </a:blipFill>
                      </a:tcPr>
                    </a:tc>
                  </a:tr>
                  <a:tr h="767334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sz="1400" dirty="0" err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Запишемо</a:t>
                          </a:r>
                          <a:r>
                            <a:rPr lang="uk-UA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задану функцію, використовуючи отриманий дріб, скоротимо дріб.</a:t>
                          </a:r>
                          <a:endParaRPr lang="uk-UA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14208" t="-326190" b="-130952"/>
                          </a:stretch>
                        </a:blipFill>
                      </a:tcPr>
                    </a:tc>
                  </a:tr>
                  <a:tr h="94488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uk-UA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</a:t>
                          </a:r>
                          <a:endParaRPr lang="uk-UA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2118" t="-346452" r="-57009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4099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8948"/>
          <a:stretch/>
        </p:blipFill>
        <p:spPr bwMode="auto">
          <a:xfrm>
            <a:off x="6120172" y="5301208"/>
            <a:ext cx="1674816" cy="89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70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" t="5385" r="-38" b="7977"/>
          <a:stretch/>
        </p:blipFill>
        <p:spPr bwMode="auto">
          <a:xfrm>
            <a:off x="1043608" y="1712982"/>
            <a:ext cx="6408712" cy="416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Скругленная прямоугольная выноска 5"/>
              <p:cNvSpPr/>
              <p:nvPr/>
            </p:nvSpPr>
            <p:spPr>
              <a:xfrm>
                <a:off x="1187624" y="908721"/>
                <a:ext cx="6048672" cy="648072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</a:t>
                </a:r>
                <a:r>
                  <a:rPr lang="uk-UA" sz="24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рафік функції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28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𝟕</m:t>
                        </m:r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8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uk-UA" sz="1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Скругленная прямоугольная выноска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908721"/>
                <a:ext cx="6048672" cy="648072"/>
              </a:xfrm>
              <a:prstGeom prst="wedgeRoundRectCallout">
                <a:avLst>
                  <a:gd name="adj1" fmla="val 25084"/>
                  <a:gd name="adj2" fmla="val 70118"/>
                  <a:gd name="adj3" fmla="val 16667"/>
                </a:avLst>
              </a:prstGeom>
              <a:blipFill rotWithShape="1">
                <a:blip r:embed="rId4"/>
                <a:stretch>
                  <a:fillRect t="-378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1556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15616" y="836712"/>
            <a:ext cx="3816424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ТРЕНУЙМОСЯ</a:t>
            </a:r>
            <a:endParaRPr lang="uk-UA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628800"/>
            <a:ext cx="4848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Побудуйте графіки функцій: 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701543" y="2397449"/>
                <a:ext cx="132228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543" y="2397449"/>
                <a:ext cx="1322285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685029" y="3258144"/>
                <a:ext cx="1450525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029" y="3258144"/>
                <a:ext cx="1450525" cy="64812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685029" y="4209303"/>
                <a:ext cx="211981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−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029" y="4209303"/>
                <a:ext cx="2119811" cy="6127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1712794" y="5043954"/>
                <a:ext cx="2017219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794" y="5043954"/>
                <a:ext cx="2017219" cy="61734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5375067" y="2306569"/>
                <a:ext cx="2017219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067" y="2306569"/>
                <a:ext cx="2017219" cy="6127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5407641" y="3248109"/>
                <a:ext cx="1854482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641" y="3248109"/>
                <a:ext cx="1854482" cy="64812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5407641" y="4150614"/>
                <a:ext cx="2158027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641" y="4150614"/>
                <a:ext cx="2158027" cy="64812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5375067" y="5013176"/>
                <a:ext cx="2375779" cy="6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067" y="5013176"/>
                <a:ext cx="2375779" cy="64812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Овал 4"/>
          <p:cNvSpPr/>
          <p:nvPr/>
        </p:nvSpPr>
        <p:spPr>
          <a:xfrm>
            <a:off x="1061262" y="249201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099335" y="334357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099335" y="4246077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99335" y="5160838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790926" y="2462101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790926" y="343903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813284" y="4351793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791706" y="515998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</a:t>
            </a:r>
            <a:endParaRPr lang="uk-U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94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000" t="41059" r="10000" b="19411"/>
          <a:stretch/>
        </p:blipFill>
        <p:spPr bwMode="auto">
          <a:xfrm>
            <a:off x="1691680" y="2467329"/>
            <a:ext cx="2554399" cy="304990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Ð ÐµÐ·ÑÐ»ÑÑÐ°Ñ Ð¿Ð¾ÑÑÐºÑ Ð·Ð¾Ð±ÑÐ°Ð¶ÐµÐ½Ñ Ð·Ð° Ð·Ð°Ð¿Ð¸ÑÐ¾Ð¼ &quot;Ð¾ÑÑÑÐ¾Ð³ÑÐ°Ð´ÑÑÐºÐ¸Ð¹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53936"/>
            <a:ext cx="2328040" cy="34942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3779912" y="692697"/>
            <a:ext cx="3384376" cy="1774632"/>
          </a:xfrm>
          <a:prstGeom prst="cloudCallout">
            <a:avLst>
              <a:gd name="adj1" fmla="val 22737"/>
              <a:gd name="adj2" fmla="val 12324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«Багато чого з математики не залишається в </a:t>
            </a:r>
            <a:r>
              <a:rPr lang="uk-UA" sz="140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яті, але коли розумієш її, тоді легко при нагоді згадати призабуте»</a:t>
            </a:r>
            <a:endParaRPr lang="uk-UA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508104" y="5697252"/>
            <a:ext cx="2543616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М.В.Остроградський</a:t>
            </a:r>
            <a:endParaRPr lang="uk-UA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992631"/>
            <a:ext cx="1656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</a:t>
            </a:r>
          </a:p>
          <a:p>
            <a:pPr lvl="0" algn="ctr"/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ВМІЮ</a:t>
            </a:r>
          </a:p>
          <a:p>
            <a:pPr lvl="0" algn="ctr"/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</a:t>
            </a:r>
          </a:p>
        </p:txBody>
      </p:sp>
    </p:spTree>
    <p:extLst>
      <p:ext uri="{BB962C8B-B14F-4D97-AF65-F5344CB8AC3E}">
        <p14:creationId xmlns:p14="http://schemas.microsoft.com/office/powerpoint/2010/main" xmlns="" val="184551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337</Words>
  <Application>Microsoft Office PowerPoint</Application>
  <PresentationFormat>Экран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Додавання та віднімання раціональних дробів з однаковими знаменниками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Sch</cp:lastModifiedBy>
  <cp:revision>42</cp:revision>
  <dcterms:created xsi:type="dcterms:W3CDTF">2019-08-08T06:41:08Z</dcterms:created>
  <dcterms:modified xsi:type="dcterms:W3CDTF">2022-09-19T07:57:31Z</dcterms:modified>
</cp:coreProperties>
</file>