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2" r:id="rId5"/>
    <p:sldId id="258" r:id="rId6"/>
    <p:sldId id="263" r:id="rId7"/>
    <p:sldId id="260" r:id="rId8"/>
    <p:sldId id="280" r:id="rId9"/>
    <p:sldId id="264" r:id="rId10"/>
    <p:sldId id="273" r:id="rId11"/>
    <p:sldId id="266" r:id="rId12"/>
    <p:sldId id="275" r:id="rId13"/>
    <p:sldId id="276" r:id="rId14"/>
    <p:sldId id="277" r:id="rId15"/>
    <p:sldId id="271" r:id="rId16"/>
    <p:sldId id="274" r:id="rId17"/>
    <p:sldId id="278" r:id="rId18"/>
    <p:sldId id="279" r:id="rId19"/>
    <p:sldId id="282" r:id="rId20"/>
    <p:sldId id="261" r:id="rId21"/>
    <p:sldId id="267" r:id="rId22"/>
    <p:sldId id="268" r:id="rId23"/>
    <p:sldId id="265" r:id="rId24"/>
    <p:sldId id="27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C7D8693-C827-4F35-9659-C227D9BBAADB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0A5BD02-13E0-4BA6-A872-499664A6B7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uk.wikipedia.org/wiki/%D0%A4%D0%B0%D0%B9%D0%BB:Puzzle-historical-map-1639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ograf.com.ua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hyperlink" Target="http://ukrmap.su/uk-g11/945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0%B5%D0%BA%D1%82%D0%BE%D1%80_%D0%93%D0%B0%D0%B7%D0%B0" TargetMode="External"/><Relationship Id="rId2" Type="http://schemas.openxmlformats.org/officeDocument/2006/relationships/hyperlink" Target="https://uk.wikipedia.org/wiki/%D0%9F%D0%B0%D0%BB%D0%B5%D1%81%D1%82%D0%B8%D0%BD%D1%81%D1%8C%D0%BA%D0%B0_%D0%B4%D0%B5%D1%80%D0%B6%D0%B0%D0%B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A0%D0%B5%D1%81%D0%BF%D1%83%D0%B1%D0%BB%D1%96%D0%BA%D0%B0_%D0%9A%D0%BE%D1%81%D0%BE%D0%B2%D0%BE" TargetMode="External"/><Relationship Id="rId5" Type="http://schemas.openxmlformats.org/officeDocument/2006/relationships/hyperlink" Target="https://uk.wikipedia.org/wiki/%D0%97%D0%B0%D1%85%D1%96%D0%B4%D0%BD%D0%B0_%D0%A1%D0%B0%D1%85%D0%B0%D1%80%D0%B0" TargetMode="External"/><Relationship Id="rId4" Type="http://schemas.openxmlformats.org/officeDocument/2006/relationships/hyperlink" Target="https://uk.wikipedia.org/wiki/%D0%97%D0%B0%D1%85%D1%96%D0%B4%D0%BD%D0%B8%D0%B9_%D0%B1%D0%B5%D1%80%D0%B5%D0%B3_%D1%80%D1%96%D1%87%D0%BA%D0%B8_%D0%99%D0%BE%D1%80%D0%B4%D0%B0%D0%BD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F%D1%96%D0%B2%D0%B4%D0%B5%D0%BD%D0%BD%D0%B0_%D0%9E%D1%81%D0%B5%D1%82%D1%96%D1%8F" TargetMode="External"/><Relationship Id="rId3" Type="http://schemas.openxmlformats.org/officeDocument/2006/relationships/hyperlink" Target="https://uk.wikipedia.org/wiki/%D0%A0%D0%B5%D1%81%D0%BF%D1%83%D0%B1%D0%BB%D1%96%D0%BA%D0%B0_%D0%90%D0%B1%D1%85%D0%B0%D0%B7%D1%96%D1%8F" TargetMode="External"/><Relationship Id="rId7" Type="http://schemas.openxmlformats.org/officeDocument/2006/relationships/hyperlink" Target="https://uk.wikipedia.org/wiki/%D0%A2%D1%83%D1%80%D0%B5%D1%87%D1%87%D0%B8%D0%BD%D0%B0" TargetMode="External"/><Relationship Id="rId2" Type="http://schemas.openxmlformats.org/officeDocument/2006/relationships/hyperlink" Target="https://uk.wikipedia.org/wiki/%D0%94%D0%B5-%D1%84%D0%B0%D0%BA%D1%82%D0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A2%D1%83%D1%80%D0%B5%D1%86%D1%8C%D0%BA%D0%B0_%D0%A0%D0%B5%D1%81%D0%BF%D1%83%D0%B1%D0%BB%D1%96%D0%BA%D0%B0_%D0%9F%D1%96%D0%B2%D0%BD%D1%96%D1%87%D0%BD%D0%BE%D0%B3%D0%BE_%D0%9A%D1%96%D0%BF%D1%80%D1%83" TargetMode="External"/><Relationship Id="rId5" Type="http://schemas.openxmlformats.org/officeDocument/2006/relationships/hyperlink" Target="https://uk.wikipedia.org/wiki/%D0%9F%D1%80%D0%B8%D0%B4%D0%BD%D1%96%D1%81%D1%82%D1%80%D0%BE%D0%B2%D1%81%D1%8C%D0%BA%D0%B0_%D0%9C%D0%BE%D0%BB%D0%B4%D0%B0%D0%B2%D1%81%D1%8C%D0%BA%D0%B0_%D0%A0%D0%B5%D1%81%D0%BF%D1%83%D0%B1%D0%BB%D1%96%D0%BA%D0%B0" TargetMode="External"/><Relationship Id="rId10" Type="http://schemas.openxmlformats.org/officeDocument/2006/relationships/hyperlink" Target="https://uk.wikipedia.org/wiki/%D0%A0%D0%B5%D1%81%D0%BF%D1%83%D0%B1%D0%BB%D1%96%D0%BA%D0%B0_%D0%9A%D0%B8%D1%82%D0%B0%D0%B9" TargetMode="External"/><Relationship Id="rId4" Type="http://schemas.openxmlformats.org/officeDocument/2006/relationships/hyperlink" Target="https://uk.wikipedia.org/wiki/%D0%9D%D0%B0%D0%B3%D1%96%D1%80%D0%BD%D0%BE-%D0%9A%D0%B0%D1%80%D0%B0%D0%B1%D0%B0%D1%81%D1%8C%D0%BA%D0%B0_%D0%A0%D0%B5%D1%81%D0%BF%D1%83%D0%B1%D0%BB%D1%96%D0%BA%D0%B0" TargetMode="External"/><Relationship Id="rId9" Type="http://schemas.openxmlformats.org/officeDocument/2006/relationships/hyperlink" Target="https://uk.wikipedia.org/wiki/%D0%A1%D0%BE%D0%BC%D0%B0%D0%BB%D1%96%D0%BB%D0%B5%D0%BD%D0%B4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edufuture.biz/index.php?title=%D0%A4%D0%B0%D0%B9%D0%BB:Pict10.10-02.jp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rozetka.com.ua/12687544/p12687544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2753532"/>
          </a:xfrm>
        </p:spPr>
        <p:txBody>
          <a:bodyPr/>
          <a:lstStyle/>
          <a:p>
            <a:pPr algn="r"/>
            <a:r>
              <a:rPr lang="ru-RU" sz="2800" dirty="0" smtClean="0"/>
              <a:t> </a:t>
            </a:r>
            <a:endParaRPr lang="ru-RU" sz="2800" dirty="0" smtClean="0"/>
          </a:p>
          <a:p>
            <a:pPr algn="r"/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0"/>
            <a:ext cx="8305800" cy="3414932"/>
          </a:xfrm>
        </p:spPr>
        <p:txBody>
          <a:bodyPr/>
          <a:lstStyle/>
          <a:p>
            <a:pPr algn="l"/>
            <a:r>
              <a:rPr lang="uk-UA" dirty="0" smtClean="0"/>
              <a:t>СУЧАСНА </a:t>
            </a:r>
            <a:br>
              <a:rPr lang="uk-UA" dirty="0" smtClean="0"/>
            </a:br>
            <a:r>
              <a:rPr lang="uk-UA" dirty="0" smtClean="0"/>
              <a:t>ПОЛІТИЧНА </a:t>
            </a:r>
            <a:br>
              <a:rPr lang="uk-UA" dirty="0" smtClean="0"/>
            </a:br>
            <a:r>
              <a:rPr lang="uk-UA" dirty="0" smtClean="0"/>
              <a:t>КАРТА  СВІТУ</a:t>
            </a:r>
            <a:endParaRPr lang="ru-RU" dirty="0"/>
          </a:p>
        </p:txBody>
      </p:sp>
      <p:pic>
        <p:nvPicPr>
          <p:cNvPr id="2051" name="Picture 3" descr="C:\Users\User\Desktop\2018р. турнів юних географів\a68822e2e75a84ddc99e66955c11fb1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60648"/>
            <a:ext cx="3707904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b="1" i="1" dirty="0" smtClean="0"/>
              <a:t>Скільки країн у світі? Це питання часто ставлять, очікуючи отримати однозначну відповідь. Але навіть на офіційному сайті ООН зазначено, що «відповідь на це запитання не входить до компетенції ООН».  Поясніть, у чому ж річ? Ураховуючи активні політичні процеси на початку третього тисячоліття, спрогнозуйте кількісні та якісні зміни на політичній карті світу</a:t>
            </a:r>
          </a:p>
          <a:p>
            <a:pPr algn="just"/>
            <a:r>
              <a:rPr lang="uk-UA" b="1" i="1" dirty="0" smtClean="0"/>
              <a:t>(запитання турніру  юних географів, 2018р.)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СУЧАСНА ПОЛІТИЧНА КАРТА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uk-UA" b="1" dirty="0" smtClean="0"/>
          </a:p>
          <a:p>
            <a:pPr algn="just"/>
            <a:r>
              <a:rPr lang="uk-UA" b="1" dirty="0" smtClean="0"/>
              <a:t>У 1763 </a:t>
            </a:r>
            <a:r>
              <a:rPr lang="uk-UA" dirty="0" smtClean="0"/>
              <a:t>році англійський вчений, лондонський гравер і картограф, Джон </a:t>
            </a:r>
            <a:r>
              <a:rPr lang="uk-UA" dirty="0" err="1" smtClean="0"/>
              <a:t>Спілбері</a:t>
            </a:r>
            <a:r>
              <a:rPr lang="uk-UA" dirty="0" smtClean="0"/>
              <a:t> створив  </a:t>
            </a:r>
            <a:r>
              <a:rPr lang="uk-UA" b="1" dirty="0" smtClean="0"/>
              <a:t>перші  </a:t>
            </a:r>
            <a:r>
              <a:rPr lang="uk-UA" b="1" dirty="0" err="1" smtClean="0"/>
              <a:t>пазли</a:t>
            </a:r>
            <a:r>
              <a:rPr lang="uk-UA" dirty="0" smtClean="0"/>
              <a:t>, які зображували географічну </a:t>
            </a:r>
            <a:r>
              <a:rPr lang="uk-UA" b="1" dirty="0" smtClean="0"/>
              <a:t>карту.</a:t>
            </a:r>
          </a:p>
          <a:p>
            <a:pPr algn="just">
              <a:buNone/>
            </a:pPr>
            <a:endParaRPr lang="uk-UA" b="1" dirty="0" smtClean="0"/>
          </a:p>
          <a:p>
            <a:pPr algn="just"/>
            <a:r>
              <a:rPr lang="uk-UA" dirty="0" smtClean="0"/>
              <a:t>Всі ці </a:t>
            </a:r>
            <a:r>
              <a:rPr lang="uk-UA" dirty="0" err="1" smtClean="0"/>
              <a:t>пазли</a:t>
            </a:r>
            <a:r>
              <a:rPr lang="uk-UA" dirty="0" smtClean="0"/>
              <a:t> були розрізані по межах всіх країн, які були нанесені  на карту світу в той час.</a:t>
            </a:r>
          </a:p>
          <a:p>
            <a:pPr algn="just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Перші </a:t>
            </a:r>
            <a:r>
              <a:rPr lang="uk-UA" dirty="0" err="1" smtClean="0"/>
              <a:t>пазли</a:t>
            </a:r>
            <a:r>
              <a:rPr lang="uk-UA" dirty="0" smtClean="0"/>
              <a:t> – карта світу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https://commons.wikimedia.org/w/index.php?curid=1348937</a:t>
            </a:r>
            <a:endParaRPr lang="ru-RU" dirty="0"/>
          </a:p>
        </p:txBody>
      </p:sp>
      <p:pic>
        <p:nvPicPr>
          <p:cNvPr id="1026" name="Picture 2" descr="C:\Users\User\Desktop\2018р. турнів юних географів\картинки. карта світу\depositphotos_60054037-stock-photo-people-forming-jigsaw-puzz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88640"/>
            <a:ext cx="2627784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48880"/>
          </a:xfrm>
        </p:spPr>
        <p:txBody>
          <a:bodyPr>
            <a:normAutofit fontScale="90000"/>
          </a:bodyPr>
          <a:lstStyle/>
          <a:p>
            <a:r>
              <a:rPr lang="uk-UA" sz="2800" dirty="0" smtClean="0"/>
              <a:t>Автор: </a:t>
            </a:r>
            <a:r>
              <a:rPr lang="uk-UA" sz="2800" dirty="0" err="1" smtClean="0"/>
              <a:t>Vassia</a:t>
            </a:r>
            <a:r>
              <a:rPr lang="uk-UA" sz="2800" dirty="0" smtClean="0"/>
              <a:t> </a:t>
            </a:r>
            <a:r>
              <a:rPr lang="uk-UA" sz="2800" dirty="0" err="1" smtClean="0"/>
              <a:t>Atanassova</a:t>
            </a:r>
            <a:r>
              <a:rPr lang="uk-UA" sz="2800" dirty="0" smtClean="0"/>
              <a:t> - </a:t>
            </a:r>
            <a:r>
              <a:rPr lang="uk-UA" sz="2800" dirty="0" err="1" smtClean="0"/>
              <a:t>Spiritia</a:t>
            </a:r>
            <a:r>
              <a:rPr lang="uk-UA" sz="2800" dirty="0" smtClean="0"/>
              <a:t> - Власна робота, CC BY-SA 3.0, </a:t>
            </a:r>
            <a:r>
              <a:rPr lang="uk-UA" sz="2800" dirty="0" err="1" smtClean="0"/>
              <a:t>пазл</a:t>
            </a:r>
            <a:r>
              <a:rPr lang="uk-UA" sz="2800" dirty="0" smtClean="0"/>
              <a:t> зібраний за картою  1639р. https://commons.wikimedia.org/w/index.php?curid=1348937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Содержимое 3" descr="https://upload.wikimedia.org/wikipedia/commons/thumb/8/89/Puzzle-historical-map-1639.JPG/250px-Puzzle-historical-map-1639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00808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pPr algn="just"/>
            <a:r>
              <a:rPr lang="uk-UA" dirty="0" smtClean="0"/>
              <a:t>це географічна карта, що відображає розташування країн, їх кордони та столиці;</a:t>
            </a:r>
          </a:p>
          <a:p>
            <a:pPr algn="just">
              <a:buNone/>
            </a:pPr>
            <a:endParaRPr lang="uk-UA" dirty="0" smtClean="0"/>
          </a:p>
          <a:p>
            <a:pPr algn="just"/>
            <a:r>
              <a:rPr lang="uk-UA" dirty="0" smtClean="0"/>
              <a:t>віддзеркалює політико-географічні зміни;</a:t>
            </a:r>
          </a:p>
          <a:p>
            <a:pPr algn="just">
              <a:buNone/>
            </a:pPr>
            <a:endParaRPr lang="uk-UA" dirty="0" smtClean="0"/>
          </a:p>
          <a:p>
            <a:pPr algn="just"/>
            <a:r>
              <a:rPr lang="uk-UA" dirty="0" smtClean="0"/>
              <a:t>головними ознаками карти є  динаміка (історична та географічна)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ПОЛІТИЧНА КАРТА СВІТУ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dirty="0" smtClean="0"/>
              <a:t>СУЧАСНА ПОЛІТИЧНА КАРТА</a:t>
            </a:r>
            <a:br>
              <a:rPr lang="uk-UA" dirty="0" smtClean="0"/>
            </a:br>
            <a:r>
              <a:rPr lang="en-US" sz="2700" dirty="0" smtClean="0"/>
              <a:t>https://prom.ua/p13357672-politichna-mapa-svitu.html</a:t>
            </a:r>
            <a:r>
              <a:rPr lang="uk-UA" sz="2700" dirty="0" smtClean="0"/>
              <a:t> </a:t>
            </a:r>
            <a:endParaRPr lang="ru-RU" sz="2700" dirty="0"/>
          </a:p>
        </p:txBody>
      </p:sp>
      <p:pic>
        <p:nvPicPr>
          <p:cNvPr id="19458" name="Picture 2" descr="C:\Users\User\Desktop\2018р. турнів юних географів\картинки. катра світу\r_12_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0968" y="1524000"/>
            <a:ext cx="6882063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uk-UA" dirty="0" smtClean="0"/>
          </a:p>
          <a:p>
            <a:r>
              <a:rPr lang="uk-UA" dirty="0" smtClean="0"/>
              <a:t>за політико-територіальними ознаками розрізняють:  </a:t>
            </a:r>
          </a:p>
          <a:p>
            <a:r>
              <a:rPr lang="uk-UA" dirty="0" smtClean="0"/>
              <a:t>території, </a:t>
            </a:r>
          </a:p>
          <a:p>
            <a:r>
              <a:rPr lang="uk-UA" dirty="0" smtClean="0"/>
              <a:t>країни, </a:t>
            </a:r>
          </a:p>
          <a:p>
            <a:r>
              <a:rPr lang="uk-UA" dirty="0" smtClean="0"/>
              <a:t>держави.</a:t>
            </a:r>
          </a:p>
          <a:p>
            <a:endParaRPr lang="uk-UA" dirty="0" smtClean="0"/>
          </a:p>
          <a:p>
            <a:r>
              <a:rPr lang="uk-UA" dirty="0" smtClean="0"/>
              <a:t>на  сучасній політичній карті налічується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236 країн </a:t>
            </a:r>
            <a:r>
              <a:rPr lang="uk-UA" dirty="0" smtClean="0"/>
              <a:t>і територій; незалежних держав серед них </a:t>
            </a:r>
            <a:r>
              <a:rPr lang="uk-UA" smtClean="0"/>
              <a:t>– </a:t>
            </a:r>
            <a:r>
              <a:rPr lang="uk-UA" smtClean="0">
                <a:solidFill>
                  <a:schemeClr val="accent5">
                    <a:lumMod val="50000"/>
                  </a:schemeClr>
                </a:solidFill>
              </a:rPr>
              <a:t>194</a:t>
            </a:r>
            <a:endParaRPr lang="uk-UA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>
                <a:hlinkClick r:id="rId2"/>
              </a:rPr>
              <a:t>http://www.geograf.com.ua</a:t>
            </a:r>
            <a:r>
              <a:rPr lang="en-US" dirty="0" smtClean="0"/>
              <a:t> </a:t>
            </a:r>
            <a:r>
              <a:rPr lang="ru-RU" dirty="0" smtClean="0"/>
              <a:t>та </a:t>
            </a:r>
            <a:r>
              <a:rPr lang="en-US" dirty="0" smtClean="0"/>
              <a:t>http://edufuture.biz/index.php?title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endParaRPr lang="uk-UA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СУЧАСНА ПОЛІТИЧНА КАРТА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3200" dirty="0"/>
              <a:t>т</a:t>
            </a:r>
            <a:r>
              <a:rPr lang="uk-UA" sz="3200" dirty="0" smtClean="0"/>
              <a:t>ериторії держав;</a:t>
            </a:r>
          </a:p>
          <a:p>
            <a:r>
              <a:rPr lang="uk-UA" sz="3200" dirty="0"/>
              <a:t>з</a:t>
            </a:r>
            <a:r>
              <a:rPr lang="uk-UA" sz="3200" dirty="0" smtClean="0"/>
              <a:t>алежні країни і території;</a:t>
            </a:r>
          </a:p>
          <a:p>
            <a:endParaRPr lang="uk-UA" sz="3200" dirty="0" smtClean="0"/>
          </a:p>
          <a:p>
            <a:r>
              <a:rPr lang="uk-UA" sz="3200" dirty="0"/>
              <a:t>с</a:t>
            </a:r>
            <a:r>
              <a:rPr lang="uk-UA" sz="3200" dirty="0" smtClean="0"/>
              <a:t>пірні території;</a:t>
            </a:r>
          </a:p>
          <a:p>
            <a:pPr marL="0" indent="0">
              <a:buNone/>
            </a:pPr>
            <a:endParaRPr lang="uk-UA" sz="3200" dirty="0" smtClean="0"/>
          </a:p>
          <a:p>
            <a:r>
              <a:rPr lang="uk-UA" sz="3200" dirty="0"/>
              <a:t>в</a:t>
            </a:r>
            <a:r>
              <a:rPr lang="uk-UA" sz="3200" dirty="0" smtClean="0"/>
              <a:t>оди Світового океану;</a:t>
            </a:r>
          </a:p>
          <a:p>
            <a:r>
              <a:rPr lang="uk-UA" sz="3200" dirty="0" smtClean="0"/>
              <a:t>територія Антарктиди</a:t>
            </a:r>
          </a:p>
          <a:p>
            <a:pPr marL="0" indent="0">
              <a:buNone/>
            </a:pPr>
            <a:r>
              <a:rPr lang="uk-UA" sz="2200" dirty="0" smtClean="0"/>
              <a:t>//</a:t>
            </a:r>
            <a:r>
              <a:rPr lang="uk-UA" sz="2200" dirty="0" err="1" smtClean="0"/>
              <a:t>Г.Д.Довгань</a:t>
            </a:r>
            <a:r>
              <a:rPr lang="uk-UA" sz="2200" dirty="0" smtClean="0"/>
              <a:t>. Соціально-економічна географія  світу</a:t>
            </a:r>
          </a:p>
          <a:p>
            <a:pPr marL="0" indent="0">
              <a:buNone/>
            </a:pPr>
            <a:r>
              <a:rPr lang="uk-UA" sz="2200" dirty="0"/>
              <a:t>у</a:t>
            </a:r>
            <a:r>
              <a:rPr lang="uk-UA" sz="2200" dirty="0" smtClean="0"/>
              <a:t> визначеннях і схемах. </a:t>
            </a:r>
            <a:r>
              <a:rPr lang="uk-UA" sz="2200" dirty="0" err="1" smtClean="0"/>
              <a:t>Харків:видавництво</a:t>
            </a:r>
            <a:r>
              <a:rPr lang="uk-UA" sz="2200" dirty="0" smtClean="0"/>
              <a:t> «Ранок», 2013р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400" dirty="0" smtClean="0"/>
              <a:t>На Землі виділяють території</a:t>
            </a:r>
            <a:r>
              <a:rPr lang="uk-UA" dirty="0" smtClean="0"/>
              <a:t>: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17452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uk-UA" dirty="0" smtClean="0"/>
          </a:p>
          <a:p>
            <a:r>
              <a:rPr lang="uk-UA" dirty="0" smtClean="0"/>
              <a:t>кількість держав – 190-195; </a:t>
            </a:r>
          </a:p>
          <a:p>
            <a:endParaRPr lang="uk-UA" dirty="0" smtClean="0"/>
          </a:p>
          <a:p>
            <a:r>
              <a:rPr lang="uk-UA" dirty="0" smtClean="0"/>
              <a:t>кількість залежних країн – 33; тоді</a:t>
            </a:r>
          </a:p>
          <a:p>
            <a:endParaRPr lang="uk-UA" dirty="0" smtClean="0"/>
          </a:p>
          <a:p>
            <a:r>
              <a:rPr lang="uk-UA" dirty="0" smtClean="0"/>
              <a:t>Загальна кількість країн світу = 226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    http://zno.academia.in.ua</a:t>
            </a:r>
          </a:p>
          <a:p>
            <a:endParaRPr lang="uk-UA" dirty="0" smtClean="0"/>
          </a:p>
          <a:p>
            <a:endParaRPr lang="uk-UA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СУЧАСНА ПОЛІТИЧНА КАРТА</a:t>
            </a:r>
            <a:br>
              <a:rPr lang="uk-UA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До ООН (станом на 2017 р.) входить </a:t>
            </a:r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193 держави</a:t>
            </a:r>
            <a:r>
              <a:rPr lang="uk-UA" dirty="0" smtClean="0"/>
              <a:t>, із визнаних світовою спільнотою незалежних держав,  в ООН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не входить лише Ватикан.</a:t>
            </a:r>
          </a:p>
          <a:p>
            <a:endParaRPr lang="uk-UA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endParaRPr lang="uk-UA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uk-UA" dirty="0" smtClean="0"/>
              <a:t>Члени   ООН за регіонами: </a:t>
            </a:r>
          </a:p>
          <a:p>
            <a:r>
              <a:rPr lang="uk-UA" dirty="0" smtClean="0"/>
              <a:t>Європа – 43, Азія – 47, Африка -54,  Північна Америка – 2, Латинська Америка – 33, Океанія -14</a:t>
            </a:r>
          </a:p>
          <a:p>
            <a:endParaRPr lang="uk-UA" dirty="0" smtClean="0"/>
          </a:p>
          <a:p>
            <a:pPr>
              <a:buNone/>
            </a:pPr>
            <a:r>
              <a:rPr lang="en-US" dirty="0" smtClean="0"/>
              <a:t>https://uk.wikipedia.org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СУЧАСНА ПОЛІТИЧНА КАРТА</a:t>
            </a:r>
            <a:br>
              <a:rPr lang="uk-UA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924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Розподіл</a:t>
            </a:r>
            <a:r>
              <a:rPr lang="ru-RU" dirty="0" smtClean="0"/>
              <a:t> </a:t>
            </a:r>
            <a:r>
              <a:rPr lang="ru-RU" dirty="0" err="1" smtClean="0"/>
              <a:t>країн</a:t>
            </a:r>
            <a:r>
              <a:rPr lang="ru-RU" dirty="0" smtClean="0"/>
              <a:t> за </a:t>
            </a:r>
            <a:r>
              <a:rPr lang="ru-RU" dirty="0" err="1" smtClean="0"/>
              <a:t>частинами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 та материками</a:t>
            </a:r>
            <a:br>
              <a:rPr lang="ru-RU" dirty="0" smtClean="0"/>
            </a:br>
            <a:r>
              <a:rPr lang="uk-UA" dirty="0" smtClean="0"/>
              <a:t>http://zno.academia.in.ua</a:t>
            </a:r>
            <a:endParaRPr lang="ru-RU" dirty="0"/>
          </a:p>
        </p:txBody>
      </p:sp>
      <p:pic>
        <p:nvPicPr>
          <p:cNvPr id="4" name="Содержимое 3" descr="Розподіл країн за частинами світу та материкам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919064"/>
            <a:ext cx="5791200" cy="410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313" y="1268760"/>
            <a:ext cx="8822184" cy="5460057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uk-UA" dirty="0" smtClean="0">
                <a:effectLst/>
                <a:latin typeface="Times New Roman"/>
                <a:ea typeface="Calibri"/>
                <a:cs typeface="Times New Roman"/>
              </a:rPr>
              <a:t>      </a:t>
            </a:r>
            <a:r>
              <a:rPr lang="uk-UA" sz="35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Найповніше уявлення про  країни дає інформація міжнародних організацій:</a:t>
            </a:r>
            <a:endParaRPr lang="uk-UA" sz="35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buFont typeface="Courier New"/>
              <a:buChar char="o"/>
            </a:pPr>
            <a:r>
              <a:rPr lang="uk-UA" sz="40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Організація Об'єднаних Націй</a:t>
            </a:r>
          </a:p>
          <a:p>
            <a:pPr lvl="1" algn="just">
              <a:lnSpc>
                <a:spcPct val="115000"/>
              </a:lnSpc>
              <a:buFont typeface="Courier New"/>
              <a:buChar char="o"/>
            </a:pPr>
            <a:r>
              <a:rPr lang="uk-UA" sz="40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Міжнародний валютний фонд</a:t>
            </a:r>
            <a:endParaRPr lang="uk-UA" sz="40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Aft>
                <a:spcPts val="1000"/>
              </a:spcAft>
              <a:buFont typeface="Courier New"/>
              <a:buChar char="o"/>
            </a:pPr>
            <a:r>
              <a:rPr lang="uk-UA" sz="40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Світовий  банк</a:t>
            </a:r>
            <a:endParaRPr lang="uk-UA" sz="40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uk-UA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123554"/>
            <a:ext cx="29051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847" y="5123554"/>
            <a:ext cx="2726305" cy="157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123554"/>
            <a:ext cx="2915816" cy="163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88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556792"/>
            <a:ext cx="7732381" cy="4824536"/>
          </a:xfrm>
        </p:spPr>
        <p:txBody>
          <a:bodyPr>
            <a:norm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buFont typeface="Wingdings"/>
              <a:buChar char=""/>
            </a:pPr>
            <a:r>
              <a:rPr lang="uk-UA" sz="4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ООН — 193 ( + Ватикан)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  <a:buFont typeface="Wingdings"/>
              <a:buChar char=""/>
            </a:pPr>
            <a:r>
              <a:rPr lang="uk-UA" sz="4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МВФ — 189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  <a:buFont typeface="Wingdings"/>
              <a:buChar char=""/>
            </a:pPr>
            <a:r>
              <a:rPr lang="uk-UA" sz="4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Світовий банк — 189</a:t>
            </a:r>
          </a:p>
          <a:p>
            <a:pPr marL="0" lv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4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(дані на 2017р. )</a:t>
            </a:r>
            <a:endParaRPr lang="uk-UA" sz="44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держав </a:t>
            </a:r>
            <a:endParaRPr lang="uk-UA" sz="5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92" y="5416207"/>
            <a:ext cx="8559788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888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uk-UA" sz="4000" b="1" dirty="0" smtClean="0">
                <a:solidFill>
                  <a:srgbClr val="002060"/>
                </a:solidFill>
              </a:rPr>
              <a:t>Андорра; Куба; Ліхтенштейн; Монако; Північна Корея;</a:t>
            </a:r>
          </a:p>
          <a:p>
            <a:pPr algn="just"/>
            <a:r>
              <a:rPr lang="uk-UA" sz="4000" dirty="0" smtClean="0"/>
              <a:t>189+5 =</a:t>
            </a:r>
            <a:r>
              <a:rPr lang="uk-UA" sz="4000" dirty="0" smtClean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194;</a:t>
            </a:r>
          </a:p>
          <a:p>
            <a:pPr algn="just"/>
            <a:r>
              <a:rPr lang="uk-UA" sz="4000" b="1" dirty="0" smtClean="0">
                <a:solidFill>
                  <a:srgbClr val="7030A0"/>
                </a:solidFill>
                <a:latin typeface="Consolas" panose="020B0609020204030204" pitchFamily="49" charset="0"/>
                <a:ea typeface="Times New Roman"/>
                <a:cs typeface="Consolas" panose="020B0609020204030204" pitchFamily="49" charset="0"/>
              </a:rPr>
              <a:t>Ватикан</a:t>
            </a:r>
            <a:r>
              <a:rPr lang="uk-UA" sz="4000" dirty="0" smtClean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ea typeface="Times New Roman"/>
                <a:cs typeface="Consolas" panose="020B0609020204030204" pitchFamily="49" charset="0"/>
              </a:rPr>
              <a:t>, визнаний </a:t>
            </a:r>
            <a:r>
              <a:rPr lang="uk-UA" sz="40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ea typeface="Times New Roman"/>
                <a:cs typeface="Consolas" panose="020B0609020204030204" pitchFamily="49" charset="0"/>
              </a:rPr>
              <a:t>ООН, але не входить до її </a:t>
            </a:r>
            <a:r>
              <a:rPr lang="uk-UA" sz="4000" dirty="0" smtClean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ea typeface="Times New Roman"/>
                <a:cs typeface="Consolas" panose="020B0609020204030204" pitchFamily="49" charset="0"/>
              </a:rPr>
              <a:t>складу та складу МВФ.</a:t>
            </a:r>
          </a:p>
          <a:p>
            <a:pPr marL="0" indent="0" algn="just">
              <a:buNone/>
            </a:pPr>
            <a:r>
              <a:rPr lang="uk-UA" sz="4000" dirty="0">
                <a:solidFill>
                  <a:schemeClr val="tx1">
                    <a:lumMod val="95000"/>
                  </a:schemeClr>
                </a:solidFill>
                <a:latin typeface="Arial"/>
                <a:ea typeface="Times New Roman"/>
              </a:rPr>
              <a:t> </a:t>
            </a:r>
            <a:r>
              <a:rPr lang="uk-UA" sz="4000" dirty="0" smtClean="0">
                <a:solidFill>
                  <a:schemeClr val="tx1">
                    <a:lumMod val="95000"/>
                  </a:schemeClr>
                </a:solidFill>
                <a:latin typeface="Arial"/>
                <a:ea typeface="Times New Roman"/>
              </a:rPr>
              <a:t> </a:t>
            </a:r>
            <a:r>
              <a:rPr lang="uk-UA" sz="1900" dirty="0" smtClean="0">
                <a:latin typeface="Arial"/>
                <a:ea typeface="Times New Roman"/>
              </a:rPr>
              <a:t>Матеріал </a:t>
            </a:r>
            <a:r>
              <a:rPr lang="uk-UA" sz="1900" dirty="0">
                <a:latin typeface="Arial"/>
                <a:ea typeface="Times New Roman"/>
              </a:rPr>
              <a:t>з </a:t>
            </a:r>
            <a:r>
              <a:rPr lang="uk-UA" sz="1900" dirty="0" err="1">
                <a:latin typeface="Arial"/>
                <a:ea typeface="Times New Roman"/>
              </a:rPr>
              <a:t>Вікіпедії</a:t>
            </a:r>
            <a:r>
              <a:rPr lang="uk-UA" sz="1900" dirty="0">
                <a:latin typeface="Arial"/>
                <a:ea typeface="Times New Roman"/>
              </a:rPr>
              <a:t> — вільної енциклопедії</a:t>
            </a:r>
            <a:r>
              <a:rPr lang="uk-UA" sz="1900" dirty="0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Країни, які не входять до складу</a:t>
            </a:r>
            <a:br>
              <a:rPr lang="uk-UA" dirty="0" smtClean="0"/>
            </a:b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МВФ та Світового банку</a:t>
            </a:r>
            <a:endParaRPr lang="uk-UA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49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48451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СУЧАСНА ПОЛІТИЧНА КАРТА</a:t>
            </a:r>
            <a:br>
              <a:rPr lang="uk-UA" dirty="0" smtClean="0"/>
            </a:br>
            <a:r>
              <a:rPr lang="uk-UA" sz="2700" b="1" dirty="0" smtClean="0"/>
              <a:t>понад </a:t>
            </a:r>
            <a:r>
              <a:rPr lang="uk-UA" sz="2700" dirty="0" smtClean="0"/>
              <a:t>260 </a:t>
            </a:r>
            <a:r>
              <a:rPr lang="uk-UA" sz="2700" b="1" dirty="0" smtClean="0"/>
              <a:t>одиниць, переважна більшість з них </a:t>
            </a:r>
            <a:br>
              <a:rPr lang="uk-UA" sz="2700" b="1" dirty="0" smtClean="0"/>
            </a:br>
            <a:r>
              <a:rPr lang="uk-UA" sz="2700" b="1" dirty="0" smtClean="0"/>
              <a:t>(193) – держави  </a:t>
            </a:r>
            <a:r>
              <a:rPr lang="ru-RU" sz="2200" u="sng" dirty="0" smtClean="0">
                <a:solidFill>
                  <a:schemeClr val="bg2"/>
                </a:solidFill>
                <a:hlinkClick r:id="rId2"/>
              </a:rPr>
              <a:t>http://ukrmap.su/uk-g11/945.html</a:t>
            </a:r>
            <a:r>
              <a:rPr lang="ru-RU" sz="2200" dirty="0" smtClean="0">
                <a:solidFill>
                  <a:schemeClr val="bg2"/>
                </a:solidFill>
              </a:rPr>
              <a:t/>
            </a:r>
            <a:br>
              <a:rPr lang="ru-RU" sz="2200" dirty="0" smtClean="0">
                <a:solidFill>
                  <a:schemeClr val="bg2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4" name="Содержимое 3" descr="http://ukrmap.su/images/g11b/g10-11_3_files/image006.gif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84784"/>
            <a:ext cx="8352927" cy="51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524000"/>
            <a:ext cx="8568952" cy="4929336"/>
          </a:xfrm>
        </p:spPr>
        <p:txBody>
          <a:bodyPr>
            <a:normAutofit fontScale="92500"/>
          </a:bodyPr>
          <a:lstStyle/>
          <a:p>
            <a:pPr algn="just"/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194</a:t>
            </a:r>
            <a:r>
              <a:rPr lang="uk-UA" dirty="0" smtClean="0"/>
              <a:t> </a:t>
            </a:r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незалежних держав</a:t>
            </a:r>
            <a:r>
              <a:rPr lang="uk-UA" dirty="0" smtClean="0"/>
              <a:t>, які  взаємно визнають одна одну;</a:t>
            </a:r>
          </a:p>
          <a:p>
            <a:pPr algn="just"/>
            <a:r>
              <a:rPr lang="uk-UA" i="1" dirty="0" smtClean="0">
                <a:solidFill>
                  <a:schemeClr val="accent5">
                    <a:lumMod val="50000"/>
                  </a:schemeClr>
                </a:solidFill>
              </a:rPr>
              <a:t>частково визнані держави </a:t>
            </a:r>
            <a:r>
              <a:rPr lang="uk-UA" i="1" dirty="0" smtClean="0"/>
              <a:t>мають дипломатичні стосунки або з багатьма країнами </a:t>
            </a:r>
            <a:r>
              <a:rPr lang="uk-UA" i="1" dirty="0" smtClean="0">
                <a:solidFill>
                  <a:srgbClr val="002060"/>
                </a:solidFill>
              </a:rPr>
              <a:t>(Косово,  Тайвань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</a:rPr>
              <a:t>) </a:t>
            </a:r>
            <a:r>
              <a:rPr lang="uk-UA" i="1" dirty="0" smtClean="0"/>
              <a:t>або  ж визнаються лише окремими зацікавленими державами, причетними до їх створення </a:t>
            </a:r>
            <a:r>
              <a:rPr lang="uk-UA" i="1" dirty="0" smtClean="0">
                <a:solidFill>
                  <a:srgbClr val="002060"/>
                </a:solidFill>
              </a:rPr>
              <a:t>(Північний Кіпр – Туреччиною, Абхазія і Південна Осетія </a:t>
            </a:r>
            <a:r>
              <a:rPr lang="uk-UA" i="1" dirty="0" err="1" smtClean="0">
                <a:solidFill>
                  <a:srgbClr val="002060"/>
                </a:solidFill>
              </a:rPr>
              <a:t>–Росією</a:t>
            </a:r>
            <a:endParaRPr lang="uk-UA" i="1" dirty="0" smtClean="0">
              <a:solidFill>
                <a:srgbClr val="002060"/>
              </a:solidFill>
            </a:endParaRPr>
          </a:p>
          <a:p>
            <a:pPr algn="just"/>
            <a:r>
              <a:rPr lang="uk-UA" i="1" dirty="0" smtClean="0">
                <a:solidFill>
                  <a:schemeClr val="accent5">
                    <a:lumMod val="50000"/>
                  </a:schemeClr>
                </a:solidFill>
              </a:rPr>
              <a:t>невизнані держави  - </a:t>
            </a:r>
            <a:r>
              <a:rPr lang="uk-UA" i="1" dirty="0" smtClean="0"/>
              <a:t>це самопроголошені політико-територіальні утворення, які не визнаються жодною державою-членом ООН </a:t>
            </a:r>
            <a:r>
              <a:rPr lang="uk-UA" i="1" dirty="0" smtClean="0">
                <a:solidFill>
                  <a:srgbClr val="002060"/>
                </a:solidFill>
              </a:rPr>
              <a:t>(Придністровська Молдавська Республіка, </a:t>
            </a:r>
            <a:r>
              <a:rPr lang="uk-UA" i="1" dirty="0" err="1" smtClean="0">
                <a:solidFill>
                  <a:srgbClr val="002060"/>
                </a:solidFill>
              </a:rPr>
              <a:t>“державні”</a:t>
            </a:r>
            <a:r>
              <a:rPr lang="uk-UA" i="1" dirty="0" smtClean="0">
                <a:solidFill>
                  <a:srgbClr val="002060"/>
                </a:solidFill>
              </a:rPr>
              <a:t> утворення в країнах Африки,Азії);</a:t>
            </a:r>
          </a:p>
          <a:p>
            <a:pPr algn="just"/>
            <a:r>
              <a:rPr lang="uk-UA" i="1" dirty="0" smtClean="0">
                <a:solidFill>
                  <a:schemeClr val="accent5">
                    <a:lumMod val="50000"/>
                  </a:schemeClr>
                </a:solidFill>
              </a:rPr>
              <a:t>окуповані території, </a:t>
            </a:r>
            <a:r>
              <a:rPr lang="uk-UA" i="1" dirty="0" smtClean="0"/>
              <a:t>зокрема, </a:t>
            </a:r>
            <a:r>
              <a:rPr lang="uk-UA" i="1" dirty="0" smtClean="0">
                <a:solidFill>
                  <a:srgbClr val="002060"/>
                </a:solidFill>
              </a:rPr>
              <a:t>Палестинські території</a:t>
            </a:r>
          </a:p>
          <a:p>
            <a:pPr algn="just">
              <a:buNone/>
            </a:pPr>
            <a:r>
              <a:rPr lang="uk-UA" sz="2400" i="1" dirty="0" smtClean="0"/>
              <a:t>   (В.М.Бойко, І.Л.</a:t>
            </a:r>
            <a:r>
              <a:rPr lang="uk-UA" sz="2400" i="1" dirty="0" err="1" smtClean="0"/>
              <a:t>Дітчук</a:t>
            </a:r>
            <a:r>
              <a:rPr lang="uk-UA" sz="2400" i="1" dirty="0" smtClean="0"/>
              <a:t>, Л.Б.</a:t>
            </a:r>
            <a:r>
              <a:rPr lang="uk-UA" sz="2400" i="1" dirty="0" err="1" smtClean="0"/>
              <a:t>Заставецька</a:t>
            </a:r>
            <a:r>
              <a:rPr lang="uk-UA" sz="2400" i="1" dirty="0" smtClean="0"/>
              <a:t>. Географія 8 клас. </a:t>
            </a:r>
            <a:r>
              <a:rPr lang="uk-UA" sz="2400" i="1" smtClean="0"/>
              <a:t>с.48)</a:t>
            </a:r>
            <a:endParaRPr lang="uk-UA" sz="2400" i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Держави світу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928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uk-UA" sz="3200" dirty="0"/>
          </a:p>
          <a:p>
            <a:pPr lvl="1"/>
            <a:r>
              <a:rPr lang="uk-UA" dirty="0">
                <a:solidFill>
                  <a:schemeClr val="tx1">
                    <a:lumMod val="95000"/>
                  </a:schemeClr>
                </a:solidFill>
              </a:rPr>
              <a:t>1 держава-спостерігач — 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  <a:hlinkClick r:id="rId2" tooltip="Палестинська держава"/>
              </a:rPr>
              <a:t>Палестинська держава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</a:rPr>
              <a:t>, що визнана де-юре переважною більшістю держав світу, проте така, що де-факто не існує і являє собою лише 2 територіально роз'єднані та самокеровані частково автономні утворення (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  <a:hlinkClick r:id="rId3" tooltip="Сектор Газа"/>
              </a:rPr>
              <a:t>Сектор Газа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</a:rPr>
              <a:t> та 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  <a:hlinkClick r:id="rId4" tooltip="Західний берег річки Йордан"/>
              </a:rPr>
              <a:t>Західний берег річки Йордан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</a:rPr>
              <a:t>) під контролем Держави Ізраїль</a:t>
            </a:r>
            <a:endParaRPr lang="uk-UA" sz="2800" dirty="0">
              <a:solidFill>
                <a:schemeClr val="tx1">
                  <a:lumMod val="95000"/>
                </a:schemeClr>
              </a:solidFill>
            </a:endParaRPr>
          </a:p>
          <a:p>
            <a:pPr lvl="1"/>
            <a:r>
              <a:rPr lang="uk-UA" dirty="0">
                <a:solidFill>
                  <a:schemeClr val="tx1">
                    <a:lumMod val="95000"/>
                  </a:schemeClr>
                </a:solidFill>
              </a:rPr>
              <a:t>1 держава, визнана ООН та понад 70 державами світу, але окупована іншою (Марокко) державою — 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  <a:hlinkClick r:id="rId5" tooltip="Західна Сахара"/>
              </a:rPr>
              <a:t>Західна Сахара</a:t>
            </a:r>
            <a:endParaRPr lang="uk-UA" sz="2800" dirty="0">
              <a:solidFill>
                <a:schemeClr val="tx1">
                  <a:lumMod val="95000"/>
                </a:schemeClr>
              </a:solidFill>
            </a:endParaRPr>
          </a:p>
          <a:p>
            <a:pPr lvl="1"/>
            <a:r>
              <a:rPr lang="uk-UA" dirty="0">
                <a:solidFill>
                  <a:schemeClr val="tx1">
                    <a:lumMod val="95000"/>
                  </a:schemeClr>
                </a:solidFill>
              </a:rPr>
              <a:t>1 держава, що не входить до ООН, але офіційно визнані переважною більшістю держав світу — </a:t>
            </a:r>
            <a:r>
              <a:rPr lang="uk-UA" dirty="0" smtClean="0">
                <a:solidFill>
                  <a:schemeClr val="tx1">
                    <a:lumMod val="95000"/>
                  </a:schemeClr>
                </a:solidFill>
                <a:hlinkClick r:id="rId6" tooltip="Республіка Косово"/>
              </a:rPr>
              <a:t>Косово</a:t>
            </a:r>
            <a:endParaRPr lang="uk-UA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8836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dirty="0"/>
              <a:t>Держави з невизначеним </a:t>
            </a:r>
            <a:r>
              <a:rPr lang="uk-UA" sz="4400" b="1" dirty="0" smtClean="0"/>
              <a:t>статусом (ООН)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5823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sz="2400" dirty="0"/>
              <a:t>5 державних утворень, </a:t>
            </a:r>
            <a:r>
              <a:rPr lang="uk-UA" sz="2400" dirty="0">
                <a:hlinkClick r:id="rId2" tooltip="Де-факто"/>
              </a:rPr>
              <a:t>де-факто</a:t>
            </a:r>
            <a:r>
              <a:rPr lang="uk-UA" sz="2400" dirty="0"/>
              <a:t> керованих окупантами, проте формально незалежних, але (майже) ніким не визнаних: </a:t>
            </a:r>
            <a:r>
              <a:rPr lang="uk-UA" sz="2400" dirty="0">
                <a:hlinkClick r:id="rId3" tooltip="Республіка Абхазія"/>
              </a:rPr>
              <a:t>Республіка Абхазія</a:t>
            </a:r>
            <a:r>
              <a:rPr lang="uk-UA" sz="2400" dirty="0"/>
              <a:t>, </a:t>
            </a:r>
            <a:r>
              <a:rPr lang="uk-UA" sz="2400" dirty="0">
                <a:hlinkClick r:id="rId4" tooltip="Нагірно-Карабаська Республіка"/>
              </a:rPr>
              <a:t>Нагірний Карабах</a:t>
            </a:r>
            <a:r>
              <a:rPr lang="uk-UA" sz="2400" dirty="0"/>
              <a:t>, </a:t>
            </a:r>
            <a:r>
              <a:rPr lang="uk-UA" sz="2400" dirty="0">
                <a:hlinkClick r:id="rId5" tooltip="Придністровська Молдавська Республіка"/>
              </a:rPr>
              <a:t>Придністров'я</a:t>
            </a:r>
            <a:r>
              <a:rPr lang="uk-UA" sz="2400" dirty="0"/>
              <a:t>, </a:t>
            </a:r>
            <a:r>
              <a:rPr lang="uk-UA" sz="2400" dirty="0">
                <a:hlinkClick r:id="rId6" tooltip="Турецька Республіка Північного Кіпру"/>
              </a:rPr>
              <a:t>Північний Кіпр</a:t>
            </a:r>
            <a:r>
              <a:rPr lang="uk-UA" sz="2400" dirty="0"/>
              <a:t> (визнаний тільки </a:t>
            </a:r>
            <a:r>
              <a:rPr lang="uk-UA" sz="2400" dirty="0">
                <a:hlinkClick r:id="rId7" tooltip="Туреччина"/>
              </a:rPr>
              <a:t>Туреччиною</a:t>
            </a:r>
            <a:r>
              <a:rPr lang="uk-UA" sz="2400" dirty="0"/>
              <a:t>), </a:t>
            </a:r>
            <a:r>
              <a:rPr lang="uk-UA" sz="2400" dirty="0">
                <a:hlinkClick r:id="rId8" tooltip="Південна Осетія"/>
              </a:rPr>
              <a:t>Південна </a:t>
            </a:r>
            <a:r>
              <a:rPr lang="uk-UA" sz="2400" dirty="0" smtClean="0">
                <a:hlinkClick r:id="rId8" tooltip="Південна Осетія"/>
              </a:rPr>
              <a:t>Осетія</a:t>
            </a:r>
            <a:r>
              <a:rPr lang="uk-UA" sz="2400" dirty="0" smtClean="0"/>
              <a:t>;</a:t>
            </a:r>
          </a:p>
          <a:p>
            <a:pPr algn="just"/>
            <a:endParaRPr lang="uk-UA" sz="2400" dirty="0"/>
          </a:p>
          <a:p>
            <a:pPr marL="274320" lvl="1" algn="just">
              <a:spcBef>
                <a:spcPts val="600"/>
              </a:spcBef>
              <a:buClr>
                <a:schemeClr val="accent2"/>
              </a:buClr>
            </a:pPr>
            <a:r>
              <a:rPr lang="uk-UA" dirty="0">
                <a:solidFill>
                  <a:schemeClr val="tx1">
                    <a:lumMod val="95000"/>
                  </a:schemeClr>
                </a:solidFill>
              </a:rPr>
              <a:t>2 держави, 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  <a:hlinkClick r:id="rId2" tooltip="Де-факто"/>
              </a:rPr>
              <a:t>де-факто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</a:rPr>
              <a:t> незалежні і визнані де-факто багатьма державами світу, але абсолютною більшістю держав не визнані де-юре: 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  <a:hlinkClick r:id="rId9" tooltip="Сомаліленд"/>
              </a:rPr>
              <a:t>Сомаліленд</a:t>
            </a:r>
            <a:r>
              <a:rPr lang="uk-UA" dirty="0">
                <a:solidFill>
                  <a:schemeClr val="tx1">
                    <a:lumMod val="95000"/>
                  </a:schemeClr>
                </a:solidFill>
              </a:rPr>
              <a:t>, </a:t>
            </a:r>
            <a:r>
              <a:rPr lang="uk-UA" dirty="0" smtClean="0">
                <a:solidFill>
                  <a:schemeClr val="tx1">
                    <a:lumMod val="95000"/>
                  </a:schemeClr>
                </a:solidFill>
                <a:hlinkClick r:id="rId10" tooltip="Республіка Китай"/>
              </a:rPr>
              <a:t>Тайвань</a:t>
            </a:r>
            <a:r>
              <a:rPr lang="uk-UA" dirty="0" smtClean="0"/>
              <a:t>.</a:t>
            </a:r>
            <a:endParaRPr lang="uk-UA" sz="2800" dirty="0"/>
          </a:p>
          <a:p>
            <a:endParaRPr lang="uk-UA" dirty="0"/>
          </a:p>
          <a:p>
            <a:r>
              <a:rPr lang="uk-UA" sz="2000" dirty="0">
                <a:latin typeface="Arial"/>
                <a:ea typeface="Times New Roman"/>
              </a:rPr>
              <a:t>Матеріал з </a:t>
            </a:r>
            <a:r>
              <a:rPr lang="uk-UA" sz="2000" dirty="0" err="1">
                <a:latin typeface="Arial"/>
                <a:ea typeface="Times New Roman"/>
              </a:rPr>
              <a:t>Вікіпедії</a:t>
            </a:r>
            <a:r>
              <a:rPr lang="uk-UA" sz="2000" dirty="0">
                <a:latin typeface="Arial"/>
                <a:ea typeface="Times New Roman"/>
              </a:rPr>
              <a:t> — вільної енциклопедії</a:t>
            </a:r>
            <a:r>
              <a:rPr lang="uk-UA" sz="2000" dirty="0"/>
              <a:t> </a:t>
            </a: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4000" b="1" dirty="0"/>
              <a:t>Держави з невизначеним статусом (ООН)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49039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323528" y="1524000"/>
            <a:ext cx="8363272" cy="4572000"/>
          </a:xfrm>
        </p:spPr>
        <p:txBody>
          <a:bodyPr/>
          <a:lstStyle/>
          <a:p>
            <a:r>
              <a:rPr lang="uk-UA" dirty="0" smtClean="0"/>
              <a:t>КОЛОНІЇ</a:t>
            </a:r>
          </a:p>
          <a:p>
            <a:r>
              <a:rPr lang="uk-UA" dirty="0" smtClean="0"/>
              <a:t>ПРОТЕКТОРАТИ</a:t>
            </a:r>
          </a:p>
          <a:p>
            <a:pPr marL="0" indent="0">
              <a:buNone/>
            </a:pPr>
            <a:r>
              <a:rPr lang="uk-UA" dirty="0" smtClean="0"/>
              <a:t>Наприкінці ХХ ст. на земній кулі існувало  35 колоній,  протекторатів та підопічних території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 smtClean="0"/>
              <a:t>Найбільша кількість володінь належить таким країнам: </a:t>
            </a:r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Франція (18), Велика Британія (14), США (9), Австралія (3),  Нідерланди (2)</a:t>
            </a:r>
          </a:p>
          <a:p>
            <a:pPr marL="0" indent="0">
              <a:buNone/>
            </a:pPr>
            <a:r>
              <a:rPr lang="uk-UA" i="1" dirty="0" smtClean="0"/>
              <a:t>Термін «домініон» вилучено з ужитку, а країни ввійшли до   Британської співдружності 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ЗАЛЕЖНІ КРАЇНИ ТА ТЕРИТОРІЇ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63133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uk-UA" dirty="0" smtClean="0"/>
          </a:p>
          <a:p>
            <a:pPr algn="just"/>
            <a:r>
              <a:rPr lang="uk-UA" dirty="0" smtClean="0"/>
              <a:t>на  політичній карті світу існує також:  </a:t>
            </a:r>
          </a:p>
          <a:p>
            <a:pPr algn="just"/>
            <a:endParaRPr lang="uk-UA" dirty="0" smtClean="0"/>
          </a:p>
          <a:p>
            <a:pPr algn="just">
              <a:buNone/>
            </a:pPr>
            <a:endParaRPr lang="uk-UA" dirty="0" smtClean="0"/>
          </a:p>
          <a:p>
            <a:pPr algn="just"/>
            <a:r>
              <a:rPr lang="uk-UA" dirty="0" smtClean="0"/>
              <a:t>територія Світового океану:</a:t>
            </a:r>
          </a:p>
          <a:p>
            <a:pPr algn="just"/>
            <a:endParaRPr lang="uk-UA" dirty="0" smtClean="0"/>
          </a:p>
          <a:p>
            <a:pPr algn="just"/>
            <a:r>
              <a:rPr lang="uk-UA" dirty="0" smtClean="0"/>
              <a:t>територіальні води;</a:t>
            </a:r>
          </a:p>
          <a:p>
            <a:pPr algn="just"/>
            <a:r>
              <a:rPr lang="uk-UA" dirty="0" smtClean="0"/>
              <a:t>морська економічна зона;</a:t>
            </a:r>
          </a:p>
          <a:p>
            <a:pPr algn="just"/>
            <a:r>
              <a:rPr lang="uk-UA" dirty="0" smtClean="0"/>
              <a:t> води відкритого моря;</a:t>
            </a:r>
          </a:p>
          <a:p>
            <a:pPr algn="just"/>
            <a:r>
              <a:rPr lang="uk-UA" dirty="0" smtClean="0"/>
              <a:t>особливий статус має Антарктида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СУЧАСНА ПОЛІТИЧНА КАРТА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1) приєднання відкритих земель;</a:t>
            </a:r>
          </a:p>
          <a:p>
            <a:endParaRPr lang="uk-UA" dirty="0" smtClean="0"/>
          </a:p>
          <a:p>
            <a:r>
              <a:rPr lang="uk-UA" dirty="0" smtClean="0"/>
              <a:t>2)зміни територіального поділу;</a:t>
            </a:r>
          </a:p>
          <a:p>
            <a:endParaRPr lang="uk-UA" dirty="0" smtClean="0"/>
          </a:p>
          <a:p>
            <a:r>
              <a:rPr lang="uk-UA" dirty="0" smtClean="0"/>
              <a:t>3) передача, купівля або обмін певних територій;</a:t>
            </a:r>
          </a:p>
          <a:p>
            <a:endParaRPr lang="uk-UA" dirty="0" smtClean="0"/>
          </a:p>
          <a:p>
            <a:r>
              <a:rPr lang="uk-UA" dirty="0" smtClean="0"/>
              <a:t>4) збільшення чи зменшення площ суходолу </a:t>
            </a:r>
            <a:r>
              <a:rPr lang="uk-UA" dirty="0" err="1" smtClean="0"/>
              <a:t>приокеанічних</a:t>
            </a:r>
            <a:r>
              <a:rPr lang="uk-UA" dirty="0" smtClean="0"/>
              <a:t> держав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ЗМІНИ НА ПОЛІТИЧНІЙ КАРТІ</a:t>
            </a:r>
            <a:br>
              <a:rPr lang="uk-UA" dirty="0" smtClean="0"/>
            </a:br>
            <a:r>
              <a:rPr lang="uk-UA" dirty="0" smtClean="0"/>
              <a:t>(КІЛЬКІСНІ)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 smtClean="0"/>
              <a:t>1) зміни певної суспільно-економічної формації;</a:t>
            </a:r>
          </a:p>
          <a:p>
            <a:pPr algn="just"/>
            <a:r>
              <a:rPr lang="uk-UA" dirty="0" smtClean="0"/>
              <a:t>2) отримання країнами політичного суверенітету;</a:t>
            </a:r>
          </a:p>
          <a:p>
            <a:pPr algn="just"/>
            <a:r>
              <a:rPr lang="uk-UA" dirty="0" smtClean="0"/>
              <a:t>3) виникнення чи розпад міждержавних політичних союзів та організацій;</a:t>
            </a:r>
          </a:p>
          <a:p>
            <a:pPr algn="just"/>
            <a:r>
              <a:rPr lang="uk-UA" dirty="0" smtClean="0"/>
              <a:t>4) зміна назв країн та столиць;</a:t>
            </a:r>
          </a:p>
          <a:p>
            <a:pPr algn="just"/>
            <a:r>
              <a:rPr lang="uk-UA" dirty="0" smtClean="0"/>
              <a:t>5) прийняття нової форми державного устрою;</a:t>
            </a:r>
          </a:p>
          <a:p>
            <a:pPr algn="just"/>
            <a:r>
              <a:rPr lang="uk-UA" dirty="0" smtClean="0"/>
              <a:t>6)поява і зникнення так званих </a:t>
            </a:r>
            <a:r>
              <a:rPr lang="uk-UA" dirty="0" err="1" smtClean="0"/>
              <a:t>“гарячих</a:t>
            </a:r>
            <a:r>
              <a:rPr lang="uk-UA" dirty="0" smtClean="0"/>
              <a:t> </a:t>
            </a:r>
            <a:r>
              <a:rPr lang="uk-UA" dirty="0" err="1" smtClean="0"/>
              <a:t>точок”</a:t>
            </a:r>
            <a:r>
              <a:rPr lang="uk-UA" dirty="0" smtClean="0"/>
              <a:t> – локальних осередків міждержавних та </a:t>
            </a:r>
            <a:r>
              <a:rPr lang="uk-UA" dirty="0" err="1" smtClean="0"/>
              <a:t>внутрішьодержавних</a:t>
            </a:r>
            <a:r>
              <a:rPr lang="uk-UA" dirty="0" smtClean="0"/>
              <a:t> конфліктів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ЗМІНИ НА ПОЛІТИЧНІЙ КАРТІ</a:t>
            </a:r>
            <a:br>
              <a:rPr lang="uk-UA" dirty="0" smtClean="0"/>
            </a:br>
            <a:r>
              <a:rPr lang="uk-UA" dirty="0" smtClean="0"/>
              <a:t>(ЯКІСНІ)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7089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>Прогноз  </a:t>
            </a:r>
            <a:r>
              <a:rPr lang="ru-RU" sz="3100" b="1" dirty="0" err="1" smtClean="0"/>
              <a:t>геополітичного</a:t>
            </a:r>
            <a:r>
              <a:rPr lang="ru-RU" sz="3100" b="1" dirty="0" smtClean="0"/>
              <a:t>  розвитку </a:t>
            </a:r>
            <a:r>
              <a:rPr lang="ru-RU" sz="3100" b="1" dirty="0" err="1" smtClean="0"/>
              <a:t>світу</a:t>
            </a:r>
            <a:r>
              <a:rPr lang="ru-RU" sz="3100" b="1" dirty="0" smtClean="0"/>
              <a:t> </a:t>
            </a:r>
            <a:br>
              <a:rPr lang="ru-RU" sz="3100" b="1" dirty="0" smtClean="0"/>
            </a:br>
            <a:r>
              <a:rPr lang="ru-RU" sz="3100" b="1" dirty="0" smtClean="0"/>
              <a:t>в першій половині ХХI </a:t>
            </a:r>
            <a:r>
              <a:rPr lang="ru-RU" sz="3100" b="1" dirty="0" err="1" smtClean="0"/>
              <a:t>столітті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en-US" sz="3600" b="1" dirty="0" smtClean="0"/>
              <a:t> </a:t>
            </a:r>
            <a:r>
              <a:rPr lang="en-US" sz="2000" b="1" dirty="0" smtClean="0"/>
              <a:t>http://edufuture.biz/index.php?title </a:t>
            </a:r>
            <a:r>
              <a:rPr lang="uk-UA" sz="2000" b="1" dirty="0" smtClean="0"/>
              <a:t>. Сучасна політична карта світу. </a:t>
            </a:r>
            <a:br>
              <a:rPr lang="uk-UA" sz="2000" b="1" dirty="0" smtClean="0"/>
            </a:br>
            <a:r>
              <a:rPr lang="uk-UA" sz="2000" b="1" dirty="0" smtClean="0"/>
              <a:t>Політичні та економічні системи країн. Типологія держав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Прогноз геополітичного розвитку світу в першій половині ХХI столітті">
            <a:hlinkClick r:id="rId2" tooltip="&quot;Прогноз геополітичного розвитку світу в першій половині ХХI столітті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56792"/>
            <a:ext cx="82296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dirty="0" smtClean="0"/>
              <a:t>ПОЛІТИЧНА КАРТА</a:t>
            </a:r>
            <a:br>
              <a:rPr lang="uk-UA" sz="4000" dirty="0" smtClean="0"/>
            </a:br>
            <a:r>
              <a:rPr lang="uk-UA" sz="3100" dirty="0" smtClean="0"/>
              <a:t>ЧЕРЕЗ СИМВОЛИ ДЕРЖАВ </a:t>
            </a:r>
            <a:r>
              <a:rPr lang="en-US" sz="2000" dirty="0" smtClean="0">
                <a:hlinkClick r:id="rId2"/>
              </a:rPr>
              <a:t>https://rozetka.com.ua/12687544/p12687544/</a:t>
            </a:r>
            <a:r>
              <a:rPr lang="uk-UA" sz="2000" dirty="0" smtClean="0"/>
              <a:t> </a:t>
            </a:r>
            <a:br>
              <a:rPr lang="uk-UA" sz="2000" dirty="0" smtClean="0"/>
            </a:br>
            <a:r>
              <a:rPr lang="en-US" sz="2000" dirty="0" err="1" smtClean="0"/>
              <a:t>Скретч-карта</a:t>
            </a:r>
            <a:r>
              <a:rPr lang="en-US" sz="2000" dirty="0" smtClean="0"/>
              <a:t> мира Discovery Map Flags Edition English в тубусе</a:t>
            </a:r>
            <a:br>
              <a:rPr lang="en-US" sz="2000" dirty="0" smtClean="0"/>
            </a:br>
            <a:r>
              <a:rPr lang="uk-UA" sz="2200" dirty="0" smtClean="0"/>
              <a:t> </a:t>
            </a:r>
            <a:endParaRPr lang="ru-RU" sz="2200" dirty="0"/>
          </a:p>
        </p:txBody>
      </p:sp>
      <p:pic>
        <p:nvPicPr>
          <p:cNvPr id="4098" name="Picture 2" descr="C:\Users\User\Desktop\2018р. турнів юних географів\картинки. карта світу\12687544_images_179662867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44824"/>
            <a:ext cx="8208912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9165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uk-UA" sz="6600" dirty="0" smtClean="0"/>
              <a:t>Дякуємо за увагу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3600" dirty="0" smtClean="0"/>
              <a:t>www. merkator.org.ua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uk-UA" sz="6600" dirty="0" smtClean="0"/>
              <a:t> </a:t>
            </a:r>
            <a:endParaRPr lang="ru-RU" sz="6600" dirty="0"/>
          </a:p>
        </p:txBody>
      </p:sp>
      <p:pic>
        <p:nvPicPr>
          <p:cNvPr id="1026" name="Picture 2" descr="C:\Users\User\Desktop\завантаженн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0862" y="2708920"/>
            <a:ext cx="2962275" cy="18726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718</TotalTime>
  <Words>742</Words>
  <Application>Microsoft Office PowerPoint</Application>
  <PresentationFormat>Экран (4:3)</PresentationFormat>
  <Paragraphs>128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Calibri</vt:lpstr>
      <vt:lpstr>Consolas</vt:lpstr>
      <vt:lpstr>Constantia</vt:lpstr>
      <vt:lpstr>Courier New</vt:lpstr>
      <vt:lpstr>Times New Roman</vt:lpstr>
      <vt:lpstr>Wingdings</vt:lpstr>
      <vt:lpstr>Wingdings 2</vt:lpstr>
      <vt:lpstr>Бумажная</vt:lpstr>
      <vt:lpstr>СУЧАСНА  ПОЛІТИЧНА  КАРТА  СВІТУ</vt:lpstr>
      <vt:lpstr>СУЧАСНА ПОЛІТИЧНА КАРТА </vt:lpstr>
      <vt:lpstr>Перші пазли – карта світу</vt:lpstr>
      <vt:lpstr>Автор: Vassia Atanassova - Spiritia - Власна робота, CC BY-SA 3.0, пазл зібраний за картою  1639р. https://commons.wikimedia.org/w/index.php?curid=1348937  </vt:lpstr>
      <vt:lpstr>ПОЛІТИЧНА КАРТА СВІТУ</vt:lpstr>
      <vt:lpstr>СУЧАСНА ПОЛІТИЧНА КАРТА https://prom.ua/p13357672-politichna-mapa-svitu.html </vt:lpstr>
      <vt:lpstr>СУЧАСНА ПОЛІТИЧНА КАРТА</vt:lpstr>
      <vt:lpstr>На Землі виділяють території:</vt:lpstr>
      <vt:lpstr>СУЧАСНА ПОЛІТИЧНА КАРТА </vt:lpstr>
      <vt:lpstr>СУЧАСНА ПОЛІТИЧНА КАРТА </vt:lpstr>
      <vt:lpstr>Розподіл країн за частинами світу та материками http://zno.academia.in.ua</vt:lpstr>
      <vt:lpstr>  </vt:lpstr>
      <vt:lpstr>Кількість держав </vt:lpstr>
      <vt:lpstr>Країни, які не входять до складу МВФ та Світового банку</vt:lpstr>
      <vt:lpstr>  СУЧАСНА ПОЛІТИЧНА КАРТА понад 260 одиниць, переважна більшість з них  (193) – держави  http://ukrmap.su/uk-g11/945.html  </vt:lpstr>
      <vt:lpstr>Держави світу</vt:lpstr>
      <vt:lpstr>Держави з невизначеним статусом (ООН)</vt:lpstr>
      <vt:lpstr>Держави з невизначеним статусом (ООН)</vt:lpstr>
      <vt:lpstr>ЗАЛЕЖНІ КРАЇНИ ТА ТЕРИТОРІЇ</vt:lpstr>
      <vt:lpstr>СУЧАСНА ПОЛІТИЧНА КАРТА</vt:lpstr>
      <vt:lpstr>ЗМІНИ НА ПОЛІТИЧНІЙ КАРТІ (КІЛЬКІСНІ)</vt:lpstr>
      <vt:lpstr>ЗМІНИ НА ПОЛІТИЧНІЙ КАРТІ (ЯКІСНІ)</vt:lpstr>
      <vt:lpstr>Прогноз  геополітичного  розвитку світу  в першій половині ХХI столітті  http://edufuture.biz/index.php?title . Сучасна політична карта світу.  Політичні та економічні системи країн. Типологія держав   </vt:lpstr>
      <vt:lpstr>ПОЛІТИЧНА КАРТА ЧЕРЕЗ СИМВОЛИ ДЕРЖАВ https://rozetka.com.ua/12687544/p12687544/  Скретч-карта мира Discovery Map Flags Edition English в тубусе  </vt:lpstr>
      <vt:lpstr>  Дякуємо за увагу www. merkator.org.ua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СУЧАСНА ПОЛІТИЧНА КАРТА  СВІТУ</dc:title>
  <dc:creator>Пользователь</dc:creator>
  <cp:lastModifiedBy>Рома</cp:lastModifiedBy>
  <cp:revision>80</cp:revision>
  <dcterms:created xsi:type="dcterms:W3CDTF">2018-10-09T06:13:24Z</dcterms:created>
  <dcterms:modified xsi:type="dcterms:W3CDTF">2022-09-22T18:56:52Z</dcterms:modified>
</cp:coreProperties>
</file>