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80" r:id="rId4"/>
    <p:sldId id="263" r:id="rId5"/>
    <p:sldId id="258" r:id="rId6"/>
    <p:sldId id="257" r:id="rId7"/>
    <p:sldId id="260" r:id="rId8"/>
    <p:sldId id="282" r:id="rId9"/>
    <p:sldId id="264" r:id="rId10"/>
    <p:sldId id="271" r:id="rId11"/>
    <p:sldId id="268" r:id="rId12"/>
    <p:sldId id="286" r:id="rId13"/>
    <p:sldId id="283" r:id="rId14"/>
    <p:sldId id="292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0080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Помірний стиль 2 –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19" autoAdjust="0"/>
  </p:normalViewPr>
  <p:slideViewPr>
    <p:cSldViewPr>
      <p:cViewPr varScale="1">
        <p:scale>
          <a:sx n="104" d="100"/>
          <a:sy n="104" d="100"/>
        </p:scale>
        <p:origin x="96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27.09.2018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27.09.2018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27.09.2018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27.09.2018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27.09.2018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27.09.2018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27.09.2018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27.09.2018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27.09.2018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27.09.2018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27.09.2018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6310-535D-4511-A86C-CC5D501369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C826-309D-4037-95A1-6B49090504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55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6310-535D-4511-A86C-CC5D501369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C826-309D-4037-95A1-6B49090504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300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6310-535D-4511-A86C-CC5D501369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C826-309D-4037-95A1-6B49090504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383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6310-535D-4511-A86C-CC5D501369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C826-309D-4037-95A1-6B49090504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086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6310-535D-4511-A86C-CC5D501369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C826-309D-4037-95A1-6B49090504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468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6310-535D-4511-A86C-CC5D501369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C826-309D-4037-95A1-6B49090504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059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6310-535D-4511-A86C-CC5D501369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C826-309D-4037-95A1-6B49090504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584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6310-535D-4511-A86C-CC5D501369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C826-309D-4037-95A1-6B49090504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3206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6310-535D-4511-A86C-CC5D501369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C826-309D-4037-95A1-6B49090504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8514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6310-535D-4511-A86C-CC5D501369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C826-309D-4037-95A1-6B49090504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595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6310-535D-4511-A86C-CC5D501369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C826-309D-4037-95A1-6B49090504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52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A66AE-81F5-474A-B74B-EE41E9320F19}" type="datetimeFigureOut">
              <a:rPr lang="uk-UA" smtClean="0"/>
              <a:pPr/>
              <a:t>27.09.2018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F6310-535D-4511-A86C-CC5D501369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BC826-309D-4037-95A1-6B49090504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633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9" y="6500"/>
            <a:ext cx="9250676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764704"/>
            <a:ext cx="8206680" cy="3312368"/>
          </a:xfrm>
        </p:spPr>
        <p:txBody>
          <a:bodyPr>
            <a:noAutofit/>
          </a:bodyPr>
          <a:lstStyle/>
          <a:p>
            <a:r>
              <a:rPr lang="uk-UA" b="1" i="1" dirty="0" smtClean="0">
                <a:solidFill>
                  <a:srgbClr val="008000"/>
                </a:solidFill>
                <a:latin typeface="Georgia" pitchFamily="18" charset="0"/>
              </a:rPr>
              <a:t/>
            </a:r>
            <a:br>
              <a:rPr lang="uk-UA" b="1" i="1" dirty="0" smtClean="0">
                <a:solidFill>
                  <a:srgbClr val="008000"/>
                </a:solidFill>
                <a:latin typeface="Georgia" pitchFamily="18" charset="0"/>
              </a:rPr>
            </a:br>
            <a:r>
              <a:rPr lang="uk-UA" b="1" i="1" dirty="0" smtClean="0">
                <a:solidFill>
                  <a:srgbClr val="008000"/>
                </a:solidFill>
                <a:latin typeface="Georgia" pitchFamily="18" charset="0"/>
              </a:rPr>
              <a:t>Світове господарство та етапи його формування. Міжнародний географічний поділ праці.</a:t>
            </a:r>
            <a:endParaRPr lang="ru-RU" b="1" i="1" dirty="0">
              <a:solidFill>
                <a:srgbClr val="008000"/>
              </a:solidFill>
              <a:latin typeface="Georgia" pitchFamily="18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6948264" y="5276800"/>
            <a:ext cx="2088232" cy="960512"/>
          </a:xfrm>
        </p:spPr>
        <p:txBody>
          <a:bodyPr>
            <a:normAutofit/>
          </a:bodyPr>
          <a:lstStyle/>
          <a:p>
            <a:r>
              <a:rPr lang="uk-UA" sz="4400" b="1" i="1" dirty="0" smtClean="0">
                <a:solidFill>
                  <a:srgbClr val="CC6600"/>
                </a:solidFill>
                <a:latin typeface="Georgia" pitchFamily="18" charset="0"/>
              </a:rPr>
              <a:t>§ 6</a:t>
            </a:r>
          </a:p>
        </p:txBody>
      </p:sp>
    </p:spTree>
    <p:extLst>
      <p:ext uri="{BB962C8B-B14F-4D97-AF65-F5344CB8AC3E}">
        <p14:creationId xmlns:p14="http://schemas.microsoft.com/office/powerpoint/2010/main" val="349488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9" y="-14742"/>
            <a:ext cx="9148079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uk-UA" sz="5400" b="1" i="1" dirty="0" smtClean="0">
                <a:ln w="19050">
                  <a:solidFill>
                    <a:schemeClr val="accent3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eorgia" pitchFamily="18" charset="0"/>
              </a:rPr>
              <a:t>Завдання:</a:t>
            </a:r>
            <a:endParaRPr lang="ru-RU" sz="5400" b="1" i="1" dirty="0">
              <a:ln w="19050">
                <a:solidFill>
                  <a:schemeClr val="accent3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Georgia" pitchFamily="18" charset="0"/>
            </a:endParaRP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04800" y="2205038"/>
            <a:ext cx="2673350" cy="2671762"/>
            <a:chOff x="140" y="1419"/>
            <a:chExt cx="1684" cy="1683"/>
          </a:xfrm>
        </p:grpSpPr>
        <p:sp>
          <p:nvSpPr>
            <p:cNvPr id="7" name="Oval 11"/>
            <p:cNvSpPr>
              <a:spLocks noChangeArrowheads="1"/>
            </p:cNvSpPr>
            <p:nvPr/>
          </p:nvSpPr>
          <p:spPr bwMode="gray">
            <a:xfrm>
              <a:off x="140" y="1419"/>
              <a:ext cx="1684" cy="1683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" name="Oval 12"/>
            <p:cNvSpPr>
              <a:spLocks noChangeArrowheads="1"/>
            </p:cNvSpPr>
            <p:nvPr/>
          </p:nvSpPr>
          <p:spPr bwMode="gray">
            <a:xfrm>
              <a:off x="251" y="1528"/>
              <a:ext cx="1461" cy="1463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54118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" name="Oval 13"/>
            <p:cNvSpPr>
              <a:spLocks noChangeArrowheads="1"/>
            </p:cNvSpPr>
            <p:nvPr/>
          </p:nvSpPr>
          <p:spPr bwMode="gray">
            <a:xfrm>
              <a:off x="258" y="1536"/>
              <a:ext cx="1461" cy="1462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63529"/>
                    <a:invGamma/>
                  </a:schemeClr>
                </a:gs>
                <a:gs pos="100000">
                  <a:schemeClr val="folHlink">
                    <a:alpha val="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0" name="Oval 14"/>
            <p:cNvSpPr>
              <a:spLocks noChangeArrowheads="1"/>
            </p:cNvSpPr>
            <p:nvPr/>
          </p:nvSpPr>
          <p:spPr bwMode="gray">
            <a:xfrm>
              <a:off x="323" y="1602"/>
              <a:ext cx="1317" cy="131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Oval 15"/>
            <p:cNvSpPr>
              <a:spLocks noChangeArrowheads="1"/>
            </p:cNvSpPr>
            <p:nvPr/>
          </p:nvSpPr>
          <p:spPr bwMode="gray">
            <a:xfrm>
              <a:off x="344" y="1623"/>
              <a:ext cx="1276" cy="127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2" name="Oval 16"/>
            <p:cNvSpPr>
              <a:spLocks noChangeArrowheads="1"/>
            </p:cNvSpPr>
            <p:nvPr/>
          </p:nvSpPr>
          <p:spPr bwMode="gray">
            <a:xfrm>
              <a:off x="360" y="1630"/>
              <a:ext cx="1246" cy="124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3" name="Oval 17"/>
            <p:cNvSpPr>
              <a:spLocks noChangeArrowheads="1"/>
            </p:cNvSpPr>
            <p:nvPr/>
          </p:nvSpPr>
          <p:spPr bwMode="gray">
            <a:xfrm>
              <a:off x="374" y="1642"/>
              <a:ext cx="1184" cy="116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4" name="Oval 18"/>
            <p:cNvSpPr>
              <a:spLocks noChangeArrowheads="1"/>
            </p:cNvSpPr>
            <p:nvPr/>
          </p:nvSpPr>
          <p:spPr bwMode="gray">
            <a:xfrm>
              <a:off x="443" y="1675"/>
              <a:ext cx="1053" cy="94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pic>
          <p:nvPicPr>
            <p:cNvPr id="15" name="Picture 19" descr="mar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" y="1773"/>
              <a:ext cx="1011" cy="1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Picture 33" descr="worldmap_ani8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3906" y="2614257"/>
            <a:ext cx="1755775" cy="175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2379012" y="1828159"/>
            <a:ext cx="381000" cy="381000"/>
            <a:chOff x="2078" y="1680"/>
            <a:chExt cx="1615" cy="1615"/>
          </a:xfrm>
        </p:grpSpPr>
        <p:sp>
          <p:nvSpPr>
            <p:cNvPr id="18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1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2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3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3168872" y="3118584"/>
            <a:ext cx="381000" cy="381000"/>
            <a:chOff x="2078" y="1680"/>
            <a:chExt cx="1615" cy="1615"/>
          </a:xfrm>
        </p:grpSpPr>
        <p:sp>
          <p:nvSpPr>
            <p:cNvPr id="25" name="Oval 1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Oval 2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Oval 2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8" name="Oval 2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9" name="Oval 2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0" name="Oval 2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31" name="AutoShape 10"/>
          <p:cNvSpPr>
            <a:spLocks noChangeArrowheads="1"/>
          </p:cNvSpPr>
          <p:nvPr/>
        </p:nvSpPr>
        <p:spPr bwMode="gray">
          <a:xfrm>
            <a:off x="2811463" y="1535571"/>
            <a:ext cx="5350036" cy="103264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uk-UA" sz="2400" b="1" i="1" dirty="0">
                <a:latin typeface="Georgia" pitchFamily="18" charset="0"/>
              </a:rPr>
              <a:t>д</a:t>
            </a:r>
            <a:r>
              <a:rPr lang="uk-UA" sz="2400" b="1" i="1" dirty="0" smtClean="0">
                <a:latin typeface="Georgia" pitchFamily="18" charset="0"/>
              </a:rPr>
              <a:t>ати  визначення  поняття </a:t>
            </a:r>
          </a:p>
          <a:p>
            <a:pPr eaLnBrk="0" hangingPunct="0"/>
            <a:r>
              <a:rPr lang="uk-UA" sz="2400" b="1" i="1" dirty="0" smtClean="0">
                <a:latin typeface="Georgia" pitchFamily="18" charset="0"/>
              </a:rPr>
              <a:t>«світове господарство</a:t>
            </a:r>
            <a:r>
              <a:rPr lang="uk-UA" sz="2400" b="1" i="1" dirty="0" smtClean="0">
                <a:latin typeface="Georgia" pitchFamily="18" charset="0"/>
              </a:rPr>
              <a:t>», </a:t>
            </a:r>
          </a:p>
          <a:p>
            <a:pPr eaLnBrk="0" hangingPunct="0"/>
            <a:r>
              <a:rPr lang="uk-UA" sz="2400" b="1" i="1" dirty="0" smtClean="0">
                <a:latin typeface="Georgia" pitchFamily="18" charset="0"/>
              </a:rPr>
              <a:t>«</a:t>
            </a:r>
            <a:r>
              <a:rPr lang="uk-UA" sz="2400" b="1" i="1" dirty="0" smtClean="0">
                <a:latin typeface="Georgia" pitchFamily="18" charset="0"/>
              </a:rPr>
              <a:t>м</a:t>
            </a:r>
            <a:r>
              <a:rPr lang="uk-UA" sz="2400" b="1" i="1" dirty="0" smtClean="0">
                <a:latin typeface="Georgia" pitchFamily="18" charset="0"/>
              </a:rPr>
              <a:t>іжнародний поділ праці»</a:t>
            </a:r>
            <a:endParaRPr lang="en-US" sz="2400" b="1" i="1" dirty="0">
              <a:latin typeface="Georgia" pitchFamily="18" charset="0"/>
            </a:endParaRPr>
          </a:p>
        </p:txBody>
      </p:sp>
      <p:sp>
        <p:nvSpPr>
          <p:cNvPr id="32" name="AutoShape 10"/>
          <p:cNvSpPr>
            <a:spLocks noChangeArrowheads="1"/>
          </p:cNvSpPr>
          <p:nvPr/>
        </p:nvSpPr>
        <p:spPr bwMode="gray">
          <a:xfrm>
            <a:off x="3637914" y="2938770"/>
            <a:ext cx="5344755" cy="907372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uk-UA" sz="2400" b="1" i="1" dirty="0">
                <a:latin typeface="Georgia" pitchFamily="18" charset="0"/>
              </a:rPr>
              <a:t>в</a:t>
            </a:r>
            <a:r>
              <a:rPr lang="uk-UA" sz="2400" b="1" i="1" dirty="0" smtClean="0">
                <a:latin typeface="Georgia" pitchFamily="18" charset="0"/>
              </a:rPr>
              <a:t>иділити етапи формування</a:t>
            </a:r>
          </a:p>
          <a:p>
            <a:pPr eaLnBrk="0" hangingPunct="0"/>
            <a:r>
              <a:rPr lang="uk-UA" sz="2400" b="1" i="1" dirty="0" smtClean="0">
                <a:latin typeface="Georgia" pitchFamily="18" charset="0"/>
              </a:rPr>
              <a:t> світового господарства;</a:t>
            </a:r>
            <a:endParaRPr lang="en-US" sz="2400" b="1" i="1" dirty="0">
              <a:latin typeface="Georgia" pitchFamily="18" charset="0"/>
            </a:endParaRPr>
          </a:p>
        </p:txBody>
      </p:sp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2888547" y="4389869"/>
            <a:ext cx="381000" cy="381000"/>
            <a:chOff x="2078" y="1680"/>
            <a:chExt cx="1615" cy="1615"/>
          </a:xfrm>
        </p:grpSpPr>
        <p:sp>
          <p:nvSpPr>
            <p:cNvPr id="34" name="Oval 26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" name="Oval 27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" name="Oval 2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7" name="Oval 2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8" name="Oval 3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9" name="Oval 3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24" name="Group 32"/>
          <p:cNvGrpSpPr>
            <a:grpSpLocks/>
          </p:cNvGrpSpPr>
          <p:nvPr/>
        </p:nvGrpSpPr>
        <p:grpSpPr bwMode="auto">
          <a:xfrm>
            <a:off x="2058997" y="5709532"/>
            <a:ext cx="381000" cy="381000"/>
            <a:chOff x="2078" y="1680"/>
            <a:chExt cx="1615" cy="1615"/>
          </a:xfrm>
        </p:grpSpPr>
        <p:sp>
          <p:nvSpPr>
            <p:cNvPr id="41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44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45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46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54" name="AutoShape 10"/>
          <p:cNvSpPr>
            <a:spLocks noChangeArrowheads="1"/>
          </p:cNvSpPr>
          <p:nvPr/>
        </p:nvSpPr>
        <p:spPr bwMode="gray">
          <a:xfrm>
            <a:off x="3498532" y="4153146"/>
            <a:ext cx="5344755" cy="907372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uk-UA" sz="2400" b="1" i="1" dirty="0">
                <a:latin typeface="Georgia" pitchFamily="18" charset="0"/>
              </a:rPr>
              <a:t>в</a:t>
            </a:r>
            <a:r>
              <a:rPr lang="uk-UA" sz="2400" b="1" i="1" dirty="0" smtClean="0">
                <a:latin typeface="Georgia" pitchFamily="18" charset="0"/>
              </a:rPr>
              <a:t>изначити основні центри</a:t>
            </a:r>
          </a:p>
          <a:p>
            <a:pPr eaLnBrk="0" hangingPunct="0"/>
            <a:r>
              <a:rPr lang="uk-UA" sz="2400" b="1" i="1" dirty="0" smtClean="0">
                <a:latin typeface="Georgia" pitchFamily="18" charset="0"/>
              </a:rPr>
              <a:t> світового господарства;</a:t>
            </a:r>
            <a:endParaRPr lang="en-US" sz="2400" b="1" i="1" dirty="0">
              <a:latin typeface="Georgia" pitchFamily="18" charset="0"/>
            </a:endParaRPr>
          </a:p>
        </p:txBody>
      </p:sp>
      <p:sp>
        <p:nvSpPr>
          <p:cNvPr id="55" name="AutoShape 10"/>
          <p:cNvSpPr>
            <a:spLocks noChangeArrowheads="1"/>
          </p:cNvSpPr>
          <p:nvPr/>
        </p:nvSpPr>
        <p:spPr bwMode="gray">
          <a:xfrm>
            <a:off x="2654300" y="5490809"/>
            <a:ext cx="6094163" cy="907372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uk-UA" sz="2400" b="1" i="1" dirty="0" smtClean="0">
                <a:latin typeface="Georgia" pitchFamily="18" charset="0"/>
              </a:rPr>
              <a:t>дати загальну характеристику </a:t>
            </a:r>
          </a:p>
          <a:p>
            <a:pPr eaLnBrk="0" hangingPunct="0"/>
            <a:r>
              <a:rPr lang="uk-UA" sz="2400" b="1" i="1" dirty="0" smtClean="0">
                <a:latin typeface="Georgia" pitchFamily="18" charset="0"/>
              </a:rPr>
              <a:t> світового господарства.</a:t>
            </a:r>
            <a:endParaRPr lang="en-US" sz="2400" b="1" i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65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  <p:bldP spid="32" grpId="0" animBg="1"/>
      <p:bldP spid="54" grpId="0" animBg="1"/>
      <p:bldP spid="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18" y="0"/>
            <a:ext cx="9148079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008000"/>
                </a:solidFill>
                <a:latin typeface="Georgia" pitchFamily="18" charset="0"/>
              </a:rPr>
              <a:t>План уроку</a:t>
            </a:r>
            <a:endParaRPr lang="ru-RU" b="1" i="1" dirty="0">
              <a:solidFill>
                <a:srgbClr val="008000"/>
              </a:solidFill>
              <a:latin typeface="Georgia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uk-UA" b="1" dirty="0" smtClean="0">
                <a:solidFill>
                  <a:srgbClr val="008000"/>
                </a:solidFill>
                <a:latin typeface="Georgia" pitchFamily="18" charset="0"/>
              </a:rPr>
              <a:t>1. Світове господарство та міжнародний поділ праці.</a:t>
            </a:r>
          </a:p>
          <a:p>
            <a:pPr marL="0" indent="0">
              <a:buNone/>
            </a:pPr>
            <a:r>
              <a:rPr lang="uk-UA" b="1" dirty="0">
                <a:solidFill>
                  <a:srgbClr val="008000"/>
                </a:solidFill>
                <a:latin typeface="Georgia" pitchFamily="18" charset="0"/>
              </a:rPr>
              <a:t>2</a:t>
            </a:r>
            <a:r>
              <a:rPr lang="uk-UA" b="1" dirty="0" smtClean="0">
                <a:solidFill>
                  <a:srgbClr val="008000"/>
                </a:solidFill>
                <a:latin typeface="Georgia" pitchFamily="18" charset="0"/>
              </a:rPr>
              <a:t>. </a:t>
            </a:r>
            <a:r>
              <a:rPr lang="uk-UA" b="1" dirty="0">
                <a:solidFill>
                  <a:srgbClr val="008000"/>
                </a:solidFill>
                <a:latin typeface="Georgia" pitchFamily="18" charset="0"/>
              </a:rPr>
              <a:t>Ф</a:t>
            </a:r>
            <a:r>
              <a:rPr lang="uk-UA" b="1" dirty="0" smtClean="0">
                <a:solidFill>
                  <a:srgbClr val="008000"/>
                </a:solidFill>
                <a:latin typeface="Georgia" pitchFamily="18" charset="0"/>
              </a:rPr>
              <a:t>ормування світового господарства.</a:t>
            </a:r>
            <a:endParaRPr lang="uk-UA" b="1" dirty="0">
              <a:solidFill>
                <a:srgbClr val="008000"/>
              </a:solidFill>
              <a:latin typeface="Georgia" pitchFamily="18" charset="0"/>
            </a:endParaRPr>
          </a:p>
          <a:p>
            <a:pPr marL="0" indent="0">
              <a:buNone/>
            </a:pPr>
            <a:r>
              <a:rPr lang="uk-UA" sz="3200" b="1" dirty="0" smtClean="0">
                <a:solidFill>
                  <a:srgbClr val="008000"/>
                </a:solidFill>
                <a:latin typeface="Georgia" pitchFamily="18" charset="0"/>
              </a:rPr>
              <a:t>3. </a:t>
            </a:r>
            <a:r>
              <a:rPr lang="uk-UA" b="1" dirty="0" smtClean="0">
                <a:solidFill>
                  <a:srgbClr val="008000"/>
                </a:solidFill>
                <a:latin typeface="Georgia" pitchFamily="18" charset="0"/>
              </a:rPr>
              <a:t> </a:t>
            </a:r>
            <a:r>
              <a:rPr lang="uk-UA" sz="3200" b="1" dirty="0" smtClean="0">
                <a:solidFill>
                  <a:srgbClr val="008000"/>
                </a:solidFill>
                <a:latin typeface="Georgia" pitchFamily="18" charset="0"/>
              </a:rPr>
              <a:t>Основні центри світового господарства.</a:t>
            </a:r>
            <a:endParaRPr lang="ru-RU" sz="3200" b="1" dirty="0">
              <a:solidFill>
                <a:srgbClr val="008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2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9" y="6500"/>
            <a:ext cx="9148079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1\Desktop\На географію\geo_esgzk4_teor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963488"/>
            <a:ext cx="10390046" cy="849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2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9" y="6500"/>
            <a:ext cx="9148079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8000"/>
                </a:solidFill>
                <a:latin typeface="Georgia" pitchFamily="18" charset="0"/>
              </a:rPr>
              <a:t>Природа наділила країни світу ресурсами по-різному</a:t>
            </a:r>
            <a:endParaRPr lang="ru-RU" b="1" dirty="0">
              <a:solidFill>
                <a:srgbClr val="008000"/>
              </a:solidFill>
              <a:latin typeface="Georgia" pitchFamily="18" charset="0"/>
            </a:endParaRPr>
          </a:p>
        </p:txBody>
      </p:sp>
      <p:pic>
        <p:nvPicPr>
          <p:cNvPr id="2050" name="Picture 2" descr="C:\Users\1\Desktop\На географію\3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05" y="1576620"/>
            <a:ext cx="3400182" cy="255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esktop\На географію\image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56" y="4135181"/>
            <a:ext cx="4003938" cy="2644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\Desktop\На географію\kamen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902" y="1612000"/>
            <a:ext cx="3672000" cy="24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\Desktop\На географію\22507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902" y="4079526"/>
            <a:ext cx="3600000" cy="27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31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24"/>
            <a:ext cx="9148079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400" b="1" i="1" dirty="0" smtClean="0">
                <a:solidFill>
                  <a:srgbClr val="008000"/>
                </a:solidFill>
                <a:latin typeface="Georgia" pitchFamily="18" charset="0"/>
              </a:rPr>
              <a:t>Жодна з країн світу, навіть найбільша, не може повністю забезпечити себе всіма необхідними товарами та послугами.</a:t>
            </a:r>
            <a:endParaRPr lang="ru-RU" sz="2400" b="1" i="1" dirty="0">
              <a:solidFill>
                <a:srgbClr val="008000"/>
              </a:solidFill>
              <a:latin typeface="Georgia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0856" y="4389029"/>
            <a:ext cx="8507288" cy="25558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08" y="1536591"/>
            <a:ext cx="4317192" cy="288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562" y="1544201"/>
            <a:ext cx="4164954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144" y="-41370"/>
            <a:ext cx="9148079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3693647"/>
            <a:ext cx="6840760" cy="2866334"/>
          </a:xfrm>
        </p:spPr>
        <p:txBody>
          <a:bodyPr>
            <a:noAutofit/>
          </a:bodyPr>
          <a:lstStyle/>
          <a:p>
            <a:r>
              <a:rPr lang="uk-UA" sz="2800" b="1" i="1" dirty="0" smtClean="0">
                <a:solidFill>
                  <a:srgbClr val="008000"/>
                </a:solidFill>
                <a:latin typeface="Georgia" pitchFamily="18" charset="0"/>
              </a:rPr>
              <a:t>Міжнародний географічний поділ праці – процес спеціалізації країн або регіонів на виробництві певних видів товарів або послуг.</a:t>
            </a:r>
            <a:endParaRPr lang="ru-RU" sz="2800" b="1" i="1" dirty="0">
              <a:solidFill>
                <a:srgbClr val="008000"/>
              </a:solidFill>
              <a:latin typeface="Georgia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type="subTitle" idx="1"/>
          </p:nvPr>
        </p:nvSpPr>
        <p:spPr>
          <a:xfrm>
            <a:off x="-35251" y="188640"/>
            <a:ext cx="7408912" cy="3168352"/>
          </a:xfrm>
          <a:ln>
            <a:noFill/>
          </a:ln>
        </p:spPr>
        <p:txBody>
          <a:bodyPr>
            <a:noAutofit/>
            <a:scene3d>
              <a:camera prst="perspectiveLeft"/>
              <a:lightRig rig="threePt" dir="t"/>
            </a:scene3d>
          </a:bodyPr>
          <a:lstStyle/>
          <a:p>
            <a:pPr marL="0" indent="0">
              <a:buNone/>
            </a:pPr>
            <a:r>
              <a:rPr lang="uk-UA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8000"/>
                </a:solidFill>
                <a:latin typeface="Georgia" pitchFamily="18" charset="0"/>
              </a:rPr>
              <a:t>Світове господарство -  сукупність національних господарств усіх країн світу, пов’язаних між собою економічними та політичними відносинами.</a:t>
            </a:r>
            <a:endParaRPr lang="ru-RU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8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4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9" y="6500"/>
            <a:ext cx="9148079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Чинники виникнення міжнародного поділу праці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1. Особливості географічного положення.</a:t>
            </a:r>
          </a:p>
          <a:p>
            <a:r>
              <a:rPr lang="uk-UA" dirty="0" smtClean="0"/>
              <a:t>2. Наявні природні умови та ресурси.</a:t>
            </a:r>
          </a:p>
          <a:p>
            <a:r>
              <a:rPr lang="uk-UA" dirty="0" smtClean="0"/>
              <a:t>3. Історичний розвиток території.</a:t>
            </a:r>
          </a:p>
          <a:p>
            <a:r>
              <a:rPr lang="uk-UA" dirty="0" smtClean="0"/>
              <a:t>4. Переваги у виробництві певної продукції:</a:t>
            </a:r>
          </a:p>
          <a:p>
            <a:pPr marL="0" indent="0">
              <a:buNone/>
            </a:pPr>
            <a:r>
              <a:rPr lang="uk-UA" dirty="0"/>
              <a:t>  </a:t>
            </a:r>
            <a:r>
              <a:rPr lang="uk-UA" dirty="0" smtClean="0"/>
              <a:t>                   - низька собівартість;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- висока якість продукції.</a:t>
            </a:r>
          </a:p>
          <a:p>
            <a:r>
              <a:rPr lang="uk-UA" dirty="0" smtClean="0"/>
              <a:t>5. Попит на певні товари або послуги.</a:t>
            </a:r>
            <a:endParaRPr lang="ru-RU" dirty="0"/>
          </a:p>
        </p:txBody>
      </p:sp>
      <p:sp>
        <p:nvSpPr>
          <p:cNvPr id="5" name="Місце для вмісту 2"/>
          <p:cNvSpPr txBox="1">
            <a:spLocks/>
          </p:cNvSpPr>
          <p:nvPr/>
        </p:nvSpPr>
        <p:spPr>
          <a:xfrm>
            <a:off x="2915816" y="1052736"/>
            <a:ext cx="3610744" cy="4425355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35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Місце для вмісту 2"/>
          <p:cNvSpPr txBox="1">
            <a:spLocks/>
          </p:cNvSpPr>
          <p:nvPr/>
        </p:nvSpPr>
        <p:spPr>
          <a:xfrm>
            <a:off x="5364088" y="6500"/>
            <a:ext cx="3610744" cy="4425355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35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2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9" y="6500"/>
            <a:ext cx="9148079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008000"/>
                </a:solidFill>
                <a:latin typeface="Georgia" pitchFamily="18" charset="0"/>
              </a:rPr>
              <a:t>Умови формування світового господарства:</a:t>
            </a:r>
            <a:endParaRPr lang="ru-RU" b="1" i="1" dirty="0">
              <a:solidFill>
                <a:srgbClr val="008000"/>
              </a:solidFill>
              <a:latin typeface="Georgia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b="1" i="1" dirty="0">
                <a:solidFill>
                  <a:srgbClr val="008000"/>
                </a:solidFill>
                <a:latin typeface="Georgia" pitchFamily="18" charset="0"/>
              </a:rPr>
              <a:t>у</a:t>
            </a:r>
            <a:r>
              <a:rPr lang="uk-UA" b="1" i="1" dirty="0" smtClean="0">
                <a:solidFill>
                  <a:srgbClr val="008000"/>
                </a:solidFill>
                <a:latin typeface="Georgia" pitchFamily="18" charset="0"/>
              </a:rPr>
              <a:t>творення світового ринку </a:t>
            </a:r>
            <a:r>
              <a:rPr lang="uk-UA" sz="2600" b="1" i="1" dirty="0" smtClean="0">
                <a:solidFill>
                  <a:srgbClr val="008000"/>
                </a:solidFill>
                <a:latin typeface="Georgia" pitchFamily="18" charset="0"/>
              </a:rPr>
              <a:t>(системи обміну товарами та послугами між національними господарствами);</a:t>
            </a:r>
          </a:p>
          <a:p>
            <a:r>
              <a:rPr lang="uk-UA" b="1" i="1" dirty="0" smtClean="0">
                <a:solidFill>
                  <a:srgbClr val="008000"/>
                </a:solidFill>
                <a:latin typeface="Georgia" pitchFamily="18" charset="0"/>
              </a:rPr>
              <a:t>розвиток великої індустрії </a:t>
            </a:r>
            <a:r>
              <a:rPr lang="uk-UA" sz="2600" b="1" i="1" dirty="0" smtClean="0">
                <a:solidFill>
                  <a:srgbClr val="008000"/>
                </a:solidFill>
                <a:latin typeface="Georgia" pitchFamily="18" charset="0"/>
              </a:rPr>
              <a:t>(заміна ручної праці на машинну призвела до підвищення продуктивності праці і збільшення обсягів виготовленої продукції);</a:t>
            </a:r>
          </a:p>
          <a:p>
            <a:r>
              <a:rPr lang="uk-UA" b="1" i="1" dirty="0">
                <a:solidFill>
                  <a:srgbClr val="008000"/>
                </a:solidFill>
                <a:latin typeface="Georgia" pitchFamily="18" charset="0"/>
              </a:rPr>
              <a:t>р</a:t>
            </a:r>
            <a:r>
              <a:rPr lang="uk-UA" b="1" i="1" dirty="0" smtClean="0">
                <a:solidFill>
                  <a:srgbClr val="008000"/>
                </a:solidFill>
                <a:latin typeface="Georgia" pitchFamily="18" charset="0"/>
              </a:rPr>
              <a:t>озвиток транспорту та сучасних засобів комунікації. </a:t>
            </a:r>
            <a:endParaRPr lang="ru-RU" b="1" i="1" dirty="0">
              <a:solidFill>
                <a:srgbClr val="008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21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9" y="6500"/>
            <a:ext cx="9148079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008000"/>
                </a:solidFill>
                <a:latin typeface="Georgia" pitchFamily="18" charset="0"/>
              </a:rPr>
              <a:t>Етапи формування світового господарства</a:t>
            </a:r>
            <a:endParaRPr lang="ru-RU" b="1" i="1" dirty="0">
              <a:solidFill>
                <a:srgbClr val="008000"/>
              </a:solidFill>
              <a:latin typeface="Georgia" pitchFamily="18" charset="0"/>
            </a:endParaRPr>
          </a:p>
        </p:txBody>
      </p:sp>
      <p:graphicFrame>
        <p:nvGraphicFramePr>
          <p:cNvPr id="5" name="Місце для вмісту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2880862"/>
              </p:ext>
            </p:extLst>
          </p:nvPr>
        </p:nvGraphicFramePr>
        <p:xfrm>
          <a:off x="249480" y="1484784"/>
          <a:ext cx="8282960" cy="50314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73674"/>
                <a:gridCol w="2784950"/>
                <a:gridCol w="3024336"/>
              </a:tblGrid>
              <a:tr h="961256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Georgia" pitchFamily="18" charset="0"/>
                        </a:rPr>
                        <a:t>Час </a:t>
                      </a:r>
                      <a:endParaRPr lang="ru-RU" sz="2400" b="1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Georgia" pitchFamily="18" charset="0"/>
                        </a:rPr>
                        <a:t>Стадія розвитку</a:t>
                      </a:r>
                      <a:endParaRPr lang="ru-RU" sz="2400" b="1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Georgia" pitchFamily="18" charset="0"/>
                        </a:rPr>
                        <a:t>Преважна сфера розвитку</a:t>
                      </a:r>
                      <a:endParaRPr lang="ru-RU" sz="2400" b="1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961256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Georgia" pitchFamily="18" charset="0"/>
                        </a:rPr>
                        <a:t>До середини ХІХ ст.</a:t>
                      </a:r>
                      <a:endParaRPr lang="ru-RU" sz="2400" b="1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Georgia" pitchFamily="18" charset="0"/>
                        </a:rPr>
                        <a:t>Аграрна</a:t>
                      </a:r>
                      <a:endParaRPr lang="ru-RU" sz="2400" b="1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Georgia" pitchFamily="18" charset="0"/>
                        </a:rPr>
                        <a:t>Сільське господарство</a:t>
                      </a:r>
                      <a:endParaRPr lang="ru-RU" sz="2400" b="1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961256">
                <a:tc>
                  <a:txBody>
                    <a:bodyPr/>
                    <a:lstStyle/>
                    <a:p>
                      <a:pPr algn="l"/>
                      <a:r>
                        <a:rPr lang="uk-UA" sz="2400" b="1" dirty="0" smtClean="0">
                          <a:latin typeface="Georgia" pitchFamily="18" charset="0"/>
                        </a:rPr>
                        <a:t>Середина </a:t>
                      </a:r>
                    </a:p>
                    <a:p>
                      <a:pPr algn="l"/>
                      <a:r>
                        <a:rPr lang="uk-UA" sz="2400" b="1" dirty="0" smtClean="0">
                          <a:latin typeface="Georgia" pitchFamily="18" charset="0"/>
                        </a:rPr>
                        <a:t>ХІХ ст. – друга половина ХХ ст.</a:t>
                      </a:r>
                      <a:endParaRPr lang="ru-RU" sz="2400" b="1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Georgia" pitchFamily="18" charset="0"/>
                        </a:rPr>
                        <a:t>Індустріальна </a:t>
                      </a:r>
                      <a:endParaRPr lang="ru-RU" sz="2400" b="1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Georgia" pitchFamily="18" charset="0"/>
                        </a:rPr>
                        <a:t>Обробна промисловість та будівництво</a:t>
                      </a:r>
                      <a:endParaRPr lang="ru-RU" sz="2400" b="1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961256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Georgia" pitchFamily="18" charset="0"/>
                        </a:rPr>
                        <a:t>З кінця ХХ ст. до наших днів</a:t>
                      </a:r>
                      <a:endParaRPr lang="ru-RU" sz="2400" b="1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Georgia" pitchFamily="18" charset="0"/>
                        </a:rPr>
                        <a:t>Пост-</a:t>
                      </a:r>
                    </a:p>
                    <a:p>
                      <a:pPr algn="ctr"/>
                      <a:r>
                        <a:rPr lang="uk-UA" sz="2400" b="1" dirty="0" smtClean="0">
                          <a:latin typeface="Georgia" pitchFamily="18" charset="0"/>
                        </a:rPr>
                        <a:t>індустріальна</a:t>
                      </a:r>
                      <a:endParaRPr lang="ru-RU" sz="2400" b="1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Georgia" pitchFamily="18" charset="0"/>
                        </a:rPr>
                        <a:t>Нематеріальна сфера</a:t>
                      </a:r>
                      <a:endParaRPr lang="ru-RU" sz="2400" b="1" dirty="0"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21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9" y="44624"/>
            <a:ext cx="9148079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Rectangle 3"/>
          <p:cNvSpPr>
            <a:spLocks noChangeArrowheads="1"/>
          </p:cNvSpPr>
          <p:nvPr/>
        </p:nvSpPr>
        <p:spPr bwMode="ltGray">
          <a:xfrm>
            <a:off x="2609642" y="2796350"/>
            <a:ext cx="3456191" cy="1598009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legacyPerspectiveBottom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gray">
          <a:xfrm>
            <a:off x="2758204" y="3331154"/>
            <a:ext cx="336108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FF0066"/>
              </a:buClr>
              <a:buSzPct val="75000"/>
              <a:buFont typeface="Wingdings" pitchFamily="2" charset="2"/>
              <a:buNone/>
            </a:pPr>
            <a:r>
              <a:rPr lang="uk-UA" sz="4000" b="1" i="1" dirty="0" smtClean="0">
                <a:solidFill>
                  <a:srgbClr val="F8F8F8"/>
                </a:solidFill>
                <a:latin typeface="Georgia" pitchFamily="18" charset="0"/>
              </a:rPr>
              <a:t>Ядро</a:t>
            </a:r>
            <a:endParaRPr lang="en-US" sz="4000" b="1" i="1" dirty="0">
              <a:solidFill>
                <a:srgbClr val="F8F8F8"/>
              </a:solidFill>
              <a:latin typeface="Georgia" pitchFamily="18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gray">
          <a:xfrm>
            <a:off x="5654666" y="1251575"/>
            <a:ext cx="222970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FF0066"/>
              </a:buClr>
              <a:buSzPct val="75000"/>
              <a:buFont typeface="Wingdings" pitchFamily="2" charset="2"/>
              <a:buNone/>
            </a:pPr>
            <a:endParaRPr lang="en-US" sz="2400" b="1" i="1" dirty="0">
              <a:solidFill>
                <a:srgbClr val="F8F8F8"/>
              </a:solidFill>
              <a:latin typeface="Georgia" pitchFamily="18" charset="0"/>
            </a:endParaRP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gray">
          <a:xfrm>
            <a:off x="116510" y="4699576"/>
            <a:ext cx="3441260" cy="153993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scene3d>
            <a:camera prst="legacyPerspectiv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gray">
          <a:xfrm>
            <a:off x="502529" y="4964438"/>
            <a:ext cx="29393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FF0066"/>
              </a:buClr>
              <a:buSzPct val="75000"/>
              <a:buFont typeface="Wingdings" pitchFamily="2" charset="2"/>
              <a:buNone/>
            </a:pPr>
            <a:r>
              <a:rPr lang="uk-UA" sz="2400" b="1" i="1" dirty="0" err="1" smtClean="0">
                <a:solidFill>
                  <a:srgbClr val="F8F8F8"/>
                </a:solidFill>
                <a:latin typeface="Georgia" pitchFamily="18" charset="0"/>
              </a:rPr>
              <a:t>Напівпериферія</a:t>
            </a:r>
            <a:endParaRPr lang="en-US" sz="2400" b="1" i="1" dirty="0">
              <a:solidFill>
                <a:srgbClr val="F8F8F8"/>
              </a:solidFill>
              <a:latin typeface="Georgia" pitchFamily="18" charset="0"/>
            </a:endParaRP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gray">
          <a:xfrm>
            <a:off x="5419295" y="4803615"/>
            <a:ext cx="3521743" cy="1539930"/>
          </a:xfrm>
          <a:prstGeom prst="rect">
            <a:avLst/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>
            <a:noFill/>
          </a:ln>
          <a:effectLst/>
          <a:scene3d>
            <a:camera prst="legacyPerspectiveTopLef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gray">
          <a:xfrm>
            <a:off x="5790725" y="5025685"/>
            <a:ext cx="277888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Clr>
                <a:srgbClr val="FF0066"/>
              </a:buClr>
              <a:buSzPct val="75000"/>
              <a:buFont typeface="Wingdings" pitchFamily="2" charset="2"/>
              <a:buNone/>
            </a:pPr>
            <a:r>
              <a:rPr lang="uk-UA" sz="2200" b="1" i="1" dirty="0" smtClean="0">
                <a:solidFill>
                  <a:srgbClr val="F8F8F8"/>
                </a:solidFill>
                <a:latin typeface="Georgia" pitchFamily="18" charset="0"/>
              </a:rPr>
              <a:t>Периферія</a:t>
            </a:r>
            <a:endParaRPr lang="en-US" sz="2200" b="1" i="1" dirty="0">
              <a:solidFill>
                <a:srgbClr val="F8F8F8"/>
              </a:solidFill>
              <a:latin typeface="Georgia" pitchFamily="18" charset="0"/>
            </a:endParaRP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2820709" y="95178"/>
            <a:ext cx="3054399" cy="2874963"/>
            <a:chOff x="2457" y="2000"/>
            <a:chExt cx="901" cy="888"/>
          </a:xfrm>
        </p:grpSpPr>
        <p:pic>
          <p:nvPicPr>
            <p:cNvPr id="24610" name="Picture 34" descr="circuler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457" y="2000"/>
              <a:ext cx="901" cy="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611" name="Oval 35"/>
            <p:cNvSpPr>
              <a:spLocks noChangeArrowheads="1"/>
            </p:cNvSpPr>
            <p:nvPr/>
          </p:nvSpPr>
          <p:spPr bwMode="gray">
            <a:xfrm>
              <a:off x="2457" y="2000"/>
              <a:ext cx="895" cy="888"/>
            </a:xfrm>
            <a:prstGeom prst="ellipse">
              <a:avLst/>
            </a:prstGeom>
            <a:gradFill rotWithShape="1">
              <a:gsLst>
                <a:gs pos="0">
                  <a:srgbClr val="FFFF99">
                    <a:gamma/>
                    <a:shade val="26275"/>
                    <a:invGamma/>
                    <a:alpha val="89999"/>
                  </a:srgbClr>
                </a:gs>
                <a:gs pos="50000">
                  <a:srgbClr val="FFFF99">
                    <a:alpha val="45000"/>
                  </a:srgbClr>
                </a:gs>
                <a:gs pos="100000">
                  <a:srgbClr val="FFFF99">
                    <a:gamma/>
                    <a:shade val="26275"/>
                    <a:invGamma/>
                    <a:alpha val="89999"/>
                  </a:srgbClr>
                </a:gs>
              </a:gsLst>
              <a:lin ang="5400000" scaled="1"/>
            </a:gradFill>
            <a:ln w="57150" algn="ctr">
              <a:solidFill>
                <a:srgbClr val="F8F8F8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12" name="Freeform 36"/>
            <p:cNvSpPr>
              <a:spLocks/>
            </p:cNvSpPr>
            <p:nvPr/>
          </p:nvSpPr>
          <p:spPr bwMode="gray">
            <a:xfrm>
              <a:off x="2550" y="2018"/>
              <a:ext cx="703" cy="30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E2E1B7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37"/>
            <p:cNvGrpSpPr>
              <a:grpSpLocks/>
            </p:cNvGrpSpPr>
            <p:nvPr/>
          </p:nvGrpSpPr>
          <p:grpSpPr bwMode="auto">
            <a:xfrm rot="-1297425" flipH="1" flipV="1">
              <a:off x="2525" y="2693"/>
              <a:ext cx="781" cy="188"/>
              <a:chOff x="2532" y="1051"/>
              <a:chExt cx="893" cy="246"/>
            </a:xfrm>
          </p:grpSpPr>
          <p:grpSp>
            <p:nvGrpSpPr>
              <p:cNvPr id="4" name="Group 38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24615" name="AutoShape 39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4616" name="AutoShape 40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4617" name="AutoShape 41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4618" name="AutoShape 42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5" name="Group 43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24620" name="AutoShape 44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4621" name="AutoShape 45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4622" name="AutoShape 46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4623" name="AutoShape 47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24624" name="Text Box 48"/>
          <p:cNvSpPr txBox="1">
            <a:spLocks noChangeArrowheads="1"/>
          </p:cNvSpPr>
          <p:nvPr/>
        </p:nvSpPr>
        <p:spPr bwMode="gray">
          <a:xfrm>
            <a:off x="3142330" y="557813"/>
            <a:ext cx="261351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uk-UA" sz="2400" b="1" i="1" dirty="0" smtClean="0">
                <a:solidFill>
                  <a:srgbClr val="008000"/>
                </a:solidFill>
                <a:latin typeface="Georgia" pitchFamily="18" charset="0"/>
              </a:rPr>
              <a:t>Складники сучасного світового господарства</a:t>
            </a:r>
            <a:endParaRPr lang="en-US" sz="2400" b="1" i="1" dirty="0">
              <a:solidFill>
                <a:srgbClr val="008000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469" y="958932"/>
            <a:ext cx="23149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u="sng" dirty="0" smtClean="0"/>
              <a:t>Завдання.</a:t>
            </a:r>
          </a:p>
          <a:p>
            <a:r>
              <a:rPr lang="uk-UA" sz="2400" i="1" dirty="0" smtClean="0"/>
              <a:t>Навести приклади</a:t>
            </a:r>
          </a:p>
          <a:p>
            <a:r>
              <a:rPr lang="uk-UA" sz="2400" i="1" dirty="0" smtClean="0"/>
              <a:t> країн.</a:t>
            </a:r>
          </a:p>
          <a:p>
            <a:r>
              <a:rPr lang="uk-UA" sz="2400" i="1" dirty="0" smtClean="0"/>
              <a:t>Пояснити, чим вони відрізняються.</a:t>
            </a:r>
            <a:endParaRPr lang="ru-RU" sz="2400" i="1" dirty="0"/>
          </a:p>
          <a:p>
            <a:endParaRPr lang="uk-UA" sz="2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99434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9" y="6500"/>
            <a:ext cx="9148079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602" y="113617"/>
            <a:ext cx="4015358" cy="1325563"/>
          </a:xfrm>
        </p:spPr>
        <p:txBody>
          <a:bodyPr>
            <a:normAutofit/>
          </a:bodyPr>
          <a:lstStyle/>
          <a:p>
            <a:r>
              <a:rPr lang="uk-UA" sz="4000" b="1" dirty="0" smtClean="0"/>
              <a:t>Країни « Група двадцяти» (</a:t>
            </a:r>
            <a:r>
              <a:rPr lang="en-US" sz="4000" b="1" dirty="0" smtClean="0"/>
              <a:t>G 20)</a:t>
            </a:r>
            <a:endParaRPr lang="ru-RU" sz="4000" b="1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293315" y="1546297"/>
            <a:ext cx="4303390" cy="4351338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uk-UA" b="1" dirty="0" smtClean="0"/>
              <a:t>. Країни «Великої сімки»: </a:t>
            </a:r>
            <a:r>
              <a:rPr lang="uk-UA" dirty="0" smtClean="0"/>
              <a:t>США, Японія, Німеччина, Великобританія, Франція, Італія, Канада.</a:t>
            </a:r>
          </a:p>
          <a:p>
            <a:r>
              <a:rPr lang="uk-UA" dirty="0" smtClean="0"/>
              <a:t>2. </a:t>
            </a:r>
            <a:r>
              <a:rPr lang="uk-UA" b="1" dirty="0" smtClean="0"/>
              <a:t>Країни ЄС</a:t>
            </a:r>
            <a:r>
              <a:rPr lang="uk-UA" dirty="0" smtClean="0"/>
              <a:t>.</a:t>
            </a:r>
          </a:p>
          <a:p>
            <a:r>
              <a:rPr lang="uk-UA" dirty="0" smtClean="0"/>
              <a:t>3. </a:t>
            </a:r>
            <a:r>
              <a:rPr lang="uk-UA" b="1" dirty="0" smtClean="0"/>
              <a:t>Азіатські країни</a:t>
            </a:r>
            <a:r>
              <a:rPr lang="uk-UA" dirty="0" smtClean="0"/>
              <a:t>: Китай, Індія, Південна Корея, Туреччина.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581" y="4108575"/>
            <a:ext cx="5133339" cy="2772000"/>
          </a:xfrm>
          <a:prstGeom prst="rect">
            <a:avLst/>
          </a:prstGeom>
        </p:spPr>
      </p:pic>
      <p:sp>
        <p:nvSpPr>
          <p:cNvPr id="5" name="Місце для вмісту 2"/>
          <p:cNvSpPr txBox="1">
            <a:spLocks/>
          </p:cNvSpPr>
          <p:nvPr/>
        </p:nvSpPr>
        <p:spPr>
          <a:xfrm>
            <a:off x="2915816" y="1052736"/>
            <a:ext cx="3610744" cy="4425355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35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Місце для вмісту 2"/>
          <p:cNvSpPr txBox="1">
            <a:spLocks/>
          </p:cNvSpPr>
          <p:nvPr/>
        </p:nvSpPr>
        <p:spPr>
          <a:xfrm>
            <a:off x="5364088" y="6500"/>
            <a:ext cx="3610744" cy="4425355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35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049" y="120650"/>
            <a:ext cx="3438525" cy="34099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26654" y="4046364"/>
            <a:ext cx="373365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/>
              <a:t>4. Росія.</a:t>
            </a:r>
          </a:p>
          <a:p>
            <a:r>
              <a:rPr lang="uk-UA" sz="2000" dirty="0" smtClean="0"/>
              <a:t>5. Країни Латинської Америки:</a:t>
            </a:r>
          </a:p>
          <a:p>
            <a:r>
              <a:rPr lang="uk-UA" sz="2000" dirty="0" smtClean="0"/>
              <a:t> </a:t>
            </a:r>
            <a:r>
              <a:rPr lang="uk-UA" sz="2000" dirty="0" err="1" smtClean="0"/>
              <a:t>Бразілія</a:t>
            </a:r>
            <a:r>
              <a:rPr lang="uk-UA" sz="2000" dirty="0" smtClean="0"/>
              <a:t>, Мексика, Аргентина.</a:t>
            </a:r>
          </a:p>
          <a:p>
            <a:r>
              <a:rPr lang="uk-UA" sz="2000" dirty="0" smtClean="0"/>
              <a:t>6. Австралія, Індонезія.</a:t>
            </a:r>
          </a:p>
          <a:p>
            <a:r>
              <a:rPr lang="uk-UA" sz="2000" dirty="0" smtClean="0"/>
              <a:t>7. Південна Африка.</a:t>
            </a:r>
          </a:p>
          <a:p>
            <a:endParaRPr lang="uk-UA" sz="2000" dirty="0" smtClean="0"/>
          </a:p>
          <a:p>
            <a:r>
              <a:rPr lang="uk-UA" sz="2000" b="1" i="1" dirty="0" smtClean="0"/>
              <a:t>Головний показник – обсяг ВВП.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7602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Яременко\Картинки\Фони для презентацій\floral-clip-art-backgrounds-for-powerpoint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9" y="6500"/>
            <a:ext cx="9148079" cy="69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 smtClean="0">
                <a:solidFill>
                  <a:srgbClr val="008000"/>
                </a:solidFill>
                <a:latin typeface="Georgia" pitchFamily="18" charset="0"/>
              </a:rPr>
              <a:t>Домашнє завдання</a:t>
            </a:r>
            <a:endParaRPr lang="ru-RU" b="1" i="1" dirty="0">
              <a:solidFill>
                <a:srgbClr val="008000"/>
              </a:solidFill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Опрацювати § 6</a:t>
            </a:r>
          </a:p>
          <a:p>
            <a:r>
              <a:rPr lang="uk-UA" dirty="0" smtClean="0"/>
              <a:t>Відповісти на питання </a:t>
            </a:r>
            <a:r>
              <a:rPr lang="uk-UA" dirty="0" err="1" smtClean="0"/>
              <a:t>стор</a:t>
            </a:r>
            <a:r>
              <a:rPr lang="uk-UA" dirty="0" smtClean="0"/>
              <a:t>. 35</a:t>
            </a:r>
          </a:p>
          <a:p>
            <a:r>
              <a:rPr lang="uk-UA" dirty="0" smtClean="0"/>
              <a:t>Підписати на контурній карті країни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«</a:t>
            </a:r>
            <a:r>
              <a:rPr lang="en-US" dirty="0" smtClean="0"/>
              <a:t>G 20</a:t>
            </a:r>
            <a:r>
              <a:rPr lang="uk-UA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891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389</Words>
  <Application>Microsoft Office PowerPoint</Application>
  <PresentationFormat>Экран (4:3)</PresentationFormat>
  <Paragraphs>71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Georgia</vt:lpstr>
      <vt:lpstr>Wingdings</vt:lpstr>
      <vt:lpstr>Тема Office</vt:lpstr>
      <vt:lpstr>1_Тема Office</vt:lpstr>
      <vt:lpstr> Світове господарство та етапи його формування. Міжнародний географічний поділ праці.</vt:lpstr>
      <vt:lpstr>Завдання:</vt:lpstr>
      <vt:lpstr>План уроку</vt:lpstr>
      <vt:lpstr>Презентация PowerPoint</vt:lpstr>
      <vt:lpstr>Природа наділила країни світу ресурсами по-різному</vt:lpstr>
      <vt:lpstr>Жодна з країн світу, навіть найбільша, не може повністю забезпечити себе всіма необхідними товарами та послугами.</vt:lpstr>
      <vt:lpstr>Міжнародний географічний поділ праці – процес спеціалізації країн або регіонів на виробництві певних видів товарів або послуг.</vt:lpstr>
      <vt:lpstr>Чинники виникнення міжнародного поділу праці</vt:lpstr>
      <vt:lpstr>Умови формування світового господарства:</vt:lpstr>
      <vt:lpstr>Етапи формування світового господарства</vt:lpstr>
      <vt:lpstr>Презентация PowerPoint</vt:lpstr>
      <vt:lpstr>Країни « Група двадцяти» (G 20)</vt:lpstr>
      <vt:lpstr>Домашнє завдання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Світове господарство та етапи його формування. Міжнародний поділ праці.</dc:title>
  <dc:creator>Sara Yasmeen (Wipro Technologies)</dc:creator>
  <cp:lastModifiedBy>Костя</cp:lastModifiedBy>
  <cp:revision>34</cp:revision>
  <dcterms:created xsi:type="dcterms:W3CDTF">2010-02-23T11:30:32Z</dcterms:created>
  <dcterms:modified xsi:type="dcterms:W3CDTF">2018-09-27T13:38:42Z</dcterms:modified>
</cp:coreProperties>
</file>