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B2DAA35-AD3D-43D6-A3AF-5022258E7CBD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58CCCC1-CAD8-4413-BD2E-04CDBD55B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50735" y="1844824"/>
            <a:ext cx="465383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СУМІЖНІ ТА </a:t>
            </a:r>
          </a:p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ВЕРТИКАЛЬНІ</a:t>
            </a:r>
          </a:p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КУТИ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047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0485" y="382012"/>
            <a:ext cx="78630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u="sng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РОЗПОДІЛІТЬ КУТИ ПО ГРУПАХ</a:t>
            </a:r>
            <a:endParaRPr lang="ru-RU" sz="4000" b="1" u="sng" cap="none" spc="0" dirty="0">
              <a:ln w="1905"/>
              <a:solidFill>
                <a:schemeClr val="accent5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2297" y="2420888"/>
            <a:ext cx="3257623" cy="367113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ТУПИЙ</a:t>
            </a:r>
          </a:p>
          <a:p>
            <a:pPr>
              <a:lnSpc>
                <a:spcPct val="150000"/>
              </a:lnSpc>
            </a:pPr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ГОСТРИЙ</a:t>
            </a:r>
          </a:p>
          <a:p>
            <a:pPr>
              <a:lnSpc>
                <a:spcPct val="150000"/>
              </a:lnSpc>
            </a:pPr>
            <a:r>
              <a:rPr lang="uk-U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ПРЯМИЙ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5579" y="1340768"/>
            <a:ext cx="84128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30* 180* 130* 89* 90* 91*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9872" y="2628906"/>
            <a:ext cx="16530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130*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04546" y="2628906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91*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46381" y="3794789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30*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3794789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89*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38175" y="5013176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90*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61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3" y="0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0427" y="346657"/>
            <a:ext cx="722986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800" b="1" u="sng" dirty="0">
                <a:solidFill>
                  <a:schemeClr val="accent5">
                    <a:lumMod val="75000"/>
                  </a:schemeClr>
                </a:solidFill>
              </a:rPr>
              <a:t>Скільки градусів </a:t>
            </a:r>
            <a:endParaRPr lang="uk-UA" sz="4800" b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uk-UA" sz="4800" b="1" u="sng" dirty="0" smtClean="0">
                <a:solidFill>
                  <a:schemeClr val="accent5">
                    <a:lumMod val="75000"/>
                  </a:schemeClr>
                </a:solidFill>
              </a:rPr>
              <a:t>може </a:t>
            </a:r>
            <a:r>
              <a:rPr lang="uk-UA" sz="4800" b="1" u="sng" dirty="0">
                <a:solidFill>
                  <a:schemeClr val="accent5">
                    <a:lumMod val="75000"/>
                  </a:schemeClr>
                </a:solidFill>
              </a:rPr>
              <a:t>становити сума</a:t>
            </a:r>
            <a:endParaRPr lang="ru-RU" sz="4800" b="1" u="sng" cap="none" spc="0" dirty="0">
              <a:ln w="1905"/>
              <a:solidFill>
                <a:schemeClr val="accent5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132856"/>
            <a:ext cx="483497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ДВОХ ПРЯМИХ КУТІВ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972" y="2751370"/>
            <a:ext cx="43813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ДВОХ ТУПИХ КУТІВ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169" y="3397702"/>
            <a:ext cx="49904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ДВОХ ГОСТРИХ КУТІВ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4581128"/>
            <a:ext cx="59202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ТУПОГО І</a:t>
            </a:r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ПРЯМОГО КУТІВ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908" y="5228440"/>
            <a:ext cx="66591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ПРЯМОГО І ГОСТРОГО КУТІВ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58201" y="2007512"/>
            <a:ext cx="13805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180*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76631" y="2720592"/>
            <a:ext cx="29770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БІЛЬШЕ 180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2857" y="3955327"/>
            <a:ext cx="53319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БІЛЬШЕ 0*,МЕНШЕ 180*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99722" y="4581127"/>
            <a:ext cx="29546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БІЛЬШЕ 180*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2857" y="5874771"/>
            <a:ext cx="57198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БІЛЬШЕ 90*, МЕНШЕ 180*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6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4" grpId="0"/>
      <p:bldP spid="9" grpId="0"/>
      <p:bldP spid="10" grpId="0"/>
      <p:bldP spid="13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28171" y="260648"/>
            <a:ext cx="64876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u="sng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ЯКОМУ РИСУНКУ</a:t>
            </a:r>
          </a:p>
          <a:p>
            <a:pPr algn="ctr"/>
            <a:r>
              <a:rPr lang="uk-UA" sz="3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ЗОБРАЖЕНІ СУМІЖНІ КУТИ?</a:t>
            </a:r>
            <a:endParaRPr lang="ru-RU" sz="36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31545"/>
            <a:ext cx="2304256" cy="1381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3347" y="1631545"/>
            <a:ext cx="2145077" cy="1381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0852" y="1631545"/>
            <a:ext cx="2262297" cy="1381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6913" y="1758396"/>
            <a:ext cx="3039499" cy="216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226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7846" y="542583"/>
            <a:ext cx="8108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u="sng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НАЗВІТЬ ПАРИ СУМІЖНИХ КУТІВ</a:t>
            </a:r>
            <a:endParaRPr lang="ru-RU" sz="40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30865"/>
            <a:ext cx="6480720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36287" y="4509120"/>
            <a:ext cx="34307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&lt;AOD, &lt;DOB</a:t>
            </a:r>
          </a:p>
          <a:p>
            <a:pPr algn="ctr"/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&lt;AOC, &lt;COB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03934" y="4509118"/>
            <a:ext cx="32544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&lt;ABC, &lt;CBE</a:t>
            </a:r>
          </a:p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&lt;ADC, &lt;CDE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6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7" y="2348880"/>
            <a:ext cx="3528393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441976" y="908720"/>
            <a:ext cx="62600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ЗНАЙТИ КУТИ </a:t>
            </a:r>
            <a:r>
              <a:rPr lang="en-US" sz="4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KLN, LPN</a:t>
            </a:r>
            <a:endParaRPr lang="ru-RU" sz="44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2348880"/>
            <a:ext cx="37305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&lt;KLN=155*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29703" y="3789040"/>
            <a:ext cx="36888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&lt;LPN=110*</a:t>
            </a:r>
            <a:endParaRPr lang="ru-RU" sz="5400" b="1" cap="none" spc="0" dirty="0">
              <a:ln w="1905"/>
              <a:solidFill>
                <a:schemeClr val="accent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6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0458" y="443568"/>
            <a:ext cx="790312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ЗНАЙТИ СУМІЖНІ КУТИ, ЯКЩО ОДИН З НИХ </a:t>
            </a:r>
          </a:p>
          <a:p>
            <a:pPr algn="ctr"/>
            <a:r>
              <a:rPr lang="uk-UA" sz="28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4 РАЗИ МЕНШИЙ, НІЖ ДРУГИЙ</a:t>
            </a:r>
            <a:endParaRPr lang="ru-RU" sz="28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79477">
            <a:off x="533393" y="1347259"/>
            <a:ext cx="2886479" cy="235148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96136" y="1397675"/>
            <a:ext cx="264046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ДАНО:</a:t>
            </a:r>
          </a:p>
          <a:p>
            <a:pPr algn="ctr"/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&lt;1,&lt;2 –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суміжні</a:t>
            </a:r>
          </a:p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 </a:t>
            </a:r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м.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&lt;2 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4 рази</a:t>
            </a:r>
          </a:p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ЗНАЙТИ КУТИ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61763" y="2967335"/>
            <a:ext cx="22204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РОЗВ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’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ЯЗАННЯ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0258" y="2387765"/>
            <a:ext cx="3946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91" y="2187559"/>
            <a:ext cx="5677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4Х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86330" y="3552235"/>
            <a:ext cx="34387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&lt;1+&lt;2=180* 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(суміжні)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75130" y="4034835"/>
            <a:ext cx="202491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+ 4х = 180 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75130" y="4511577"/>
            <a:ext cx="14077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5х = 180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75130" y="4992377"/>
            <a:ext cx="10615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 </a:t>
            </a:r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36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00427" y="4530712"/>
            <a:ext cx="12939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&lt;1= 36*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51127" y="4992377"/>
            <a:ext cx="25651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&lt;2 = 36*4 = 144*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6623" y="5661925"/>
            <a:ext cx="61702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Відповідь: 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&lt;1=36*, &lt;2=144*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6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0458" y="443568"/>
            <a:ext cx="790312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ЗНАЙТИ СУМІЖНІ КУТИ, ЯКЩО ОДИН З НИХ </a:t>
            </a:r>
          </a:p>
          <a:p>
            <a:pPr algn="ctr"/>
            <a:r>
              <a:rPr lang="uk-UA" sz="28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24* БІЛЬШЕ, НІЖ ДРУГИЙ</a:t>
            </a:r>
            <a:endParaRPr lang="ru-RU" sz="28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73914">
            <a:off x="620458" y="1606673"/>
            <a:ext cx="3093708" cy="252030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853844" y="1628800"/>
            <a:ext cx="25250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ДАНО:</a:t>
            </a:r>
          </a:p>
          <a:p>
            <a:pPr algn="ctr"/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&lt;1,&lt;2 –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суміжні</a:t>
            </a:r>
          </a:p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</a:t>
            </a:r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24*</a:t>
            </a:r>
          </a:p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ЗНАЙТИ КУТИ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28733" y="2849430"/>
            <a:ext cx="3946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4256" y="2617138"/>
            <a:ext cx="9252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Х+24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61781" y="3352517"/>
            <a:ext cx="22204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РОЗВ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’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ЯЗАННЯ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86330" y="3819653"/>
            <a:ext cx="34387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&lt;1+&lt;2=180* 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(суміжні)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48308" y="4295436"/>
            <a:ext cx="25555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+ х + 24 = 180 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349" y="4801827"/>
            <a:ext cx="149432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2х</a:t>
            </a:r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= 156 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48308" y="5291589"/>
            <a:ext cx="114807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</a:t>
            </a:r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= 78 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72734" y="4829924"/>
            <a:ext cx="138050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78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72734" y="5291588"/>
            <a:ext cx="15536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</a:t>
            </a:r>
            <a:r>
              <a:rPr lang="uk-UA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102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74600" y="5952797"/>
            <a:ext cx="61702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Відповідь: 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&lt;1=</a:t>
            </a:r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78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*, &lt;2=1</a:t>
            </a:r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02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6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" y="8169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60840" cy="5040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85784" y="548680"/>
            <a:ext cx="81724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u="sng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НАЗВІТЬ ПАРИ ВЕРТИКАЛЬНИХ КУТІВ</a:t>
            </a:r>
            <a:endParaRPr lang="ru-RU" sz="36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89836" y="2103576"/>
            <a:ext cx="4748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0144" y="1637184"/>
            <a:ext cx="4748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60232" y="1484784"/>
            <a:ext cx="4748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88201" y="4221088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79581" y="4678205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31803" y="4692059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37619" y="4230394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18768" y="4216540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82622" y="4678205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07172" y="4678205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96408" y="4216540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94245" y="4077072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08004" y="4797152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516216" y="3886442"/>
            <a:ext cx="4748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708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24826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0436" y="404664"/>
            <a:ext cx="53431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ВИЗНАЧТЕ ВИДИ КУТІВ, </a:t>
            </a:r>
          </a:p>
          <a:p>
            <a:pPr algn="ctr"/>
            <a:r>
              <a:rPr lang="uk-UA" sz="3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ЩО УТВОРИЛИСЬ</a:t>
            </a:r>
            <a:endParaRPr lang="ru-RU" sz="36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772241">
            <a:off x="373429" y="942384"/>
            <a:ext cx="3609113" cy="40324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91856" y="1836655"/>
            <a:ext cx="1265091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і 2</a:t>
            </a:r>
          </a:p>
          <a:p>
            <a:pPr algn="ctr"/>
            <a:r>
              <a:rPr lang="uk-U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і 3</a:t>
            </a:r>
          </a:p>
          <a:p>
            <a:pPr algn="ctr"/>
            <a:r>
              <a:rPr lang="uk-U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і 4</a:t>
            </a:r>
            <a:endParaRPr lang="ru-RU" sz="44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561" y="4437112"/>
            <a:ext cx="1265091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і 2</a:t>
            </a:r>
          </a:p>
          <a:p>
            <a:pPr algn="ctr"/>
            <a:r>
              <a:rPr lang="uk-U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і 4</a:t>
            </a:r>
          </a:p>
          <a:p>
            <a:pPr algn="ctr"/>
            <a:r>
              <a:rPr lang="uk-UA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і 4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27719" y="1872215"/>
            <a:ext cx="23775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суміжні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55498" y="2513761"/>
            <a:ext cx="360066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вертикальні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14755" y="3142689"/>
            <a:ext cx="23775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суміжні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14282" y="4468479"/>
            <a:ext cx="23775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суміжні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01664" y="5114220"/>
            <a:ext cx="23775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суміжні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01664" y="5779437"/>
            <a:ext cx="360066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вертикальні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708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7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2880" y="692696"/>
            <a:ext cx="785824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u="sng" dirty="0">
                <a:solidFill>
                  <a:schemeClr val="accent5">
                    <a:lumMod val="75000"/>
                  </a:schemeClr>
                </a:solidFill>
              </a:rPr>
              <a:t>Визначте вид двох з кутів, </a:t>
            </a:r>
            <a:endParaRPr lang="uk-UA" sz="4000" b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uk-UA" sz="4000" b="1" u="sng" dirty="0" smtClean="0">
                <a:solidFill>
                  <a:schemeClr val="accent5">
                    <a:lumMod val="75000"/>
                  </a:schemeClr>
                </a:solidFill>
              </a:rPr>
              <a:t>що </a:t>
            </a:r>
            <a:r>
              <a:rPr lang="uk-UA" sz="4000" b="1" u="sng" dirty="0">
                <a:solidFill>
                  <a:schemeClr val="accent5">
                    <a:lumMod val="75000"/>
                  </a:schemeClr>
                </a:solidFill>
              </a:rPr>
              <a:t>утворились при перетині </a:t>
            </a:r>
            <a:endParaRPr lang="uk-UA" sz="4000" b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uk-UA" sz="4000" b="1" u="sng" dirty="0" smtClean="0">
                <a:solidFill>
                  <a:schemeClr val="accent5">
                    <a:lumMod val="75000"/>
                  </a:schemeClr>
                </a:solidFill>
              </a:rPr>
              <a:t>двох </a:t>
            </a:r>
            <a:r>
              <a:rPr lang="uk-UA" sz="4000" b="1" u="sng" dirty="0">
                <a:solidFill>
                  <a:schemeClr val="accent5">
                    <a:lumMod val="75000"/>
                  </a:schemeClr>
                </a:solidFill>
              </a:rPr>
              <a:t>прямих, </a:t>
            </a:r>
            <a:r>
              <a:rPr lang="uk-UA" sz="4000" b="1" u="sng" dirty="0" smtClean="0">
                <a:solidFill>
                  <a:schemeClr val="accent5">
                    <a:lumMod val="75000"/>
                  </a:schemeClr>
                </a:solidFill>
              </a:rPr>
              <a:t>якщо:</a:t>
            </a:r>
            <a:endParaRPr lang="ru-RU" sz="4000" b="1" u="sng" cap="none" spc="0" dirty="0">
              <a:ln w="1905"/>
              <a:solidFill>
                <a:schemeClr val="accent5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967335"/>
            <a:ext cx="828624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600" b="1" dirty="0">
                <a:solidFill>
                  <a:schemeClr val="accent5">
                    <a:lumMod val="75000"/>
                  </a:schemeClr>
                </a:solidFill>
              </a:rPr>
              <a:t>один з них на 20° більший за </a:t>
            </a:r>
            <a:r>
              <a:rPr lang="uk-UA" sz="3600" b="1" dirty="0" smtClean="0">
                <a:solidFill>
                  <a:schemeClr val="accent5">
                    <a:lumMod val="75000"/>
                  </a:schemeClr>
                </a:solidFill>
              </a:rPr>
              <a:t>інший</a:t>
            </a:r>
            <a:endParaRPr lang="uk-UA" sz="36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uk-UA" sz="3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sz="3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uk-UA" sz="3600" b="1" dirty="0" smtClean="0">
                <a:solidFill>
                  <a:schemeClr val="accent5">
                    <a:lumMod val="75000"/>
                  </a:schemeClr>
                </a:solidFill>
              </a:rPr>
              <a:t>їх </a:t>
            </a:r>
            <a:r>
              <a:rPr lang="uk-UA" sz="3600" b="1" dirty="0">
                <a:solidFill>
                  <a:schemeClr val="accent5">
                    <a:lumMod val="75000"/>
                  </a:schemeClr>
                </a:solidFill>
              </a:rPr>
              <a:t>сума дорівнює 100</a:t>
            </a:r>
            <a:r>
              <a:rPr lang="uk-UA" sz="3600" b="1" dirty="0" smtClean="0">
                <a:solidFill>
                  <a:schemeClr val="accent5">
                    <a:lumMod val="75000"/>
                  </a:schemeClr>
                </a:solidFill>
              </a:rPr>
              <a:t>°</a:t>
            </a:r>
            <a:endParaRPr lang="ru-RU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578397"/>
            <a:ext cx="41376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ути </a:t>
            </a:r>
            <a:r>
              <a:rPr lang="ru-RU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суміжні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517230"/>
            <a:ext cx="54761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ути </a:t>
            </a:r>
            <a:r>
              <a:rPr lang="ru-RU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вертикаль</a:t>
            </a:r>
            <a:r>
              <a:rPr lang="ru-RU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ні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626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ena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710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680" y="1484784"/>
            <a:ext cx="7797222" cy="68407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75178" y="548680"/>
            <a:ext cx="83936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ЗНАЙТИ ВСІ КУТИ МІЖ ПРЯМИМИ</a:t>
            </a:r>
            <a:endParaRPr lang="ru-RU" sz="40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747" y="3473026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4576401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39*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6850" y="3789040"/>
            <a:ext cx="489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2747" y="4114736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56*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33075" y="2912198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85*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59670" y="4712370"/>
            <a:ext cx="1265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85*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708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182</TotalTime>
  <Words>372</Words>
  <Application>Microsoft Office PowerPoint</Application>
  <PresentationFormat>Экран (4:3)</PresentationFormat>
  <Paragraphs>112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Olena</dc:creator>
  <cp:lastModifiedBy>Sch</cp:lastModifiedBy>
  <cp:revision>17</cp:revision>
  <dcterms:created xsi:type="dcterms:W3CDTF">2020-10-17T17:25:47Z</dcterms:created>
  <dcterms:modified xsi:type="dcterms:W3CDTF">2022-09-27T06:46:37Z</dcterms:modified>
</cp:coreProperties>
</file>