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3" r:id="rId8"/>
    <p:sldId id="264" r:id="rId9"/>
    <p:sldId id="266" r:id="rId10"/>
    <p:sldId id="265" r:id="rId11"/>
    <p:sldId id="267" r:id="rId12"/>
    <p:sldId id="261" r:id="rId13"/>
    <p:sldId id="268" r:id="rId14"/>
    <p:sldId id="270" r:id="rId15"/>
    <p:sldId id="271" r:id="rId16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5177085B-2311-4508-BD3D-6F212C1087C6}" type="datetimeFigureOut">
              <a:rPr lang="uk-UA" smtClean="0"/>
              <a:pPr/>
              <a:t>05.09.2022</a:t>
            </a:fld>
            <a:endParaRPr lang="uk-UA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330EC643-A473-4DBD-A35A-9664E0A347DF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7085B-2311-4508-BD3D-6F212C1087C6}" type="datetimeFigureOut">
              <a:rPr lang="uk-UA" smtClean="0"/>
              <a:pPr/>
              <a:t>05.09.2022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C643-A473-4DBD-A35A-9664E0A347D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7085B-2311-4508-BD3D-6F212C1087C6}" type="datetimeFigureOut">
              <a:rPr lang="uk-UA" smtClean="0"/>
              <a:pPr/>
              <a:t>05.09.2022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C643-A473-4DBD-A35A-9664E0A347D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7085B-2311-4508-BD3D-6F212C1087C6}" type="datetimeFigureOut">
              <a:rPr lang="uk-UA" smtClean="0"/>
              <a:pPr/>
              <a:t>05.09.2022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C643-A473-4DBD-A35A-9664E0A347DF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7085B-2311-4508-BD3D-6F212C1087C6}" type="datetimeFigureOut">
              <a:rPr lang="uk-UA" smtClean="0"/>
              <a:pPr/>
              <a:t>05.09.2022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C643-A473-4DBD-A35A-9664E0A347D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7085B-2311-4508-BD3D-6F212C1087C6}" type="datetimeFigureOut">
              <a:rPr lang="uk-UA" smtClean="0"/>
              <a:pPr/>
              <a:t>05.09.2022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C643-A473-4DBD-A35A-9664E0A347D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7085B-2311-4508-BD3D-6F212C1087C6}" type="datetimeFigureOut">
              <a:rPr lang="uk-UA" smtClean="0"/>
              <a:pPr/>
              <a:t>05.09.2022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C643-A473-4DBD-A35A-9664E0A347D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7085B-2311-4508-BD3D-6F212C1087C6}" type="datetimeFigureOut">
              <a:rPr lang="uk-UA" smtClean="0"/>
              <a:pPr/>
              <a:t>05.09.2022</a:t>
            </a:fld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C643-A473-4DBD-A35A-9664E0A347DF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7085B-2311-4508-BD3D-6F212C1087C6}" type="datetimeFigureOut">
              <a:rPr lang="uk-UA" smtClean="0"/>
              <a:pPr/>
              <a:t>05.09.2022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C643-A473-4DBD-A35A-9664E0A347D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7085B-2311-4508-BD3D-6F212C1087C6}" type="datetimeFigureOut">
              <a:rPr lang="uk-UA" smtClean="0"/>
              <a:pPr/>
              <a:t>05.09.2022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C643-A473-4DBD-A35A-9664E0A347D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7085B-2311-4508-BD3D-6F212C1087C6}" type="datetimeFigureOut">
              <a:rPr lang="uk-UA" smtClean="0"/>
              <a:pPr/>
              <a:t>05.09.2022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C643-A473-4DBD-A35A-9664E0A347D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5177085B-2311-4508-BD3D-6F212C1087C6}" type="datetimeFigureOut">
              <a:rPr lang="uk-UA" smtClean="0"/>
              <a:pPr/>
              <a:t>05.09.2022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330EC643-A473-4DBD-A35A-9664E0A347DF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ingapps.org/view7667351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Чотирикутник та його елементи</a:t>
            </a:r>
            <a:endParaRPr lang="uk-UA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33365" y="5157192"/>
            <a:ext cx="3309803" cy="524517"/>
          </a:xfrm>
        </p:spPr>
        <p:txBody>
          <a:bodyPr>
            <a:noAutofit/>
          </a:bodyPr>
          <a:lstStyle/>
          <a:p>
            <a:pPr algn="ctr"/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 клас</a:t>
            </a:r>
            <a:endParaRPr lang="uk-UA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лилиния 3"/>
          <p:cNvSpPr/>
          <p:nvPr/>
        </p:nvSpPr>
        <p:spPr>
          <a:xfrm flipH="1">
            <a:off x="179147" y="2194519"/>
            <a:ext cx="2140802" cy="2161187"/>
          </a:xfrm>
          <a:custGeom>
            <a:avLst/>
            <a:gdLst>
              <a:gd name="connsiteX0" fmla="*/ 0 w 2544417"/>
              <a:gd name="connsiteY0" fmla="*/ 781878 h 1086678"/>
              <a:gd name="connsiteX1" fmla="*/ 1338469 w 2544417"/>
              <a:gd name="connsiteY1" fmla="*/ 0 h 1086678"/>
              <a:gd name="connsiteX2" fmla="*/ 2544417 w 2544417"/>
              <a:gd name="connsiteY2" fmla="*/ 1020417 h 1086678"/>
              <a:gd name="connsiteX3" fmla="*/ 1630017 w 2544417"/>
              <a:gd name="connsiteY3" fmla="*/ 1086678 h 1086678"/>
              <a:gd name="connsiteX4" fmla="*/ 0 w 2544417"/>
              <a:gd name="connsiteY4" fmla="*/ 781878 h 108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417" h="1086678">
                <a:moveTo>
                  <a:pt x="0" y="781878"/>
                </a:moveTo>
                <a:lnTo>
                  <a:pt x="1338469" y="0"/>
                </a:lnTo>
                <a:lnTo>
                  <a:pt x="2544417" y="1020417"/>
                </a:lnTo>
                <a:lnTo>
                  <a:pt x="1630017" y="1086678"/>
                </a:lnTo>
                <a:lnTo>
                  <a:pt x="0" y="781878"/>
                </a:lnTo>
                <a:close/>
              </a:path>
            </a:pathLst>
          </a:cu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Прямоугольник 4"/>
          <p:cNvSpPr/>
          <p:nvPr/>
        </p:nvSpPr>
        <p:spPr>
          <a:xfrm>
            <a:off x="432926" y="330594"/>
            <a:ext cx="2389718" cy="1512168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Параллелограмм 5"/>
          <p:cNvSpPr/>
          <p:nvPr/>
        </p:nvSpPr>
        <p:spPr>
          <a:xfrm rot="17895394">
            <a:off x="1943871" y="2627040"/>
            <a:ext cx="2304256" cy="1296144"/>
          </a:xfrm>
          <a:prstGeom prst="parallelogram">
            <a:avLst>
              <a:gd name="adj" fmla="val 67294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Трапеция 6"/>
          <p:cNvSpPr/>
          <p:nvPr/>
        </p:nvSpPr>
        <p:spPr>
          <a:xfrm>
            <a:off x="323528" y="4797152"/>
            <a:ext cx="2160239" cy="1576192"/>
          </a:xfrm>
          <a:prstGeom prst="trapezoid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Полилиния 9"/>
          <p:cNvSpPr/>
          <p:nvPr/>
        </p:nvSpPr>
        <p:spPr>
          <a:xfrm>
            <a:off x="2918587" y="404664"/>
            <a:ext cx="1510748" cy="2385392"/>
          </a:xfrm>
          <a:custGeom>
            <a:avLst/>
            <a:gdLst>
              <a:gd name="connsiteX0" fmla="*/ 53009 w 1510748"/>
              <a:gd name="connsiteY0" fmla="*/ 1113183 h 2385392"/>
              <a:gd name="connsiteX1" fmla="*/ 967409 w 1510748"/>
              <a:gd name="connsiteY1" fmla="*/ 0 h 2385392"/>
              <a:gd name="connsiteX2" fmla="*/ 1510748 w 1510748"/>
              <a:gd name="connsiteY2" fmla="*/ 2385392 h 2385392"/>
              <a:gd name="connsiteX3" fmla="*/ 808383 w 1510748"/>
              <a:gd name="connsiteY3" fmla="*/ 1298713 h 2385392"/>
              <a:gd name="connsiteX4" fmla="*/ 0 w 1510748"/>
              <a:gd name="connsiteY4" fmla="*/ 1099931 h 2385392"/>
              <a:gd name="connsiteX5" fmla="*/ 0 w 1510748"/>
              <a:gd name="connsiteY5" fmla="*/ 1099931 h 2385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10748" h="2385392">
                <a:moveTo>
                  <a:pt x="53009" y="1113183"/>
                </a:moveTo>
                <a:lnTo>
                  <a:pt x="967409" y="0"/>
                </a:lnTo>
                <a:lnTo>
                  <a:pt x="1510748" y="2385392"/>
                </a:lnTo>
                <a:lnTo>
                  <a:pt x="808383" y="1298713"/>
                </a:lnTo>
                <a:lnTo>
                  <a:pt x="0" y="1099931"/>
                </a:lnTo>
                <a:lnTo>
                  <a:pt x="0" y="1099931"/>
                </a:lnTo>
              </a:path>
            </a:pathLst>
          </a:cu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Прямоугольник 10"/>
          <p:cNvSpPr/>
          <p:nvPr/>
        </p:nvSpPr>
        <p:spPr>
          <a:xfrm>
            <a:off x="3080582" y="5426287"/>
            <a:ext cx="914400" cy="9144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533630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4902" y="980728"/>
            <a:ext cx="76735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Чотирикутником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називають фігуру, яка складається з чотирьох точок  і чотирьох відрізків, що їх послідовно сполучають. При цьому жодні три вершини не лежать на одній прямій, а жодні дві сторони не перетинаються.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1484" y="-1316"/>
            <a:ext cx="27049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Означення</a:t>
            </a:r>
            <a:endParaRPr lang="uk-UA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1187623" y="3489353"/>
            <a:ext cx="1787237" cy="1690254"/>
          </a:xfrm>
          <a:custGeom>
            <a:avLst/>
            <a:gdLst>
              <a:gd name="connsiteX0" fmla="*/ 0 w 1787237"/>
              <a:gd name="connsiteY0" fmla="*/ 0 h 1690254"/>
              <a:gd name="connsiteX1" fmla="*/ 0 w 1787237"/>
              <a:gd name="connsiteY1" fmla="*/ 1136072 h 1690254"/>
              <a:gd name="connsiteX2" fmla="*/ 955964 w 1787237"/>
              <a:gd name="connsiteY2" fmla="*/ 1690254 h 1690254"/>
              <a:gd name="connsiteX3" fmla="*/ 1787237 w 1787237"/>
              <a:gd name="connsiteY3" fmla="*/ 221672 h 1690254"/>
              <a:gd name="connsiteX4" fmla="*/ 0 w 1787237"/>
              <a:gd name="connsiteY4" fmla="*/ 0 h 1690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7237" h="1690254">
                <a:moveTo>
                  <a:pt x="0" y="0"/>
                </a:moveTo>
                <a:lnTo>
                  <a:pt x="0" y="1136072"/>
                </a:lnTo>
                <a:lnTo>
                  <a:pt x="955964" y="1690254"/>
                </a:lnTo>
                <a:lnTo>
                  <a:pt x="1787237" y="22167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Полилиния 7"/>
          <p:cNvSpPr/>
          <p:nvPr/>
        </p:nvSpPr>
        <p:spPr>
          <a:xfrm>
            <a:off x="3510492" y="3711026"/>
            <a:ext cx="2687781" cy="1468581"/>
          </a:xfrm>
          <a:custGeom>
            <a:avLst/>
            <a:gdLst>
              <a:gd name="connsiteX0" fmla="*/ 595745 w 2687781"/>
              <a:gd name="connsiteY0" fmla="*/ 0 h 1468581"/>
              <a:gd name="connsiteX1" fmla="*/ 1981200 w 2687781"/>
              <a:gd name="connsiteY1" fmla="*/ 0 h 1468581"/>
              <a:gd name="connsiteX2" fmla="*/ 2687781 w 2687781"/>
              <a:gd name="connsiteY2" fmla="*/ 1468581 h 1468581"/>
              <a:gd name="connsiteX3" fmla="*/ 0 w 2687781"/>
              <a:gd name="connsiteY3" fmla="*/ 1371600 h 1468581"/>
              <a:gd name="connsiteX4" fmla="*/ 595745 w 2687781"/>
              <a:gd name="connsiteY4" fmla="*/ 0 h 1468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87781" h="1468581">
                <a:moveTo>
                  <a:pt x="595745" y="0"/>
                </a:moveTo>
                <a:lnTo>
                  <a:pt x="1981200" y="0"/>
                </a:lnTo>
                <a:lnTo>
                  <a:pt x="2687781" y="1468581"/>
                </a:lnTo>
                <a:lnTo>
                  <a:pt x="0" y="1371600"/>
                </a:lnTo>
                <a:lnTo>
                  <a:pt x="595745" y="0"/>
                </a:lnTo>
                <a:close/>
              </a:path>
            </a:pathLst>
          </a:custGeom>
          <a:solidFill>
            <a:schemeClr val="bg1"/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Полилиния 8"/>
          <p:cNvSpPr/>
          <p:nvPr/>
        </p:nvSpPr>
        <p:spPr>
          <a:xfrm>
            <a:off x="6721836" y="3184552"/>
            <a:ext cx="1372732" cy="2521528"/>
          </a:xfrm>
          <a:custGeom>
            <a:avLst/>
            <a:gdLst>
              <a:gd name="connsiteX0" fmla="*/ 581891 w 955964"/>
              <a:gd name="connsiteY0" fmla="*/ 0 h 2521528"/>
              <a:gd name="connsiteX1" fmla="*/ 0 w 955964"/>
              <a:gd name="connsiteY1" fmla="*/ 803564 h 2521528"/>
              <a:gd name="connsiteX2" fmla="*/ 665019 w 955964"/>
              <a:gd name="connsiteY2" fmla="*/ 2521528 h 2521528"/>
              <a:gd name="connsiteX3" fmla="*/ 955964 w 955964"/>
              <a:gd name="connsiteY3" fmla="*/ 900546 h 2521528"/>
              <a:gd name="connsiteX4" fmla="*/ 581891 w 955964"/>
              <a:gd name="connsiteY4" fmla="*/ 0 h 2521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5964" h="2521528">
                <a:moveTo>
                  <a:pt x="581891" y="0"/>
                </a:moveTo>
                <a:lnTo>
                  <a:pt x="0" y="803564"/>
                </a:lnTo>
                <a:lnTo>
                  <a:pt x="665019" y="2521528"/>
                </a:lnTo>
                <a:lnTo>
                  <a:pt x="955964" y="900546"/>
                </a:lnTo>
                <a:lnTo>
                  <a:pt x="581891" y="0"/>
                </a:lnTo>
                <a:close/>
              </a:path>
            </a:pathLst>
          </a:custGeom>
          <a:solidFill>
            <a:schemeClr val="bg1"/>
          </a:solidFill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TextBox 9"/>
          <p:cNvSpPr txBox="1"/>
          <p:nvPr/>
        </p:nvSpPr>
        <p:spPr>
          <a:xfrm>
            <a:off x="1009529" y="3085577"/>
            <a:ext cx="356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3988" y="444531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48505" y="3304687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18376" y="5302305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84762" y="4994941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95936" y="333496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292080" y="333496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35408" y="517287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96106" y="3674019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408202" y="2815220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127021" y="3858685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473892" y="5671637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0939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авнобедренный треугольник 8"/>
          <p:cNvSpPr/>
          <p:nvPr/>
        </p:nvSpPr>
        <p:spPr>
          <a:xfrm rot="18497599">
            <a:off x="1837763" y="3165769"/>
            <a:ext cx="1127548" cy="584402"/>
          </a:xfrm>
          <a:prstGeom prst="triangle">
            <a:avLst>
              <a:gd name="adj" fmla="val 65059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FFC000"/>
              </a:solidFill>
            </a:endParaRPr>
          </a:p>
        </p:txBody>
      </p:sp>
      <p:sp>
        <p:nvSpPr>
          <p:cNvPr id="10" name="Равнобедренный треугольник 9"/>
          <p:cNvSpPr/>
          <p:nvPr/>
        </p:nvSpPr>
        <p:spPr>
          <a:xfrm rot="13529424">
            <a:off x="1954213" y="4915117"/>
            <a:ext cx="1509370" cy="427597"/>
          </a:xfrm>
          <a:prstGeom prst="triangle">
            <a:avLst>
              <a:gd name="adj" fmla="val 71862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Равнобедренный треугольник 10"/>
          <p:cNvSpPr/>
          <p:nvPr/>
        </p:nvSpPr>
        <p:spPr>
          <a:xfrm rot="8951767">
            <a:off x="3978565" y="5482581"/>
            <a:ext cx="1096794" cy="374007"/>
          </a:xfrm>
          <a:prstGeom prst="triangle">
            <a:avLst>
              <a:gd name="adj" fmla="val 7797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Равнобедренный треугольник 11"/>
          <p:cNvSpPr/>
          <p:nvPr/>
        </p:nvSpPr>
        <p:spPr>
          <a:xfrm rot="18497599">
            <a:off x="5051975" y="3489487"/>
            <a:ext cx="1127548" cy="584402"/>
          </a:xfrm>
          <a:prstGeom prst="triangle">
            <a:avLst>
              <a:gd name="adj" fmla="val 65059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TextBox 1"/>
          <p:cNvSpPr txBox="1"/>
          <p:nvPr/>
        </p:nvSpPr>
        <p:spPr>
          <a:xfrm>
            <a:off x="611559" y="692696"/>
            <a:ext cx="61838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Елементи чотирикутника</a:t>
            </a:r>
            <a:endParaRPr lang="uk-UA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95936" y="1439113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вершини</a:t>
            </a:r>
            <a:r>
              <a:rPr lang="uk-UA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uk-UA" sz="24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сторони</a:t>
            </a:r>
            <a:r>
              <a:rPr lang="uk-UA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uk-UA" sz="24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кути</a:t>
            </a:r>
            <a:r>
              <a:rPr lang="uk-UA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uk-UA" sz="2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діагоналі</a:t>
            </a:r>
            <a:endParaRPr lang="uk-UA" b="1" dirty="0">
              <a:solidFill>
                <a:srgbClr val="00B050"/>
              </a:solidFill>
            </a:endParaRPr>
          </a:p>
        </p:txBody>
      </p:sp>
      <p:sp>
        <p:nvSpPr>
          <p:cNvPr id="4" name="Полилиния 3"/>
          <p:cNvSpPr/>
          <p:nvPr/>
        </p:nvSpPr>
        <p:spPr>
          <a:xfrm>
            <a:off x="2299806" y="3158138"/>
            <a:ext cx="3856370" cy="2833931"/>
          </a:xfrm>
          <a:custGeom>
            <a:avLst/>
            <a:gdLst>
              <a:gd name="connsiteX0" fmla="*/ 0 w 1787237"/>
              <a:gd name="connsiteY0" fmla="*/ 0 h 1690254"/>
              <a:gd name="connsiteX1" fmla="*/ 0 w 1787237"/>
              <a:gd name="connsiteY1" fmla="*/ 1136072 h 1690254"/>
              <a:gd name="connsiteX2" fmla="*/ 955964 w 1787237"/>
              <a:gd name="connsiteY2" fmla="*/ 1690254 h 1690254"/>
              <a:gd name="connsiteX3" fmla="*/ 1787237 w 1787237"/>
              <a:gd name="connsiteY3" fmla="*/ 221672 h 1690254"/>
              <a:gd name="connsiteX4" fmla="*/ 0 w 1787237"/>
              <a:gd name="connsiteY4" fmla="*/ 0 h 1690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7237" h="1690254">
                <a:moveTo>
                  <a:pt x="0" y="0"/>
                </a:moveTo>
                <a:lnTo>
                  <a:pt x="0" y="1136072"/>
                </a:lnTo>
                <a:lnTo>
                  <a:pt x="955964" y="1690254"/>
                </a:lnTo>
                <a:lnTo>
                  <a:pt x="1787237" y="221672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TextBox 4"/>
          <p:cNvSpPr txBox="1"/>
          <p:nvPr/>
        </p:nvSpPr>
        <p:spPr>
          <a:xfrm>
            <a:off x="1744846" y="2466548"/>
            <a:ext cx="5549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02554" y="4924187"/>
            <a:ext cx="4972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uk-UA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44817" y="3008773"/>
            <a:ext cx="5549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uk-UA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56720" y="5807403"/>
            <a:ext cx="6687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uk-UA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Прямая соединительная линия 13"/>
          <p:cNvCxnSpPr>
            <a:stCxn id="4" idx="0"/>
            <a:endCxn id="4" idx="2"/>
          </p:cNvCxnSpPr>
          <p:nvPr/>
        </p:nvCxnSpPr>
        <p:spPr>
          <a:xfrm>
            <a:off x="2299806" y="3158138"/>
            <a:ext cx="2062710" cy="2833931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>
            <a:endCxn id="4" idx="3"/>
          </p:cNvCxnSpPr>
          <p:nvPr/>
        </p:nvCxnSpPr>
        <p:spPr>
          <a:xfrm flipV="1">
            <a:off x="2299806" y="3529800"/>
            <a:ext cx="3856370" cy="1568523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Овал 16"/>
          <p:cNvSpPr/>
          <p:nvPr/>
        </p:nvSpPr>
        <p:spPr>
          <a:xfrm>
            <a:off x="4240696" y="5816986"/>
            <a:ext cx="216024" cy="242372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8" name="Овал 17"/>
          <p:cNvSpPr/>
          <p:nvPr/>
        </p:nvSpPr>
        <p:spPr>
          <a:xfrm>
            <a:off x="5978423" y="3408614"/>
            <a:ext cx="216024" cy="242372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9" name="Овал 18"/>
          <p:cNvSpPr/>
          <p:nvPr/>
        </p:nvSpPr>
        <p:spPr>
          <a:xfrm>
            <a:off x="2208865" y="4936306"/>
            <a:ext cx="216024" cy="242372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0" name="Овал 19"/>
          <p:cNvSpPr/>
          <p:nvPr/>
        </p:nvSpPr>
        <p:spPr>
          <a:xfrm>
            <a:off x="2191794" y="3053248"/>
            <a:ext cx="216024" cy="242372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88068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11559" y="692696"/>
            <a:ext cx="78095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Сусідні вершини чотирикутника</a:t>
            </a:r>
            <a:endParaRPr lang="uk-UA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9585" y="5301208"/>
            <a:ext cx="76735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Сусідніми вершинами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чотирикутника називають дві вершини, сполучені однією стороною.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1208762" y="1956234"/>
            <a:ext cx="1944216" cy="2840918"/>
          </a:xfrm>
          <a:custGeom>
            <a:avLst/>
            <a:gdLst>
              <a:gd name="connsiteX0" fmla="*/ 581891 w 955964"/>
              <a:gd name="connsiteY0" fmla="*/ 0 h 2521528"/>
              <a:gd name="connsiteX1" fmla="*/ 0 w 955964"/>
              <a:gd name="connsiteY1" fmla="*/ 803564 h 2521528"/>
              <a:gd name="connsiteX2" fmla="*/ 665019 w 955964"/>
              <a:gd name="connsiteY2" fmla="*/ 2521528 h 2521528"/>
              <a:gd name="connsiteX3" fmla="*/ 955964 w 955964"/>
              <a:gd name="connsiteY3" fmla="*/ 900546 h 2521528"/>
              <a:gd name="connsiteX4" fmla="*/ 581891 w 955964"/>
              <a:gd name="connsiteY4" fmla="*/ 0 h 2521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5964" h="2521528">
                <a:moveTo>
                  <a:pt x="581891" y="0"/>
                </a:moveTo>
                <a:lnTo>
                  <a:pt x="0" y="803564"/>
                </a:lnTo>
                <a:lnTo>
                  <a:pt x="665019" y="2521528"/>
                </a:lnTo>
                <a:lnTo>
                  <a:pt x="955964" y="900546"/>
                </a:lnTo>
                <a:lnTo>
                  <a:pt x="581891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TextBox 9"/>
          <p:cNvSpPr txBox="1"/>
          <p:nvPr/>
        </p:nvSpPr>
        <p:spPr>
          <a:xfrm>
            <a:off x="624948" y="2395627"/>
            <a:ext cx="5838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endParaRPr lang="uk-UA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65330" y="1248348"/>
            <a:ext cx="5838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uk-UA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69273" y="2564904"/>
            <a:ext cx="5838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uk-UA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57237" y="4797152"/>
            <a:ext cx="5261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uk-UA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TextBox 13"/>
              <p:cNvSpPr txBox="1"/>
              <p:nvPr/>
            </p:nvSpPr>
            <p:spPr>
              <a:xfrm>
                <a:off x="5673200" y="1602291"/>
                <a:ext cx="1785938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000" b="1" i="1" smtClean="0">
                        <a:solidFill>
                          <a:srgbClr val="C00000"/>
                        </a:solidFill>
                        <a:latin typeface="Cambria Math"/>
                      </a:rPr>
                      <m:t>𝑸</m:t>
                    </m:r>
                    <m:r>
                      <a:rPr lang="en-US" sz="4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4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sz="4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та </a:t>
                </a:r>
                <a:r>
                  <a:rPr lang="en-US" sz="4000" b="1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endParaRPr lang="uk-UA" sz="40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3200" y="1602291"/>
                <a:ext cx="1785938" cy="707886"/>
              </a:xfrm>
              <a:prstGeom prst="rect">
                <a:avLst/>
              </a:prstGeom>
              <a:blipFill rotWithShape="1">
                <a:blip r:embed="rId2"/>
                <a:stretch>
                  <a:fillRect t="-15517" r="-10922" b="-36207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5" name="TextBox 14"/>
              <p:cNvSpPr txBox="1"/>
              <p:nvPr/>
            </p:nvSpPr>
            <p:spPr>
              <a:xfrm>
                <a:off x="5732512" y="2462577"/>
                <a:ext cx="1814792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000" b="1" i="1" smtClean="0">
                        <a:solidFill>
                          <a:srgbClr val="C00000"/>
                        </a:solidFill>
                        <a:latin typeface="Cambria Math"/>
                      </a:rPr>
                      <m:t>𝑯</m:t>
                    </m:r>
                    <m:r>
                      <a:rPr lang="en-US" sz="4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4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sz="4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та </a:t>
                </a:r>
                <a:r>
                  <a:rPr lang="en-US" sz="4000" b="1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</a:t>
                </a:r>
                <a:endParaRPr lang="uk-UA" sz="40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2512" y="2462577"/>
                <a:ext cx="1814792" cy="707886"/>
              </a:xfrm>
              <a:prstGeom prst="rect">
                <a:avLst/>
              </a:prstGeom>
              <a:blipFill rotWithShape="1">
                <a:blip r:embed="rId3"/>
                <a:stretch>
                  <a:fillRect t="-15517" r="-10738" b="-36207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6" name="TextBox 15"/>
              <p:cNvSpPr txBox="1"/>
              <p:nvPr/>
            </p:nvSpPr>
            <p:spPr>
              <a:xfrm>
                <a:off x="5761366" y="3270463"/>
                <a:ext cx="1697772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000" b="1" i="1" smtClean="0">
                        <a:solidFill>
                          <a:srgbClr val="C00000"/>
                        </a:solidFill>
                        <a:latin typeface="Cambria Math"/>
                      </a:rPr>
                      <m:t>𝑮</m:t>
                    </m:r>
                    <m:r>
                      <a:rPr lang="en-US" sz="4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4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sz="4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та </a:t>
                </a:r>
                <a:r>
                  <a:rPr lang="en-US" sz="4000" b="1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endParaRPr lang="uk-UA" sz="40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1366" y="3270463"/>
                <a:ext cx="1697772" cy="707886"/>
              </a:xfrm>
              <a:prstGeom prst="rect">
                <a:avLst/>
              </a:prstGeom>
              <a:blipFill rotWithShape="1">
                <a:blip r:embed="rId4"/>
                <a:stretch>
                  <a:fillRect t="-15385" r="-11828" b="-35043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7" name="TextBox 16"/>
              <p:cNvSpPr txBox="1"/>
              <p:nvPr/>
            </p:nvSpPr>
            <p:spPr>
              <a:xfrm>
                <a:off x="5761366" y="4060434"/>
                <a:ext cx="1785938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000" b="1" i="1" smtClean="0">
                        <a:solidFill>
                          <a:srgbClr val="C00000"/>
                        </a:solidFill>
                        <a:latin typeface="Cambria Math"/>
                      </a:rPr>
                      <m:t>𝑩</m:t>
                    </m:r>
                    <m:r>
                      <a:rPr lang="en-US" sz="4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4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sz="4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та </a:t>
                </a:r>
                <a:r>
                  <a:rPr lang="en-US" sz="4000" b="1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endParaRPr lang="uk-UA" sz="40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1366" y="4060434"/>
                <a:ext cx="1785938" cy="707886"/>
              </a:xfrm>
              <a:prstGeom prst="rect">
                <a:avLst/>
              </a:prstGeom>
              <a:blipFill rotWithShape="1">
                <a:blip r:embed="rId5"/>
                <a:stretch>
                  <a:fillRect t="-15517" r="-10580" b="-36207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63439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76649" y="692696"/>
            <a:ext cx="80793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Протилежні вершини чотирикутника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9585" y="5301208"/>
            <a:ext cx="76735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Протилежними вершинами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чотирикутника називають несусідні вершини.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1208762" y="1956234"/>
            <a:ext cx="1944216" cy="2840918"/>
          </a:xfrm>
          <a:custGeom>
            <a:avLst/>
            <a:gdLst>
              <a:gd name="connsiteX0" fmla="*/ 581891 w 955964"/>
              <a:gd name="connsiteY0" fmla="*/ 0 h 2521528"/>
              <a:gd name="connsiteX1" fmla="*/ 0 w 955964"/>
              <a:gd name="connsiteY1" fmla="*/ 803564 h 2521528"/>
              <a:gd name="connsiteX2" fmla="*/ 665019 w 955964"/>
              <a:gd name="connsiteY2" fmla="*/ 2521528 h 2521528"/>
              <a:gd name="connsiteX3" fmla="*/ 955964 w 955964"/>
              <a:gd name="connsiteY3" fmla="*/ 900546 h 2521528"/>
              <a:gd name="connsiteX4" fmla="*/ 581891 w 955964"/>
              <a:gd name="connsiteY4" fmla="*/ 0 h 2521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5964" h="2521528">
                <a:moveTo>
                  <a:pt x="581891" y="0"/>
                </a:moveTo>
                <a:lnTo>
                  <a:pt x="0" y="803564"/>
                </a:lnTo>
                <a:lnTo>
                  <a:pt x="665019" y="2521528"/>
                </a:lnTo>
                <a:lnTo>
                  <a:pt x="955964" y="900546"/>
                </a:lnTo>
                <a:lnTo>
                  <a:pt x="581891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TextBox 9"/>
          <p:cNvSpPr txBox="1"/>
          <p:nvPr/>
        </p:nvSpPr>
        <p:spPr>
          <a:xfrm>
            <a:off x="624948" y="2395627"/>
            <a:ext cx="5838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endParaRPr lang="uk-UA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65330" y="1248348"/>
            <a:ext cx="5838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uk-UA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69273" y="2564904"/>
            <a:ext cx="5838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uk-UA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57237" y="4797152"/>
            <a:ext cx="5261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uk-UA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TextBox 13"/>
              <p:cNvSpPr txBox="1"/>
              <p:nvPr/>
            </p:nvSpPr>
            <p:spPr>
              <a:xfrm>
                <a:off x="5564063" y="2542698"/>
                <a:ext cx="1785938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000" b="1" i="1" smtClean="0">
                        <a:solidFill>
                          <a:srgbClr val="C00000"/>
                        </a:solidFill>
                        <a:latin typeface="Cambria Math"/>
                      </a:rPr>
                      <m:t>𝑸</m:t>
                    </m:r>
                    <m:r>
                      <a:rPr lang="en-US" sz="4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4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sz="4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та </a:t>
                </a:r>
                <a:r>
                  <a:rPr lang="en-US" sz="4000" b="1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</a:t>
                </a:r>
                <a:endParaRPr lang="uk-UA" sz="40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4063" y="2542698"/>
                <a:ext cx="1785938" cy="707886"/>
              </a:xfrm>
              <a:prstGeom prst="rect">
                <a:avLst/>
              </a:prstGeom>
              <a:blipFill rotWithShape="1">
                <a:blip r:embed="rId2"/>
                <a:stretch>
                  <a:fillRect t="-15517" r="-10580" b="-36207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5" name="TextBox 14"/>
              <p:cNvSpPr txBox="1"/>
              <p:nvPr/>
            </p:nvSpPr>
            <p:spPr>
              <a:xfrm>
                <a:off x="5565685" y="3573016"/>
                <a:ext cx="1814792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000" b="1" i="1" smtClean="0">
                        <a:solidFill>
                          <a:srgbClr val="C00000"/>
                        </a:solidFill>
                        <a:latin typeface="Cambria Math"/>
                      </a:rPr>
                      <m:t>𝑯</m:t>
                    </m:r>
                    <m:r>
                      <a:rPr lang="en-US" sz="4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4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sz="4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та </a:t>
                </a:r>
                <a:r>
                  <a:rPr lang="en-US" sz="4000" b="1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endParaRPr lang="uk-UA" sz="40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5685" y="3573016"/>
                <a:ext cx="1814792" cy="707886"/>
              </a:xfrm>
              <a:prstGeom prst="rect">
                <a:avLst/>
              </a:prstGeom>
              <a:blipFill rotWithShape="1">
                <a:blip r:embed="rId3"/>
                <a:stretch>
                  <a:fillRect t="-15517" r="-8054" b="-36207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59026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59" y="692696"/>
            <a:ext cx="75623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Сусідні сторони чотирикутника</a:t>
            </a:r>
            <a:endParaRPr lang="uk-UA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лилиния 2"/>
          <p:cNvSpPr/>
          <p:nvPr/>
        </p:nvSpPr>
        <p:spPr>
          <a:xfrm rot="16200000">
            <a:off x="5580112" y="1817962"/>
            <a:ext cx="2291293" cy="2691157"/>
          </a:xfrm>
          <a:custGeom>
            <a:avLst/>
            <a:gdLst>
              <a:gd name="connsiteX0" fmla="*/ 0 w 1787237"/>
              <a:gd name="connsiteY0" fmla="*/ 0 h 1690254"/>
              <a:gd name="connsiteX1" fmla="*/ 0 w 1787237"/>
              <a:gd name="connsiteY1" fmla="*/ 1136072 h 1690254"/>
              <a:gd name="connsiteX2" fmla="*/ 955964 w 1787237"/>
              <a:gd name="connsiteY2" fmla="*/ 1690254 h 1690254"/>
              <a:gd name="connsiteX3" fmla="*/ 1787237 w 1787237"/>
              <a:gd name="connsiteY3" fmla="*/ 221672 h 1690254"/>
              <a:gd name="connsiteX4" fmla="*/ 0 w 1787237"/>
              <a:gd name="connsiteY4" fmla="*/ 0 h 1690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7237" h="1690254">
                <a:moveTo>
                  <a:pt x="0" y="0"/>
                </a:moveTo>
                <a:lnTo>
                  <a:pt x="0" y="1136072"/>
                </a:lnTo>
                <a:lnTo>
                  <a:pt x="955964" y="1690254"/>
                </a:lnTo>
                <a:lnTo>
                  <a:pt x="1787237" y="22167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TextBox 3"/>
          <p:cNvSpPr txBox="1"/>
          <p:nvPr/>
        </p:nvSpPr>
        <p:spPr>
          <a:xfrm>
            <a:off x="5220072" y="1400582"/>
            <a:ext cx="5549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96869" y="3955244"/>
            <a:ext cx="6687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uk-UA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19494" y="4004450"/>
            <a:ext cx="5549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uk-UA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71337" y="2636912"/>
            <a:ext cx="4972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uk-UA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9585" y="5301208"/>
            <a:ext cx="76735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Сусідніми сторонами (суміжними)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чотирикутника називають сторони, які мають спільну вершину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TextBox 8"/>
              <p:cNvSpPr txBox="1"/>
              <p:nvPr/>
            </p:nvSpPr>
            <p:spPr>
              <a:xfrm>
                <a:off x="796708" y="1663950"/>
                <a:ext cx="229409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000" b="1" i="1" smtClean="0">
                        <a:solidFill>
                          <a:srgbClr val="0070C0"/>
                        </a:solidFill>
                        <a:latin typeface="Cambria Math"/>
                      </a:rPr>
                      <m:t>𝑫𝑭</m:t>
                    </m:r>
                  </m:oMath>
                </a14:m>
                <a:r>
                  <a:rPr lang="en-US" sz="4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sz="4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та </a:t>
                </a:r>
                <a:r>
                  <a:rPr lang="en-US" sz="40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FN</a:t>
                </a:r>
                <a:endParaRPr lang="uk-UA" sz="40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708" y="1663950"/>
                <a:ext cx="2294090" cy="707886"/>
              </a:xfrm>
              <a:prstGeom prst="rect">
                <a:avLst/>
              </a:prstGeom>
              <a:blipFill rotWithShape="1">
                <a:blip r:embed="rId2"/>
                <a:stretch>
                  <a:fillRect t="-15517" r="-8511" b="-36207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884363" y="2435369"/>
            <a:ext cx="24367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FN </a:t>
            </a:r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NM</a:t>
            </a:r>
            <a:endParaRPr lang="uk-UA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98602" y="3247358"/>
            <a:ext cx="26082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NM </a:t>
            </a:r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</a:t>
            </a:r>
            <a:endParaRPr lang="uk-UA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3686" y="4000000"/>
            <a:ext cx="24367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 </a:t>
            </a:r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DF</a:t>
            </a:r>
            <a:endParaRPr lang="uk-UA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7056276" y="4188001"/>
            <a:ext cx="216024" cy="242372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4" name="Овал 13"/>
          <p:cNvSpPr/>
          <p:nvPr/>
        </p:nvSpPr>
        <p:spPr>
          <a:xfrm>
            <a:off x="7957926" y="2977300"/>
            <a:ext cx="216024" cy="242372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5" name="Овал 14"/>
          <p:cNvSpPr/>
          <p:nvPr/>
        </p:nvSpPr>
        <p:spPr>
          <a:xfrm>
            <a:off x="5338226" y="4146860"/>
            <a:ext cx="216024" cy="242372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6" name="Овал 15"/>
          <p:cNvSpPr/>
          <p:nvPr/>
        </p:nvSpPr>
        <p:spPr>
          <a:xfrm>
            <a:off x="5667020" y="1987282"/>
            <a:ext cx="216024" cy="242372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188897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7814" y="754251"/>
            <a:ext cx="78552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Протилежні сторони чотирикутника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лилиния 2"/>
          <p:cNvSpPr/>
          <p:nvPr/>
        </p:nvSpPr>
        <p:spPr>
          <a:xfrm rot="16200000">
            <a:off x="5580112" y="1817962"/>
            <a:ext cx="2291293" cy="2691157"/>
          </a:xfrm>
          <a:custGeom>
            <a:avLst/>
            <a:gdLst>
              <a:gd name="connsiteX0" fmla="*/ 0 w 1787237"/>
              <a:gd name="connsiteY0" fmla="*/ 0 h 1690254"/>
              <a:gd name="connsiteX1" fmla="*/ 0 w 1787237"/>
              <a:gd name="connsiteY1" fmla="*/ 1136072 h 1690254"/>
              <a:gd name="connsiteX2" fmla="*/ 955964 w 1787237"/>
              <a:gd name="connsiteY2" fmla="*/ 1690254 h 1690254"/>
              <a:gd name="connsiteX3" fmla="*/ 1787237 w 1787237"/>
              <a:gd name="connsiteY3" fmla="*/ 221672 h 1690254"/>
              <a:gd name="connsiteX4" fmla="*/ 0 w 1787237"/>
              <a:gd name="connsiteY4" fmla="*/ 0 h 1690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7237" h="1690254">
                <a:moveTo>
                  <a:pt x="0" y="0"/>
                </a:moveTo>
                <a:lnTo>
                  <a:pt x="0" y="1136072"/>
                </a:lnTo>
                <a:lnTo>
                  <a:pt x="955964" y="1690254"/>
                </a:lnTo>
                <a:lnTo>
                  <a:pt x="1787237" y="22167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TextBox 3"/>
          <p:cNvSpPr txBox="1"/>
          <p:nvPr/>
        </p:nvSpPr>
        <p:spPr>
          <a:xfrm>
            <a:off x="5220072" y="1400582"/>
            <a:ext cx="5549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96869" y="3955244"/>
            <a:ext cx="6687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uk-UA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19494" y="4004450"/>
            <a:ext cx="5549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uk-UA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71337" y="2636912"/>
            <a:ext cx="4972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uk-UA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9585" y="5301208"/>
            <a:ext cx="76735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Протилежними сторонами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чотирикутника називають сторони, які не мають спільної вершини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TextBox 8"/>
              <p:cNvSpPr txBox="1"/>
              <p:nvPr/>
            </p:nvSpPr>
            <p:spPr>
              <a:xfrm>
                <a:off x="865110" y="2511483"/>
                <a:ext cx="2465611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000" b="1" i="1" smtClean="0">
                        <a:solidFill>
                          <a:srgbClr val="0070C0"/>
                        </a:solidFill>
                        <a:latin typeface="Cambria Math"/>
                      </a:rPr>
                      <m:t>𝑫𝑭</m:t>
                    </m:r>
                  </m:oMath>
                </a14:m>
                <a:r>
                  <a:rPr lang="en-US" sz="4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sz="4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та </a:t>
                </a:r>
                <a:r>
                  <a:rPr lang="en-US" sz="40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NM</a:t>
                </a:r>
                <a:endParaRPr lang="uk-UA" sz="40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110" y="2511483"/>
                <a:ext cx="2465611" cy="707886"/>
              </a:xfrm>
              <a:prstGeom prst="rect">
                <a:avLst/>
              </a:prstGeom>
              <a:blipFill rotWithShape="1">
                <a:blip r:embed="rId2"/>
                <a:stretch>
                  <a:fillRect t="-15517" r="-8168" b="-36207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893964" y="3601301"/>
            <a:ext cx="24367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FN </a:t>
            </a:r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</a:t>
            </a:r>
            <a:endParaRPr lang="uk-UA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7056276" y="4188001"/>
            <a:ext cx="216024" cy="242372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4" name="Овал 13"/>
          <p:cNvSpPr/>
          <p:nvPr/>
        </p:nvSpPr>
        <p:spPr>
          <a:xfrm>
            <a:off x="7957926" y="2977300"/>
            <a:ext cx="216024" cy="242372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5" name="Овал 14"/>
          <p:cNvSpPr/>
          <p:nvPr/>
        </p:nvSpPr>
        <p:spPr>
          <a:xfrm>
            <a:off x="5338226" y="4146860"/>
            <a:ext cx="216024" cy="242372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6" name="Овал 15"/>
          <p:cNvSpPr/>
          <p:nvPr/>
        </p:nvSpPr>
        <p:spPr>
          <a:xfrm>
            <a:off x="5667020" y="1987282"/>
            <a:ext cx="216024" cy="242372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47564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Прямая соединительная линия 22"/>
          <p:cNvCxnSpPr/>
          <p:nvPr/>
        </p:nvCxnSpPr>
        <p:spPr>
          <a:xfrm flipH="1">
            <a:off x="5554250" y="3130487"/>
            <a:ext cx="2525201" cy="1057514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>
            <a:stCxn id="16" idx="5"/>
          </p:cNvCxnSpPr>
          <p:nvPr/>
        </p:nvCxnSpPr>
        <p:spPr>
          <a:xfrm>
            <a:off x="5851408" y="2194159"/>
            <a:ext cx="1312880" cy="2115028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88699" y="754251"/>
            <a:ext cx="56478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Діагоналі чотирикутника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лилиния 2"/>
          <p:cNvSpPr/>
          <p:nvPr/>
        </p:nvSpPr>
        <p:spPr>
          <a:xfrm rot="16200000">
            <a:off x="5580112" y="1817962"/>
            <a:ext cx="2291293" cy="2691157"/>
          </a:xfrm>
          <a:custGeom>
            <a:avLst/>
            <a:gdLst>
              <a:gd name="connsiteX0" fmla="*/ 0 w 1787237"/>
              <a:gd name="connsiteY0" fmla="*/ 0 h 1690254"/>
              <a:gd name="connsiteX1" fmla="*/ 0 w 1787237"/>
              <a:gd name="connsiteY1" fmla="*/ 1136072 h 1690254"/>
              <a:gd name="connsiteX2" fmla="*/ 955964 w 1787237"/>
              <a:gd name="connsiteY2" fmla="*/ 1690254 h 1690254"/>
              <a:gd name="connsiteX3" fmla="*/ 1787237 w 1787237"/>
              <a:gd name="connsiteY3" fmla="*/ 221672 h 1690254"/>
              <a:gd name="connsiteX4" fmla="*/ 0 w 1787237"/>
              <a:gd name="connsiteY4" fmla="*/ 0 h 1690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7237" h="1690254">
                <a:moveTo>
                  <a:pt x="0" y="0"/>
                </a:moveTo>
                <a:lnTo>
                  <a:pt x="0" y="1136072"/>
                </a:lnTo>
                <a:lnTo>
                  <a:pt x="955964" y="1690254"/>
                </a:lnTo>
                <a:lnTo>
                  <a:pt x="1787237" y="221672"/>
                </a:lnTo>
                <a:lnTo>
                  <a:pt x="0" y="0"/>
                </a:lnTo>
                <a:close/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TextBox 3"/>
          <p:cNvSpPr txBox="1"/>
          <p:nvPr/>
        </p:nvSpPr>
        <p:spPr>
          <a:xfrm>
            <a:off x="5220072" y="1400582"/>
            <a:ext cx="5549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96869" y="3955244"/>
            <a:ext cx="6687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uk-UA" sz="4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19494" y="4004450"/>
            <a:ext cx="5549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uk-UA" sz="4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71337" y="2636912"/>
            <a:ext cx="4972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uk-UA" sz="4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9585" y="5301208"/>
            <a:ext cx="76735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Діагоналі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чотирикутника  називають відрізки, які сполучають протилежні вершини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TextBox 8"/>
              <p:cNvSpPr txBox="1"/>
              <p:nvPr/>
            </p:nvSpPr>
            <p:spPr>
              <a:xfrm>
                <a:off x="1691680" y="3613794"/>
                <a:ext cx="1087156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𝑫𝑵</m:t>
                      </m:r>
                    </m:oMath>
                  </m:oMathPara>
                </a14:m>
                <a:endParaRPr lang="uk-UA" sz="40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1680" y="3613794"/>
                <a:ext cx="1087156" cy="707886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1772257" y="4416018"/>
            <a:ext cx="9813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4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MF</a:t>
            </a:r>
            <a:endParaRPr lang="uk-UA" sz="4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7056276" y="4188001"/>
            <a:ext cx="216024" cy="242372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4" name="Овал 13"/>
          <p:cNvSpPr/>
          <p:nvPr/>
        </p:nvSpPr>
        <p:spPr>
          <a:xfrm>
            <a:off x="7957926" y="2977300"/>
            <a:ext cx="216024" cy="242372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5" name="Овал 14"/>
          <p:cNvSpPr/>
          <p:nvPr/>
        </p:nvSpPr>
        <p:spPr>
          <a:xfrm>
            <a:off x="5338226" y="4146860"/>
            <a:ext cx="216024" cy="242372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6" name="Овал 15"/>
          <p:cNvSpPr/>
          <p:nvPr/>
        </p:nvSpPr>
        <p:spPr>
          <a:xfrm>
            <a:off x="5667020" y="1987282"/>
            <a:ext cx="216024" cy="242372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5" name="TextBox 24"/>
          <p:cNvSpPr txBox="1"/>
          <p:nvPr/>
        </p:nvSpPr>
        <p:spPr>
          <a:xfrm>
            <a:off x="685894" y="1667416"/>
            <a:ext cx="39309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«діагональ»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утворений із грецьких слів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«через»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«кут».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Буквальне значення слова –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«та, що проходить через кут».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403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авнобедренный треугольник 8"/>
          <p:cNvSpPr/>
          <p:nvPr/>
        </p:nvSpPr>
        <p:spPr>
          <a:xfrm rot="18497599">
            <a:off x="718638" y="2231192"/>
            <a:ext cx="1127548" cy="584402"/>
          </a:xfrm>
          <a:prstGeom prst="triangle">
            <a:avLst>
              <a:gd name="adj" fmla="val 65059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FFC000"/>
              </a:solidFill>
            </a:endParaRPr>
          </a:p>
        </p:txBody>
      </p:sp>
      <p:sp>
        <p:nvSpPr>
          <p:cNvPr id="10" name="Равнобедренный треугольник 9"/>
          <p:cNvSpPr/>
          <p:nvPr/>
        </p:nvSpPr>
        <p:spPr>
          <a:xfrm rot="13529424">
            <a:off x="835088" y="3980540"/>
            <a:ext cx="1509370" cy="427597"/>
          </a:xfrm>
          <a:prstGeom prst="triangle">
            <a:avLst>
              <a:gd name="adj" fmla="val 71862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  <p:sp>
        <p:nvSpPr>
          <p:cNvPr id="11" name="Равнобедренный треугольник 10"/>
          <p:cNvSpPr/>
          <p:nvPr/>
        </p:nvSpPr>
        <p:spPr>
          <a:xfrm rot="8951767">
            <a:off x="2859440" y="4548004"/>
            <a:ext cx="1096794" cy="374007"/>
          </a:xfrm>
          <a:prstGeom prst="triangle">
            <a:avLst>
              <a:gd name="adj" fmla="val 7797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  <p:sp>
        <p:nvSpPr>
          <p:cNvPr id="12" name="Равнобедренный треугольник 11"/>
          <p:cNvSpPr/>
          <p:nvPr/>
        </p:nvSpPr>
        <p:spPr>
          <a:xfrm rot="18497599">
            <a:off x="3932850" y="2554910"/>
            <a:ext cx="1127548" cy="584402"/>
          </a:xfrm>
          <a:prstGeom prst="triangle">
            <a:avLst>
              <a:gd name="adj" fmla="val 65059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11559" y="692696"/>
            <a:ext cx="50697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Кути </a:t>
            </a:r>
            <a:r>
              <a:rPr lang="uk-UA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чотирикутника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1180681" y="2223561"/>
            <a:ext cx="3856370" cy="2833931"/>
          </a:xfrm>
          <a:custGeom>
            <a:avLst/>
            <a:gdLst>
              <a:gd name="connsiteX0" fmla="*/ 0 w 1787237"/>
              <a:gd name="connsiteY0" fmla="*/ 0 h 1690254"/>
              <a:gd name="connsiteX1" fmla="*/ 0 w 1787237"/>
              <a:gd name="connsiteY1" fmla="*/ 1136072 h 1690254"/>
              <a:gd name="connsiteX2" fmla="*/ 955964 w 1787237"/>
              <a:gd name="connsiteY2" fmla="*/ 1690254 h 1690254"/>
              <a:gd name="connsiteX3" fmla="*/ 1787237 w 1787237"/>
              <a:gd name="connsiteY3" fmla="*/ 221672 h 1690254"/>
              <a:gd name="connsiteX4" fmla="*/ 0 w 1787237"/>
              <a:gd name="connsiteY4" fmla="*/ 0 h 1690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7237" h="1690254">
                <a:moveTo>
                  <a:pt x="0" y="0"/>
                </a:moveTo>
                <a:lnTo>
                  <a:pt x="0" y="1136072"/>
                </a:lnTo>
                <a:lnTo>
                  <a:pt x="955964" y="1690254"/>
                </a:lnTo>
                <a:lnTo>
                  <a:pt x="1787237" y="221672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6508" y="1509586"/>
            <a:ext cx="5549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0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429" y="3989610"/>
            <a:ext cx="4972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uk-UA" sz="40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25692" y="2074196"/>
            <a:ext cx="5549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uk-UA" sz="40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37595" y="4872826"/>
            <a:ext cx="6687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uk-UA" sz="40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3121571" y="4882409"/>
            <a:ext cx="216024" cy="242372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4859298" y="2474037"/>
            <a:ext cx="216024" cy="242372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1089740" y="4001729"/>
            <a:ext cx="216024" cy="242372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1072669" y="2118671"/>
            <a:ext cx="216024" cy="242372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TextBox 12"/>
              <p:cNvSpPr txBox="1"/>
              <p:nvPr/>
            </p:nvSpPr>
            <p:spPr>
              <a:xfrm>
                <a:off x="4496624" y="3661644"/>
                <a:ext cx="3887041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14:m>
                  <m:oMath xmlns:m="http://schemas.openxmlformats.org/officeDocument/2006/math">
                    <m:r>
                      <a:rPr lang="uk-UA" sz="4000" b="1" i="1" smtClean="0">
                        <a:solidFill>
                          <a:srgbClr val="FFC000"/>
                        </a:solidFill>
                        <a:latin typeface="Cambria Math"/>
                      </a:rPr>
                      <m:t>∠</m:t>
                    </m:r>
                  </m:oMath>
                </a14:m>
                <a:r>
                  <a:rPr lang="en-US" sz="40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FDN</a:t>
                </a:r>
                <a:r>
                  <a:rPr lang="uk-UA" sz="40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sz="4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або </a:t>
                </a:r>
                <a:r>
                  <a:rPr lang="uk-UA" sz="40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uk-UA" sz="4000" b="1" i="1">
                        <a:solidFill>
                          <a:srgbClr val="FFC000"/>
                        </a:solidFill>
                        <a:latin typeface="Cambria Math"/>
                      </a:rPr>
                      <m:t>∠</m:t>
                    </m:r>
                  </m:oMath>
                </a14:m>
                <a:r>
                  <a:rPr lang="en-US" sz="40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uk-UA" sz="40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endParaRPr lang="en-US" sz="4000" b="1" dirty="0" smtClean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/>
                <a14:m>
                  <m:oMath xmlns:m="http://schemas.openxmlformats.org/officeDocument/2006/math">
                    <m:r>
                      <a:rPr lang="uk-UA" sz="4000" b="1" i="1">
                        <a:solidFill>
                          <a:srgbClr val="FFC000"/>
                        </a:solidFill>
                        <a:latin typeface="Cambria Math"/>
                      </a:rPr>
                      <m:t>∠</m:t>
                    </m:r>
                  </m:oMath>
                </a14:m>
                <a:r>
                  <a:rPr lang="en-US" sz="40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DNM</a:t>
                </a:r>
                <a:r>
                  <a:rPr lang="uk-UA" sz="4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sz="4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або </a:t>
                </a:r>
                <a:r>
                  <a:rPr lang="uk-UA" sz="40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uk-UA" sz="4000" b="1" i="1">
                        <a:solidFill>
                          <a:srgbClr val="FFC000"/>
                        </a:solidFill>
                        <a:latin typeface="Cambria Math"/>
                      </a:rPr>
                      <m:t>∠</m:t>
                    </m:r>
                  </m:oMath>
                </a14:m>
                <a:r>
                  <a:rPr lang="en-US" sz="40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</a:p>
              <a:p>
                <a:pPr lvl="0"/>
                <a14:m>
                  <m:oMath xmlns:m="http://schemas.openxmlformats.org/officeDocument/2006/math">
                    <m:r>
                      <a:rPr lang="uk-UA" sz="4000" b="1" i="1">
                        <a:solidFill>
                          <a:srgbClr val="FFC000"/>
                        </a:solidFill>
                        <a:latin typeface="Cambria Math"/>
                      </a:rPr>
                      <m:t>∠</m:t>
                    </m:r>
                  </m:oMath>
                </a14:m>
                <a:r>
                  <a:rPr lang="en-US" sz="40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NMF</a:t>
                </a:r>
                <a:r>
                  <a:rPr lang="uk-UA" sz="4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en-US" sz="4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sz="4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або </a:t>
                </a:r>
                <a:r>
                  <a:rPr lang="uk-UA" sz="40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uk-UA" sz="4000" b="1" i="1">
                        <a:solidFill>
                          <a:srgbClr val="FFC000"/>
                        </a:solidFill>
                        <a:latin typeface="Cambria Math"/>
                      </a:rPr>
                      <m:t>∠</m:t>
                    </m:r>
                  </m:oMath>
                </a14:m>
                <a:r>
                  <a:rPr lang="en-US" sz="40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en-US" sz="4000" b="1" dirty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/>
                <a14:m>
                  <m:oMath xmlns:m="http://schemas.openxmlformats.org/officeDocument/2006/math">
                    <m:r>
                      <a:rPr lang="uk-UA" sz="4000" b="1" i="1">
                        <a:solidFill>
                          <a:srgbClr val="FFC000"/>
                        </a:solidFill>
                        <a:latin typeface="Cambria Math"/>
                      </a:rPr>
                      <m:t>∠</m:t>
                    </m:r>
                  </m:oMath>
                </a14:m>
                <a:r>
                  <a:rPr lang="en-US" sz="40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MFD</a:t>
                </a:r>
                <a:r>
                  <a:rPr lang="uk-UA" sz="4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en-US" sz="4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sz="4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або </a:t>
                </a:r>
                <a:r>
                  <a:rPr lang="uk-UA" sz="40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uk-UA" sz="4000" b="1" i="1">
                        <a:solidFill>
                          <a:srgbClr val="FFC000"/>
                        </a:solidFill>
                        <a:latin typeface="Cambria Math"/>
                      </a:rPr>
                      <m:t>∠</m:t>
                    </m:r>
                  </m:oMath>
                </a14:m>
                <a:r>
                  <a:rPr lang="en-US" sz="40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endParaRPr lang="uk-UA" sz="4000" b="1" dirty="0">
                  <a:solidFill>
                    <a:srgbClr val="FFC000"/>
                  </a:solidFill>
                </a:endParaRP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6624" y="3661644"/>
                <a:ext cx="3887041" cy="2554545"/>
              </a:xfrm>
              <a:prstGeom prst="rect">
                <a:avLst/>
              </a:prstGeom>
              <a:blipFill rotWithShape="1">
                <a:blip r:embed="rId2"/>
                <a:stretch>
                  <a:fillRect t="-4296" r="-5181" b="-9547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676334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8699" y="754251"/>
            <a:ext cx="71623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Протилежні кути чотирикутника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48103" y="2929801"/>
            <a:ext cx="370909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Протилежними кутами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чотирикутника називають кути, якщо їхні вершини – протилежні вершини чотирикутника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Равнобедренный треугольник 3"/>
          <p:cNvSpPr/>
          <p:nvPr/>
        </p:nvSpPr>
        <p:spPr>
          <a:xfrm rot="18497599">
            <a:off x="623331" y="2007574"/>
            <a:ext cx="1127548" cy="584402"/>
          </a:xfrm>
          <a:prstGeom prst="triangle">
            <a:avLst>
              <a:gd name="adj" fmla="val 65059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FFC000"/>
              </a:solidFill>
            </a:endParaRPr>
          </a:p>
        </p:txBody>
      </p:sp>
      <p:sp>
        <p:nvSpPr>
          <p:cNvPr id="5" name="Равнобедренный треугольник 4"/>
          <p:cNvSpPr/>
          <p:nvPr/>
        </p:nvSpPr>
        <p:spPr>
          <a:xfrm rot="13529424">
            <a:off x="739781" y="3756922"/>
            <a:ext cx="1509370" cy="427597"/>
          </a:xfrm>
          <a:prstGeom prst="triangle">
            <a:avLst>
              <a:gd name="adj" fmla="val 71862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  <p:sp>
        <p:nvSpPr>
          <p:cNvPr id="6" name="Равнобедренный треугольник 5"/>
          <p:cNvSpPr/>
          <p:nvPr/>
        </p:nvSpPr>
        <p:spPr>
          <a:xfrm rot="8951767">
            <a:off x="2764133" y="4324386"/>
            <a:ext cx="1096794" cy="374007"/>
          </a:xfrm>
          <a:prstGeom prst="triangle">
            <a:avLst>
              <a:gd name="adj" fmla="val 7797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  <p:sp>
        <p:nvSpPr>
          <p:cNvPr id="7" name="Равнобедренный треугольник 6"/>
          <p:cNvSpPr/>
          <p:nvPr/>
        </p:nvSpPr>
        <p:spPr>
          <a:xfrm rot="18497599">
            <a:off x="3837543" y="2331292"/>
            <a:ext cx="1127548" cy="584402"/>
          </a:xfrm>
          <a:prstGeom prst="triangle">
            <a:avLst>
              <a:gd name="adj" fmla="val 65059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1085374" y="1999943"/>
            <a:ext cx="3856370" cy="2833931"/>
          </a:xfrm>
          <a:custGeom>
            <a:avLst/>
            <a:gdLst>
              <a:gd name="connsiteX0" fmla="*/ 0 w 1787237"/>
              <a:gd name="connsiteY0" fmla="*/ 0 h 1690254"/>
              <a:gd name="connsiteX1" fmla="*/ 0 w 1787237"/>
              <a:gd name="connsiteY1" fmla="*/ 1136072 h 1690254"/>
              <a:gd name="connsiteX2" fmla="*/ 955964 w 1787237"/>
              <a:gd name="connsiteY2" fmla="*/ 1690254 h 1690254"/>
              <a:gd name="connsiteX3" fmla="*/ 1787237 w 1787237"/>
              <a:gd name="connsiteY3" fmla="*/ 221672 h 1690254"/>
              <a:gd name="connsiteX4" fmla="*/ 0 w 1787237"/>
              <a:gd name="connsiteY4" fmla="*/ 0 h 1690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7237" h="1690254">
                <a:moveTo>
                  <a:pt x="0" y="0"/>
                </a:moveTo>
                <a:lnTo>
                  <a:pt x="0" y="1136072"/>
                </a:lnTo>
                <a:lnTo>
                  <a:pt x="955964" y="1690254"/>
                </a:lnTo>
                <a:lnTo>
                  <a:pt x="1787237" y="221672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1201" y="1285968"/>
            <a:ext cx="5549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0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8122" y="3765992"/>
            <a:ext cx="4972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uk-UA" sz="40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30385" y="1850578"/>
            <a:ext cx="5549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uk-UA" sz="40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29446" y="4473878"/>
            <a:ext cx="6687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uk-UA" sz="40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3026264" y="4658791"/>
            <a:ext cx="216024" cy="242372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4763991" y="2250419"/>
            <a:ext cx="216024" cy="242372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994433" y="3778111"/>
            <a:ext cx="216024" cy="242372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977362" y="1895053"/>
            <a:ext cx="216024" cy="242372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7" name="TextBox 16"/>
              <p:cNvSpPr txBox="1"/>
              <p:nvPr/>
            </p:nvSpPr>
            <p:spPr>
              <a:xfrm>
                <a:off x="438265" y="5085184"/>
                <a:ext cx="8250632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14:m>
                  <m:oMath xmlns:m="http://schemas.openxmlformats.org/officeDocument/2006/math">
                    <m:r>
                      <a:rPr lang="uk-UA" sz="4000" b="1" i="1" smtClean="0">
                        <a:solidFill>
                          <a:srgbClr val="FFC000"/>
                        </a:solidFill>
                        <a:latin typeface="Cambria Math"/>
                      </a:rPr>
                      <m:t>∠</m:t>
                    </m:r>
                  </m:oMath>
                </a14:m>
                <a:r>
                  <a:rPr lang="en-US" sz="40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FDN</a:t>
                </a:r>
                <a:r>
                  <a:rPr lang="uk-UA" sz="40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sz="4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та</a:t>
                </a:r>
                <a:r>
                  <a:rPr lang="uk-UA" sz="40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uk-UA" sz="4000" b="1" i="1" smtClean="0">
                        <a:solidFill>
                          <a:srgbClr val="FFC000"/>
                        </a:solidFill>
                        <a:latin typeface="Cambria Math"/>
                      </a:rPr>
                      <m:t>∠</m:t>
                    </m:r>
                  </m:oMath>
                </a14:m>
                <a:r>
                  <a:rPr lang="en-US" sz="40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NMF</a:t>
                </a:r>
                <a:r>
                  <a:rPr lang="uk-UA" sz="40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sz="4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sz="4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(або </a:t>
                </a:r>
                <a:r>
                  <a:rPr lang="uk-UA" sz="40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uk-UA" sz="4000" b="1" i="1">
                        <a:solidFill>
                          <a:srgbClr val="FFC000"/>
                        </a:solidFill>
                        <a:latin typeface="Cambria Math"/>
                      </a:rPr>
                      <m:t>∠</m:t>
                    </m:r>
                  </m:oMath>
                </a14:m>
                <a:r>
                  <a:rPr lang="en-US" sz="40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uk-UA" sz="40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sz="4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та</a:t>
                </a:r>
                <a:r>
                  <a:rPr lang="uk-UA" sz="4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uk-UA" sz="4000" b="1" i="1" smtClean="0">
                        <a:solidFill>
                          <a:srgbClr val="FFC000"/>
                        </a:solidFill>
                        <a:latin typeface="Cambria Math"/>
                      </a:rPr>
                      <m:t>∠</m:t>
                    </m:r>
                  </m:oMath>
                </a14:m>
                <a:r>
                  <a:rPr lang="en-US" sz="40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uk-UA" sz="4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endParaRPr lang="en-US" sz="4000" b="1" dirty="0" smtClean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/>
                <a14:m>
                  <m:oMath xmlns:m="http://schemas.openxmlformats.org/officeDocument/2006/math">
                    <m:r>
                      <a:rPr lang="uk-UA" sz="4000" b="1" i="1">
                        <a:solidFill>
                          <a:srgbClr val="FFC000"/>
                        </a:solidFill>
                        <a:latin typeface="Cambria Math"/>
                      </a:rPr>
                      <m:t>∠</m:t>
                    </m:r>
                  </m:oMath>
                </a14:m>
                <a:r>
                  <a:rPr lang="en-US" sz="40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DNM</a:t>
                </a:r>
                <a:r>
                  <a:rPr lang="uk-UA" sz="4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sz="4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та </a:t>
                </a:r>
                <a14:m>
                  <m:oMath xmlns:m="http://schemas.openxmlformats.org/officeDocument/2006/math">
                    <m:r>
                      <a:rPr lang="uk-UA" sz="4000" b="1" i="1" smtClean="0">
                        <a:solidFill>
                          <a:srgbClr val="FFC000"/>
                        </a:solidFill>
                        <a:latin typeface="Cambria Math"/>
                      </a:rPr>
                      <m:t>∠</m:t>
                    </m:r>
                  </m:oMath>
                </a14:m>
                <a:r>
                  <a:rPr lang="en-US" sz="40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MFD</a:t>
                </a:r>
                <a:r>
                  <a:rPr lang="uk-UA" sz="40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sz="4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(або </a:t>
                </a:r>
                <a:r>
                  <a:rPr lang="uk-UA" sz="40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uk-UA" sz="4000" b="1" i="1">
                        <a:solidFill>
                          <a:srgbClr val="FFC000"/>
                        </a:solidFill>
                        <a:latin typeface="Cambria Math"/>
                      </a:rPr>
                      <m:t>∠</m:t>
                    </m:r>
                  </m:oMath>
                </a14:m>
                <a:r>
                  <a:rPr lang="en-US" sz="40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uk-UA" sz="40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sz="4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та</a:t>
                </a:r>
                <a:r>
                  <a:rPr lang="uk-UA" sz="4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uk-UA" sz="4000" b="1" i="1" smtClean="0">
                        <a:solidFill>
                          <a:srgbClr val="FFC000"/>
                        </a:solidFill>
                        <a:latin typeface="Cambria Math"/>
                      </a:rPr>
                      <m:t>∠</m:t>
                    </m:r>
                  </m:oMath>
                </a14:m>
                <a:r>
                  <a:rPr lang="en-US" sz="40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uk-UA" sz="4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endParaRPr lang="en-US" sz="4000" b="1" dirty="0" smtClean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265" y="5085184"/>
                <a:ext cx="8250632" cy="1323439"/>
              </a:xfrm>
              <a:prstGeom prst="rect">
                <a:avLst/>
              </a:prstGeom>
              <a:blipFill rotWithShape="1">
                <a:blip r:embed="rId2"/>
                <a:stretch>
                  <a:fillRect t="-8295" r="-443" b="-18894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495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8699" y="754251"/>
            <a:ext cx="61361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Сусідні кути чотирикутника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4901" y="4465332"/>
            <a:ext cx="36092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Сусідніми кутами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чотирикутника називають кути, якщо їхні вершини – протилежні вершини чотирикутника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Равнобедренный треугольник 3"/>
          <p:cNvSpPr/>
          <p:nvPr/>
        </p:nvSpPr>
        <p:spPr>
          <a:xfrm rot="18497599">
            <a:off x="694408" y="1982619"/>
            <a:ext cx="912386" cy="502504"/>
          </a:xfrm>
          <a:prstGeom prst="triangle">
            <a:avLst>
              <a:gd name="adj" fmla="val 65059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FFC000"/>
              </a:solidFill>
            </a:endParaRPr>
          </a:p>
        </p:txBody>
      </p:sp>
      <p:sp>
        <p:nvSpPr>
          <p:cNvPr id="5" name="Равнобедренный треугольник 4"/>
          <p:cNvSpPr/>
          <p:nvPr/>
        </p:nvSpPr>
        <p:spPr>
          <a:xfrm rot="13529424">
            <a:off x="761470" y="3419785"/>
            <a:ext cx="1221348" cy="367674"/>
          </a:xfrm>
          <a:prstGeom prst="triangle">
            <a:avLst>
              <a:gd name="adj" fmla="val 71862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  <p:sp>
        <p:nvSpPr>
          <p:cNvPr id="6" name="Равнобедренный треугольник 5"/>
          <p:cNvSpPr/>
          <p:nvPr/>
        </p:nvSpPr>
        <p:spPr>
          <a:xfrm rot="8951767">
            <a:off x="2554719" y="3884240"/>
            <a:ext cx="943091" cy="302638"/>
          </a:xfrm>
          <a:prstGeom prst="triangle">
            <a:avLst>
              <a:gd name="adj" fmla="val 7797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  <p:sp>
        <p:nvSpPr>
          <p:cNvPr id="7" name="Равнобедренный треугольник 6"/>
          <p:cNvSpPr/>
          <p:nvPr/>
        </p:nvSpPr>
        <p:spPr>
          <a:xfrm rot="18497599">
            <a:off x="3438332" y="2262430"/>
            <a:ext cx="912386" cy="502504"/>
          </a:xfrm>
          <a:prstGeom prst="triangle">
            <a:avLst>
              <a:gd name="adj" fmla="val 65059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1085374" y="1999943"/>
            <a:ext cx="3315943" cy="2293153"/>
          </a:xfrm>
          <a:custGeom>
            <a:avLst/>
            <a:gdLst>
              <a:gd name="connsiteX0" fmla="*/ 0 w 1787237"/>
              <a:gd name="connsiteY0" fmla="*/ 0 h 1690254"/>
              <a:gd name="connsiteX1" fmla="*/ 0 w 1787237"/>
              <a:gd name="connsiteY1" fmla="*/ 1136072 h 1690254"/>
              <a:gd name="connsiteX2" fmla="*/ 955964 w 1787237"/>
              <a:gd name="connsiteY2" fmla="*/ 1690254 h 1690254"/>
              <a:gd name="connsiteX3" fmla="*/ 1787237 w 1787237"/>
              <a:gd name="connsiteY3" fmla="*/ 221672 h 1690254"/>
              <a:gd name="connsiteX4" fmla="*/ 0 w 1787237"/>
              <a:gd name="connsiteY4" fmla="*/ 0 h 1690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7237" h="1690254">
                <a:moveTo>
                  <a:pt x="0" y="0"/>
                </a:moveTo>
                <a:lnTo>
                  <a:pt x="0" y="1136072"/>
                </a:lnTo>
                <a:lnTo>
                  <a:pt x="955964" y="1690254"/>
                </a:lnTo>
                <a:lnTo>
                  <a:pt x="1787237" y="221672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1201" y="1285968"/>
            <a:ext cx="5549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0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7957" y="3212104"/>
            <a:ext cx="4275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uk-UA" sz="40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62722" y="1606563"/>
            <a:ext cx="4771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uk-UA" sz="40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84039" y="3939153"/>
            <a:ext cx="6687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uk-UA" sz="40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2818887" y="4195035"/>
            <a:ext cx="185751" cy="196122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4281541" y="2233871"/>
            <a:ext cx="185751" cy="196122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994433" y="3467986"/>
            <a:ext cx="185751" cy="196122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977362" y="1895053"/>
            <a:ext cx="185751" cy="196122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7" name="TextBox 16"/>
              <p:cNvSpPr txBox="1"/>
              <p:nvPr/>
            </p:nvSpPr>
            <p:spPr>
              <a:xfrm>
                <a:off x="4464184" y="2122737"/>
                <a:ext cx="4060360" cy="4278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14:m>
                  <m:oMath xmlns:m="http://schemas.openxmlformats.org/officeDocument/2006/math">
                    <m:r>
                      <a:rPr lang="uk-UA" sz="4000" b="1" i="1" smtClean="0">
                        <a:solidFill>
                          <a:srgbClr val="FFC000"/>
                        </a:solidFill>
                        <a:latin typeface="Cambria Math"/>
                      </a:rPr>
                      <m:t>∠</m:t>
                    </m:r>
                  </m:oMath>
                </a14:m>
                <a:r>
                  <a:rPr lang="en-US" sz="40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FDN</a:t>
                </a:r>
                <a:r>
                  <a:rPr lang="uk-UA" sz="40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sz="4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та</a:t>
                </a:r>
                <a:r>
                  <a:rPr lang="uk-UA" sz="40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uk-UA" sz="4000" b="1" i="1" smtClean="0">
                        <a:solidFill>
                          <a:srgbClr val="FFC000"/>
                        </a:solidFill>
                        <a:latin typeface="Cambria Math"/>
                      </a:rPr>
                      <m:t>∠</m:t>
                    </m:r>
                    <m:r>
                      <a:rPr lang="en-US" sz="4000" b="1" i="0" smtClean="0">
                        <a:solidFill>
                          <a:srgbClr val="FFC000"/>
                        </a:solidFill>
                        <a:latin typeface="Cambria Math"/>
                      </a:rPr>
                      <m:t>𝐃</m:t>
                    </m:r>
                  </m:oMath>
                </a14:m>
                <a:r>
                  <a:rPr lang="en-US" sz="40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NM</a:t>
                </a:r>
                <a:r>
                  <a:rPr lang="uk-UA" sz="40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sz="4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(або </a:t>
                </a:r>
                <a:r>
                  <a:rPr lang="uk-UA" sz="28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uk-UA" sz="2800" b="1" i="1">
                        <a:solidFill>
                          <a:srgbClr val="FFC000"/>
                        </a:solidFill>
                        <a:latin typeface="Cambria Math"/>
                      </a:rPr>
                      <m:t>∠</m:t>
                    </m:r>
                  </m:oMath>
                </a14:m>
                <a:r>
                  <a:rPr lang="en-US" sz="28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uk-UA" sz="28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sz="28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та</a:t>
                </a:r>
                <a:r>
                  <a:rPr lang="uk-UA" sz="28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uk-UA" sz="2800" b="1" i="1" smtClean="0">
                        <a:solidFill>
                          <a:srgbClr val="FFC000"/>
                        </a:solidFill>
                        <a:latin typeface="Cambria Math"/>
                      </a:rPr>
                      <m:t>∠</m:t>
                    </m:r>
                  </m:oMath>
                </a14:m>
                <a:r>
                  <a:rPr lang="en-US" sz="28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uk-UA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endParaRPr lang="en-US" sz="2800" b="1" dirty="0" smtClean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 algn="ctr"/>
                <a14:m>
                  <m:oMath xmlns:m="http://schemas.openxmlformats.org/officeDocument/2006/math">
                    <m:r>
                      <a:rPr lang="uk-UA" sz="4000" b="1" i="1">
                        <a:solidFill>
                          <a:srgbClr val="FFC000"/>
                        </a:solidFill>
                        <a:latin typeface="Cambria Math"/>
                      </a:rPr>
                      <m:t>∠</m:t>
                    </m:r>
                  </m:oMath>
                </a14:m>
                <a:r>
                  <a:rPr lang="en-US" sz="40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DNM</a:t>
                </a:r>
                <a:r>
                  <a:rPr lang="uk-UA" sz="4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sz="4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та </a:t>
                </a:r>
                <a14:m>
                  <m:oMath xmlns:m="http://schemas.openxmlformats.org/officeDocument/2006/math">
                    <m:r>
                      <a:rPr lang="uk-UA" sz="4000" b="1" i="1" smtClean="0">
                        <a:solidFill>
                          <a:srgbClr val="FFC000"/>
                        </a:solidFill>
                        <a:latin typeface="Cambria Math"/>
                      </a:rPr>
                      <m:t>∠</m:t>
                    </m:r>
                  </m:oMath>
                </a14:m>
                <a:r>
                  <a:rPr lang="en-US" sz="40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NMF</a:t>
                </a:r>
                <a:r>
                  <a:rPr lang="uk-UA" sz="40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sz="4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sz="28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(або </a:t>
                </a:r>
                <a:r>
                  <a:rPr lang="uk-UA" sz="28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uk-UA" sz="2800" b="1" i="1">
                        <a:solidFill>
                          <a:srgbClr val="FFC000"/>
                        </a:solidFill>
                        <a:latin typeface="Cambria Math"/>
                      </a:rPr>
                      <m:t>∠</m:t>
                    </m:r>
                  </m:oMath>
                </a14:m>
                <a:r>
                  <a:rPr lang="en-US" sz="28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uk-UA" sz="28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sz="28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та</a:t>
                </a:r>
                <a:r>
                  <a:rPr lang="uk-UA" sz="28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uk-UA" sz="2800" b="1" i="1" smtClean="0">
                        <a:solidFill>
                          <a:srgbClr val="FFC000"/>
                        </a:solidFill>
                        <a:latin typeface="Cambria Math"/>
                      </a:rPr>
                      <m:t>∠</m:t>
                    </m:r>
                  </m:oMath>
                </a14:m>
                <a:r>
                  <a:rPr lang="en-US" sz="28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uk-UA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endPara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 algn="ctr"/>
                <a14:m>
                  <m:oMath xmlns:m="http://schemas.openxmlformats.org/officeDocument/2006/math">
                    <m:r>
                      <a:rPr lang="uk-UA" sz="4000" b="1" i="1">
                        <a:solidFill>
                          <a:srgbClr val="FFC000"/>
                        </a:solidFill>
                        <a:latin typeface="Cambria Math"/>
                      </a:rPr>
                      <m:t>∠</m:t>
                    </m:r>
                  </m:oMath>
                </a14:m>
                <a:r>
                  <a:rPr lang="en-US" sz="4000" b="1" dirty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NMF</a:t>
                </a:r>
                <a:r>
                  <a:rPr lang="uk-UA" sz="4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sz="4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та </a:t>
                </a:r>
                <a14:m>
                  <m:oMath xmlns:m="http://schemas.openxmlformats.org/officeDocument/2006/math">
                    <m:r>
                      <a:rPr lang="uk-UA" sz="4000" b="1" i="1">
                        <a:solidFill>
                          <a:srgbClr val="FFC000"/>
                        </a:solidFill>
                        <a:latin typeface="Cambria Math"/>
                      </a:rPr>
                      <m:t>∠</m:t>
                    </m:r>
                  </m:oMath>
                </a14:m>
                <a:r>
                  <a:rPr lang="en-US" sz="40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MFD</a:t>
                </a:r>
                <a:r>
                  <a:rPr lang="uk-UA" sz="40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sz="4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sz="28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(або </a:t>
                </a:r>
                <a:r>
                  <a:rPr lang="uk-UA" sz="2800" b="1" dirty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uk-UA" sz="2800" b="1" i="1">
                        <a:solidFill>
                          <a:srgbClr val="FFC000"/>
                        </a:solidFill>
                        <a:latin typeface="Cambria Math"/>
                      </a:rPr>
                      <m:t>∠</m:t>
                    </m:r>
                  </m:oMath>
                </a14:m>
                <a:r>
                  <a:rPr lang="en-US" sz="28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uk-UA" sz="2800" b="1" dirty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sz="28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та</a:t>
                </a:r>
                <a:r>
                  <a:rPr lang="uk-UA" sz="28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uk-UA" sz="2800" b="1" i="1">
                        <a:solidFill>
                          <a:srgbClr val="FFC000"/>
                        </a:solidFill>
                        <a:latin typeface="Cambria Math"/>
                      </a:rPr>
                      <m:t>∠</m:t>
                    </m:r>
                  </m:oMath>
                </a14:m>
                <a:r>
                  <a:rPr lang="en-US" sz="28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uk-UA" sz="28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endParaRPr lang="en-US" sz="2800" b="1" dirty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 algn="ctr"/>
                <a14:m>
                  <m:oMath xmlns:m="http://schemas.openxmlformats.org/officeDocument/2006/math">
                    <m:r>
                      <a:rPr lang="uk-UA" sz="4000" b="1" i="1">
                        <a:solidFill>
                          <a:srgbClr val="FFC000"/>
                        </a:solidFill>
                        <a:latin typeface="Cambria Math"/>
                      </a:rPr>
                      <m:t>∠</m:t>
                    </m:r>
                  </m:oMath>
                </a14:m>
                <a:r>
                  <a:rPr lang="en-US" sz="4000" b="1" dirty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en-US" sz="4000" b="1" dirty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MFD</a:t>
                </a:r>
                <a:r>
                  <a:rPr lang="uk-UA" sz="4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sz="4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та </a:t>
                </a:r>
                <a14:m>
                  <m:oMath xmlns:m="http://schemas.openxmlformats.org/officeDocument/2006/math">
                    <m:r>
                      <a:rPr lang="uk-UA" sz="4000" b="1" i="1">
                        <a:solidFill>
                          <a:srgbClr val="FFC000"/>
                        </a:solidFill>
                        <a:latin typeface="Cambria Math"/>
                      </a:rPr>
                      <m:t>∠</m:t>
                    </m:r>
                  </m:oMath>
                </a14:m>
                <a:r>
                  <a:rPr lang="en-US" sz="4000" b="1" dirty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FDN</a:t>
                </a:r>
                <a:r>
                  <a:rPr lang="uk-UA" sz="4000" b="1" dirty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sz="4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sz="28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(або </a:t>
                </a:r>
                <a:r>
                  <a:rPr lang="uk-UA" sz="2800" b="1" dirty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uk-UA" sz="2800" b="1" i="1">
                        <a:solidFill>
                          <a:srgbClr val="FFC000"/>
                        </a:solidFill>
                        <a:latin typeface="Cambria Math"/>
                      </a:rPr>
                      <m:t>∠</m:t>
                    </m:r>
                  </m:oMath>
                </a14:m>
                <a:r>
                  <a:rPr lang="en-US" sz="28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uk-UA" sz="2800" b="1" dirty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uk-UA" sz="28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та </a:t>
                </a:r>
                <a14:m>
                  <m:oMath xmlns:m="http://schemas.openxmlformats.org/officeDocument/2006/math">
                    <m:r>
                      <a:rPr lang="uk-UA" sz="2800" b="1" i="1">
                        <a:solidFill>
                          <a:srgbClr val="FFC000"/>
                        </a:solidFill>
                        <a:latin typeface="Cambria Math"/>
                      </a:rPr>
                      <m:t>∠</m:t>
                    </m:r>
                  </m:oMath>
                </a14:m>
                <a:r>
                  <a:rPr lang="en-US" sz="2800" b="1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uk-UA" sz="28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endParaRPr lang="en-US" sz="2800" b="1" dirty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4184" y="2122737"/>
                <a:ext cx="4060360" cy="4278094"/>
              </a:xfrm>
              <a:prstGeom prst="rect">
                <a:avLst/>
              </a:prstGeom>
              <a:blipFill rotWithShape="1">
                <a:blip r:embed="rId2"/>
                <a:stretch>
                  <a:fillRect t="-2564" r="-4805" b="-2991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4637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8699" y="754251"/>
            <a:ext cx="56321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Периметр чотирикутника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9774" y="3508356"/>
            <a:ext cx="41804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Периметром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чотирикутника називають суму довжин його сторін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лилиния 3"/>
          <p:cNvSpPr/>
          <p:nvPr/>
        </p:nvSpPr>
        <p:spPr>
          <a:xfrm rot="16200000">
            <a:off x="5580112" y="1817962"/>
            <a:ext cx="2291293" cy="2691157"/>
          </a:xfrm>
          <a:custGeom>
            <a:avLst/>
            <a:gdLst>
              <a:gd name="connsiteX0" fmla="*/ 0 w 1787237"/>
              <a:gd name="connsiteY0" fmla="*/ 0 h 1690254"/>
              <a:gd name="connsiteX1" fmla="*/ 0 w 1787237"/>
              <a:gd name="connsiteY1" fmla="*/ 1136072 h 1690254"/>
              <a:gd name="connsiteX2" fmla="*/ 955964 w 1787237"/>
              <a:gd name="connsiteY2" fmla="*/ 1690254 h 1690254"/>
              <a:gd name="connsiteX3" fmla="*/ 1787237 w 1787237"/>
              <a:gd name="connsiteY3" fmla="*/ 221672 h 1690254"/>
              <a:gd name="connsiteX4" fmla="*/ 0 w 1787237"/>
              <a:gd name="connsiteY4" fmla="*/ 0 h 1690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7237" h="1690254">
                <a:moveTo>
                  <a:pt x="0" y="0"/>
                </a:moveTo>
                <a:lnTo>
                  <a:pt x="0" y="1136072"/>
                </a:lnTo>
                <a:lnTo>
                  <a:pt x="955964" y="1690254"/>
                </a:lnTo>
                <a:lnTo>
                  <a:pt x="1787237" y="22167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TextBox 4"/>
          <p:cNvSpPr txBox="1"/>
          <p:nvPr/>
        </p:nvSpPr>
        <p:spPr>
          <a:xfrm>
            <a:off x="5220072" y="1400582"/>
            <a:ext cx="5549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96869" y="3955244"/>
            <a:ext cx="6687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uk-UA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19494" y="4004450"/>
            <a:ext cx="5549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uk-UA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71337" y="2636912"/>
            <a:ext cx="4972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uk-UA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TextBox 12"/>
              <p:cNvSpPr txBox="1"/>
              <p:nvPr/>
            </p:nvSpPr>
            <p:spPr>
              <a:xfrm>
                <a:off x="448071" y="5085184"/>
                <a:ext cx="8203784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uk-UA" sz="4400" b="1" i="1" smtClean="0"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4400" b="1" i="1" smtClean="0"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𝑷</m:t>
                          </m:r>
                        </m:e>
                        <m:sub>
                          <m:r>
                            <a:rPr lang="en-US" sz="4400" b="1" i="1" smtClean="0"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𝑫𝑭𝑵𝑴</m:t>
                          </m:r>
                        </m:sub>
                      </m:sSub>
                      <m:r>
                        <a:rPr lang="en-US" sz="4400" b="1" i="1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mbria Math"/>
                        </a:rPr>
                        <m:t>=</m:t>
                      </m:r>
                      <m:r>
                        <a:rPr lang="en-US" sz="4400" b="1" i="1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mbria Math"/>
                        </a:rPr>
                        <m:t>𝑫𝑭</m:t>
                      </m:r>
                      <m:r>
                        <a:rPr lang="en-US" sz="4400" b="1" i="1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mbria Math"/>
                        </a:rPr>
                        <m:t>+</m:t>
                      </m:r>
                      <m:r>
                        <a:rPr lang="en-US" sz="4400" b="1" i="1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mbria Math"/>
                        </a:rPr>
                        <m:t>𝑭𝑵</m:t>
                      </m:r>
                      <m:r>
                        <a:rPr lang="en-US" sz="4400" b="1" i="1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mbria Math"/>
                        </a:rPr>
                        <m:t>+</m:t>
                      </m:r>
                      <m:r>
                        <a:rPr lang="en-US" sz="4400" b="1" i="1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mbria Math"/>
                        </a:rPr>
                        <m:t>𝑵𝑴</m:t>
                      </m:r>
                      <m:r>
                        <a:rPr lang="en-US" sz="4400" b="1" i="1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mbria Math"/>
                        </a:rPr>
                        <m:t>+</m:t>
                      </m:r>
                      <m:r>
                        <a:rPr lang="en-US" sz="4400" b="1" i="1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mbria Math"/>
                        </a:rPr>
                        <m:t>𝑴𝑫</m:t>
                      </m:r>
                    </m:oMath>
                  </m:oMathPara>
                </a14:m>
                <a:endParaRPr lang="uk-UA" sz="4400" b="1" dirty="0">
                  <a:solidFill>
                    <a:schemeClr val="bg2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071" y="5085184"/>
                <a:ext cx="8203784" cy="769441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663220" y="1816710"/>
            <a:ext cx="41804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Слово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«периметр»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утворено з грецьких слів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«навколо»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«міряти»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453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Прямая соединительная линия 20"/>
          <p:cNvCxnSpPr/>
          <p:nvPr/>
        </p:nvCxnSpPr>
        <p:spPr>
          <a:xfrm flipH="1">
            <a:off x="5181600" y="3286539"/>
            <a:ext cx="92765" cy="201466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>
            <a:stCxn id="12" idx="4"/>
            <a:endCxn id="12" idx="1"/>
          </p:cNvCxnSpPr>
          <p:nvPr/>
        </p:nvCxnSpPr>
        <p:spPr>
          <a:xfrm flipV="1">
            <a:off x="5751443" y="3970589"/>
            <a:ext cx="2663687" cy="8433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stCxn id="11" idx="0"/>
          </p:cNvCxnSpPr>
          <p:nvPr/>
        </p:nvCxnSpPr>
        <p:spPr>
          <a:xfrm>
            <a:off x="2475350" y="3140765"/>
            <a:ext cx="368458" cy="201642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stCxn id="11" idx="1"/>
            <a:endCxn id="11" idx="3"/>
          </p:cNvCxnSpPr>
          <p:nvPr/>
        </p:nvCxnSpPr>
        <p:spPr>
          <a:xfrm>
            <a:off x="1245704" y="3787544"/>
            <a:ext cx="2318184" cy="20925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195735" y="836712"/>
            <a:ext cx="47662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Види чотирикутників</a:t>
            </a:r>
            <a:endParaRPr lang="uk-UA" sz="3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15616" y="2204864"/>
            <a:ext cx="21659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000" b="1" u="sng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опуклий</a:t>
            </a:r>
            <a:endParaRPr lang="uk-UA" sz="4000" b="1" u="sng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08104" y="2208762"/>
            <a:ext cx="26885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000" b="1" u="sng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неопуклий</a:t>
            </a:r>
            <a:endParaRPr lang="uk-UA" sz="4000" b="1" u="sng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5508104" y="1483043"/>
            <a:ext cx="914400" cy="91440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H="1">
            <a:off x="2195735" y="1483043"/>
            <a:ext cx="864096" cy="91440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олилиния 10"/>
          <p:cNvSpPr/>
          <p:nvPr/>
        </p:nvSpPr>
        <p:spPr>
          <a:xfrm>
            <a:off x="1245704" y="3140765"/>
            <a:ext cx="2318184" cy="2016427"/>
          </a:xfrm>
          <a:custGeom>
            <a:avLst/>
            <a:gdLst>
              <a:gd name="connsiteX0" fmla="*/ 808383 w 1524000"/>
              <a:gd name="connsiteY0" fmla="*/ 0 h 2809461"/>
              <a:gd name="connsiteX1" fmla="*/ 0 w 1524000"/>
              <a:gd name="connsiteY1" fmla="*/ 901148 h 2809461"/>
              <a:gd name="connsiteX2" fmla="*/ 1060174 w 1524000"/>
              <a:gd name="connsiteY2" fmla="*/ 2809461 h 2809461"/>
              <a:gd name="connsiteX3" fmla="*/ 1524000 w 1524000"/>
              <a:gd name="connsiteY3" fmla="*/ 1192696 h 2809461"/>
              <a:gd name="connsiteX4" fmla="*/ 808383 w 1524000"/>
              <a:gd name="connsiteY4" fmla="*/ 0 h 2809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4000" h="2809461">
                <a:moveTo>
                  <a:pt x="808383" y="0"/>
                </a:moveTo>
                <a:lnTo>
                  <a:pt x="0" y="901148"/>
                </a:lnTo>
                <a:lnTo>
                  <a:pt x="1060174" y="2809461"/>
                </a:lnTo>
                <a:lnTo>
                  <a:pt x="1524000" y="1192696"/>
                </a:lnTo>
                <a:lnTo>
                  <a:pt x="808383" y="0"/>
                </a:lnTo>
                <a:close/>
              </a:path>
            </a:pathLst>
          </a:cu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Полилиния 11"/>
          <p:cNvSpPr/>
          <p:nvPr/>
        </p:nvSpPr>
        <p:spPr>
          <a:xfrm>
            <a:off x="5221357" y="3286539"/>
            <a:ext cx="3193773" cy="2014669"/>
          </a:xfrm>
          <a:custGeom>
            <a:avLst/>
            <a:gdLst>
              <a:gd name="connsiteX0" fmla="*/ 92765 w 3193773"/>
              <a:gd name="connsiteY0" fmla="*/ 0 h 2849218"/>
              <a:gd name="connsiteX1" fmla="*/ 3193773 w 3193773"/>
              <a:gd name="connsiteY1" fmla="*/ 967409 h 2849218"/>
              <a:gd name="connsiteX2" fmla="*/ 3193773 w 3193773"/>
              <a:gd name="connsiteY2" fmla="*/ 980661 h 2849218"/>
              <a:gd name="connsiteX3" fmla="*/ 0 w 3193773"/>
              <a:gd name="connsiteY3" fmla="*/ 2849218 h 2849218"/>
              <a:gd name="connsiteX4" fmla="*/ 530086 w 3193773"/>
              <a:gd name="connsiteY4" fmla="*/ 1086678 h 2849218"/>
              <a:gd name="connsiteX5" fmla="*/ 92765 w 3193773"/>
              <a:gd name="connsiteY5" fmla="*/ 0 h 2849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93773" h="2849218">
                <a:moveTo>
                  <a:pt x="92765" y="0"/>
                </a:moveTo>
                <a:lnTo>
                  <a:pt x="3193773" y="967409"/>
                </a:lnTo>
                <a:lnTo>
                  <a:pt x="3193773" y="980661"/>
                </a:lnTo>
                <a:lnTo>
                  <a:pt x="0" y="2849218"/>
                </a:lnTo>
                <a:lnTo>
                  <a:pt x="530086" y="1086678"/>
                </a:lnTo>
                <a:lnTo>
                  <a:pt x="92765" y="0"/>
                </a:lnTo>
                <a:close/>
              </a:path>
            </a:pathLst>
          </a:cu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643684" y="4516378"/>
            <a:ext cx="23820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Діагоналі</a:t>
            </a:r>
            <a:r>
              <a:rPr lang="uk-UA" sz="24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опуклого чотирикутника </a:t>
            </a:r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перетинаються</a:t>
            </a:r>
            <a:endParaRPr lang="uk-UA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652120" y="4653136"/>
            <a:ext cx="27738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Діагоналі</a:t>
            </a:r>
            <a:r>
              <a:rPr lang="uk-UA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неопуклого чотирикутника </a:t>
            </a:r>
          </a:p>
          <a:p>
            <a:pPr algn="r"/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перетинаються</a:t>
            </a:r>
            <a:endParaRPr lang="uk-UA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924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83988" y="692696"/>
            <a:ext cx="76735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Сума кутів чотирикутника дорівнює 360°</a:t>
            </a:r>
            <a:endParaRPr lang="uk-UA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20949" y="-99392"/>
            <a:ext cx="21060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Теорема</a:t>
            </a:r>
            <a:endParaRPr lang="uk-UA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400602" y="1893024"/>
            <a:ext cx="5431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uk-UA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272929" y="2016135"/>
            <a:ext cx="5676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uk-UA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062504" y="4717920"/>
            <a:ext cx="5168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66401" y="3470013"/>
            <a:ext cx="5676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uk-UA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TextBox 11"/>
              <p:cNvSpPr txBox="1"/>
              <p:nvPr/>
            </p:nvSpPr>
            <p:spPr>
              <a:xfrm>
                <a:off x="466405" y="5229200"/>
                <a:ext cx="8308685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uk-UA" sz="5400" b="1" i="1" smtClean="0">
                        <a:solidFill>
                          <a:schemeClr val="bg2">
                            <a:lumMod val="50000"/>
                          </a:schemeClr>
                        </a:solidFill>
                        <a:latin typeface="Cambria Math"/>
                      </a:rPr>
                      <m:t>∠</m:t>
                    </m:r>
                    <m:r>
                      <a:rPr lang="en-US" sz="5400" b="1" i="1" smtClean="0">
                        <a:solidFill>
                          <a:schemeClr val="bg2">
                            <a:lumMod val="50000"/>
                          </a:schemeClr>
                        </a:solidFill>
                        <a:latin typeface="Cambria Math"/>
                      </a:rPr>
                      <m:t>𝑨</m:t>
                    </m:r>
                    <m:r>
                      <a:rPr lang="en-US" sz="5400" b="1" i="1" smtClean="0">
                        <a:solidFill>
                          <a:schemeClr val="bg2">
                            <a:lumMod val="50000"/>
                          </a:schemeClr>
                        </a:solidFill>
                        <a:latin typeface="Cambria Math"/>
                      </a:rPr>
                      <m:t>+</m:t>
                    </m:r>
                  </m:oMath>
                </a14:m>
                <a:r>
                  <a:rPr lang="en-US" sz="5400" b="1" dirty="0" smtClean="0">
                    <a:solidFill>
                      <a:schemeClr val="bg2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uk-UA" sz="5400" b="1" i="1">
                        <a:solidFill>
                          <a:schemeClr val="bg2">
                            <a:lumMod val="50000"/>
                          </a:schemeClr>
                        </a:solidFill>
                        <a:latin typeface="Cambria Math"/>
                      </a:rPr>
                      <m:t>∠</m:t>
                    </m:r>
                  </m:oMath>
                </a14:m>
                <a:r>
                  <a:rPr lang="en-US" sz="5400" b="1" dirty="0" smtClean="0">
                    <a:solidFill>
                      <a:schemeClr val="bg2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 + </a:t>
                </a:r>
                <a14:m>
                  <m:oMath xmlns:m="http://schemas.openxmlformats.org/officeDocument/2006/math">
                    <m:r>
                      <a:rPr lang="uk-UA" sz="5400" b="1" i="1">
                        <a:solidFill>
                          <a:schemeClr val="bg2">
                            <a:lumMod val="50000"/>
                          </a:schemeClr>
                        </a:solidFill>
                        <a:latin typeface="Cambria Math"/>
                      </a:rPr>
                      <m:t>∠</m:t>
                    </m:r>
                  </m:oMath>
                </a14:m>
                <a:r>
                  <a:rPr lang="en-US" sz="5400" b="1" dirty="0" smtClean="0">
                    <a:solidFill>
                      <a:schemeClr val="bg2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 +</a:t>
                </a:r>
                <a:r>
                  <a:rPr lang="uk-UA" sz="5400" b="1" dirty="0">
                    <a:solidFill>
                      <a:schemeClr val="bg2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uk-UA" sz="5400" b="1" i="1">
                        <a:solidFill>
                          <a:schemeClr val="bg2">
                            <a:lumMod val="50000"/>
                          </a:schemeClr>
                        </a:solidFill>
                        <a:latin typeface="Cambria Math"/>
                      </a:rPr>
                      <m:t>∠</m:t>
                    </m:r>
                  </m:oMath>
                </a14:m>
                <a:r>
                  <a:rPr lang="en-US" sz="5400" b="1" dirty="0" smtClean="0">
                    <a:solidFill>
                      <a:schemeClr val="bg2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 = 360°</a:t>
                </a:r>
                <a:endParaRPr lang="uk-UA" sz="5400" b="1" dirty="0">
                  <a:solidFill>
                    <a:schemeClr val="bg2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405" y="5229200"/>
                <a:ext cx="8308685" cy="923330"/>
              </a:xfrm>
              <a:prstGeom prst="rect">
                <a:avLst/>
              </a:prstGeom>
              <a:blipFill rotWithShape="1">
                <a:blip r:embed="rId2"/>
                <a:stretch>
                  <a:fillRect t="-18543" r="-3231" b="-39735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Прямая соединительная линия 27"/>
          <p:cNvCxnSpPr/>
          <p:nvPr/>
        </p:nvCxnSpPr>
        <p:spPr>
          <a:xfrm>
            <a:off x="9900592" y="2850876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олилиния 29"/>
          <p:cNvSpPr/>
          <p:nvPr/>
        </p:nvSpPr>
        <p:spPr>
          <a:xfrm>
            <a:off x="2113968" y="2158378"/>
            <a:ext cx="4144289" cy="2623271"/>
          </a:xfrm>
          <a:custGeom>
            <a:avLst/>
            <a:gdLst>
              <a:gd name="connsiteX0" fmla="*/ 0 w 2637182"/>
              <a:gd name="connsiteY0" fmla="*/ 1258957 h 1868557"/>
              <a:gd name="connsiteX1" fmla="*/ 622852 w 2637182"/>
              <a:gd name="connsiteY1" fmla="*/ 0 h 1868557"/>
              <a:gd name="connsiteX2" fmla="*/ 2637182 w 2637182"/>
              <a:gd name="connsiteY2" fmla="*/ 119270 h 1868557"/>
              <a:gd name="connsiteX3" fmla="*/ 1895061 w 2637182"/>
              <a:gd name="connsiteY3" fmla="*/ 1868557 h 1868557"/>
              <a:gd name="connsiteX4" fmla="*/ 0 w 2637182"/>
              <a:gd name="connsiteY4" fmla="*/ 1258957 h 1868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7182" h="1868557">
                <a:moveTo>
                  <a:pt x="0" y="1258957"/>
                </a:moveTo>
                <a:lnTo>
                  <a:pt x="622852" y="0"/>
                </a:lnTo>
                <a:lnTo>
                  <a:pt x="2637182" y="119270"/>
                </a:lnTo>
                <a:lnTo>
                  <a:pt x="1895061" y="1868557"/>
                </a:lnTo>
                <a:lnTo>
                  <a:pt x="0" y="1258957"/>
                </a:lnTo>
                <a:close/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417899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6016" y="1916832"/>
            <a:ext cx="3300984" cy="2855184"/>
          </a:xfrm>
        </p:spPr>
        <p:txBody>
          <a:bodyPr>
            <a:normAutofit/>
          </a:bodyPr>
          <a:lstStyle/>
          <a:p>
            <a:pPr algn="ctr"/>
            <a:r>
              <a:rPr lang="uk-UA" sz="60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ЗНАЮ</a:t>
            </a:r>
            <a:br>
              <a:rPr lang="uk-UA" sz="60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60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ВМІЮ</a:t>
            </a:r>
            <a:br>
              <a:rPr lang="uk-UA" sz="60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60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</a:t>
            </a:r>
            <a:endParaRPr lang="uk-UA" sz="60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3174" t="25942" r="11435" b="46000"/>
          <a:stretch/>
        </p:blipFill>
        <p:spPr bwMode="auto">
          <a:xfrm>
            <a:off x="1259633" y="1340768"/>
            <a:ext cx="2880320" cy="29535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ятиугольник 4"/>
          <p:cNvSpPr/>
          <p:nvPr/>
        </p:nvSpPr>
        <p:spPr>
          <a:xfrm rot="16200000">
            <a:off x="2210589" y="3896095"/>
            <a:ext cx="978408" cy="2489415"/>
          </a:xfrm>
          <a:prstGeom prst="homePlate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  <a:effectLst>
            <a:innerShdw blurRad="114300">
              <a:prstClr val="black"/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ВПРАВА</a:t>
            </a:r>
            <a:endParaRPr lang="uk-UA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7731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231</TotalTime>
  <Words>293</Words>
  <Application>Microsoft Office PowerPoint</Application>
  <PresentationFormat>Экран (4:3)</PresentationFormat>
  <Paragraphs>113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Остин</vt:lpstr>
      <vt:lpstr>Чотирикутник та його елементи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ЗНАЮ ВМІЮ МОЖУ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Чотирикутник та його елементи</dc:title>
  <dc:creator>Sony</dc:creator>
  <cp:lastModifiedBy>Sch</cp:lastModifiedBy>
  <cp:revision>30</cp:revision>
  <dcterms:created xsi:type="dcterms:W3CDTF">2019-08-15T06:49:11Z</dcterms:created>
  <dcterms:modified xsi:type="dcterms:W3CDTF">2022-09-05T11:08:11Z</dcterms:modified>
</cp:coreProperties>
</file>