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660066"/>
    <a:srgbClr val="6666FF"/>
    <a:srgbClr val="CC3300"/>
    <a:srgbClr val="66FF33"/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8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16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577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670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026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52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01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88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666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21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53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57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4AB9F-D9AD-400C-8D68-49647E326C36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E1F2D-1337-47FD-8230-FF8D249DE0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29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946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7100" y="965200"/>
            <a:ext cx="9486900" cy="5384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900FF"/>
                </a:solidFill>
              </a:rPr>
              <a:t>ДОСЛІДЖУЄМО</a:t>
            </a:r>
          </a:p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900FF"/>
                </a:solidFill>
                <a:effectLst/>
              </a:rPr>
              <a:t>ЗАДАЧІ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9900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94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279400"/>
            <a:ext cx="95123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                                 </a:t>
            </a:r>
            <a:r>
              <a:rPr lang="uk-UA" sz="4000" b="1" i="1" dirty="0" smtClean="0">
                <a:solidFill>
                  <a:srgbClr val="00B050"/>
                </a:solidFill>
              </a:rPr>
              <a:t>Задача</a:t>
            </a:r>
          </a:p>
          <a:p>
            <a:r>
              <a:rPr lang="uk-UA" sz="4000" b="1" i="1" dirty="0" smtClean="0"/>
              <a:t>На підприємство замовили 5 столів, по 135 грн кожний, та 6 стільців, по 970 грн кожний. Скільки гривень заплатили за всю покупку?</a:t>
            </a:r>
            <a:endParaRPr lang="en-US" sz="4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209801" y="3810000"/>
            <a:ext cx="9715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00B050"/>
                </a:solidFill>
              </a:rPr>
              <a:t>Скільки гривень заплатили за п’ять столів?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00B050"/>
                </a:solidFill>
              </a:rPr>
              <a:t> Скільки гривень заплатили за 6 стільців?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00B050"/>
                </a:solidFill>
              </a:rPr>
              <a:t>Скільки гривень заплатили за всю покупку?</a:t>
            </a:r>
            <a:endParaRPr lang="en-US" sz="36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80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8700" y="444500"/>
            <a:ext cx="9461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                                  </a:t>
            </a:r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Задача</a:t>
            </a:r>
          </a:p>
          <a:p>
            <a:r>
              <a:rPr lang="uk-UA" sz="3600" b="1" i="1" dirty="0" smtClean="0"/>
              <a:t>Для ремонту купили 5 банок білої фарби, по 127 грн за кожну, та 4 банки лаку, по 180 грн за кожну. Скільки гривень заплатили за всю покупку?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133601" y="3670300"/>
            <a:ext cx="9715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Скільки гривень заплатили за п’ять банок </a:t>
            </a:r>
          </a:p>
          <a:p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білої фарби?</a:t>
            </a:r>
          </a:p>
          <a:p>
            <a:pPr marL="342900" indent="-342900">
              <a:buAutoNum type="arabicParenR"/>
            </a:pP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Скільки гривень заплатили за чотири банки лаку?</a:t>
            </a:r>
          </a:p>
          <a:p>
            <a:pPr marL="342900" indent="-342900">
              <a:buAutoNum type="arabicParenR"/>
            </a:pP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Скільки гривень заплатили за всю покупку?</a:t>
            </a:r>
            <a:endParaRPr lang="en-US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965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1700" y="254000"/>
            <a:ext cx="97409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0070C0"/>
                </a:solidFill>
              </a:rPr>
              <a:t>                                       Задача</a:t>
            </a:r>
          </a:p>
          <a:p>
            <a:r>
              <a:rPr lang="uk-UA" sz="3600" b="1" i="1" dirty="0" smtClean="0"/>
              <a:t>   З гаража у двох протилежних напрямках виїхали на мотоциклах бегемотик і слоненя. Бегемотик рухався зі швидкістю 35 км/год, а слоненя – зі швидкістю 45 км/год. Через скільки годин відстань між ними становитиме 320 км?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4224318"/>
            <a:ext cx="9550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0070C0"/>
                </a:solidFill>
              </a:rPr>
              <a:t>Яка швидкість віддалення?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0070C0"/>
                </a:solidFill>
              </a:rPr>
              <a:t>Через скільки годин відстань між ними становитиме 320 км?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879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9000" y="190500"/>
            <a:ext cx="9588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                                      </a:t>
            </a:r>
            <a:r>
              <a:rPr lang="uk-UA" sz="3600" b="1" i="1" dirty="0" smtClean="0">
                <a:solidFill>
                  <a:srgbClr val="C00000"/>
                </a:solidFill>
              </a:rPr>
              <a:t>Задача</a:t>
            </a:r>
          </a:p>
          <a:p>
            <a:r>
              <a:rPr lang="uk-UA" sz="3600" b="1" i="1" dirty="0" smtClean="0"/>
              <a:t>     З гаража у двох протилежних напрямках виїхали на скутерах зайчик і вовчик. Зайчик рухався зі швидкістю 38 км/год, а вовчик – зі швидкістю 42 км/год. Через скільки годин відстань між ними становитиме 320 км?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247900" y="3746500"/>
            <a:ext cx="929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C00000"/>
                </a:solidFill>
              </a:rPr>
              <a:t>Яка швидкість віддалення?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C00000"/>
                </a:solidFill>
              </a:rPr>
              <a:t>Через скільки годин відстань між ними становитиме 320 км?</a:t>
            </a:r>
            <a:endParaRPr lang="en-US" sz="3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17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9000" y="177800"/>
            <a:ext cx="9766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                                     </a:t>
            </a:r>
            <a:r>
              <a:rPr lang="uk-UA" sz="3600" b="1" i="1" dirty="0" smtClean="0">
                <a:solidFill>
                  <a:srgbClr val="FF33CC"/>
                </a:solidFill>
              </a:rPr>
              <a:t>Задача</a:t>
            </a:r>
          </a:p>
          <a:p>
            <a:r>
              <a:rPr lang="uk-UA" sz="3600" b="1" i="1" dirty="0" smtClean="0"/>
              <a:t>     Магазин отримав 15 телевізорів і 18 комп’ютерів за однаковою ціною. Вартість усіх комп’ютерів на 15000 грн більша, ніж телевізорів. Скільки гривень заплатили за телевізори та комп’ютери окремо?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298700" y="3771900"/>
            <a:ext cx="9626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200" b="1" i="1" dirty="0" smtClean="0"/>
              <a:t> </a:t>
            </a:r>
            <a:r>
              <a:rPr lang="uk-UA" sz="3200" b="1" i="1" dirty="0" smtClean="0">
                <a:solidFill>
                  <a:srgbClr val="FF33CC"/>
                </a:solidFill>
              </a:rPr>
              <a:t>На скільки більше магазин отримав</a:t>
            </a:r>
          </a:p>
          <a:p>
            <a:r>
              <a:rPr lang="uk-UA" sz="3200" b="1" i="1" dirty="0" smtClean="0">
                <a:solidFill>
                  <a:srgbClr val="FF33CC"/>
                </a:solidFill>
              </a:rPr>
              <a:t> комп’ютерів, ніж телевізорів?</a:t>
            </a:r>
          </a:p>
          <a:p>
            <a:r>
              <a:rPr lang="uk-UA" sz="3200" b="1" i="1" dirty="0" smtClean="0">
                <a:solidFill>
                  <a:srgbClr val="FF33CC"/>
                </a:solidFill>
              </a:rPr>
              <a:t>2) Яка вартість одного комп’ютера?</a:t>
            </a:r>
          </a:p>
          <a:p>
            <a:r>
              <a:rPr lang="uk-UA" sz="3200" b="1" i="1" dirty="0" smtClean="0">
                <a:solidFill>
                  <a:srgbClr val="FF33CC"/>
                </a:solidFill>
              </a:rPr>
              <a:t>3) Яка вартість 18 комп’ютерів?</a:t>
            </a:r>
          </a:p>
          <a:p>
            <a:r>
              <a:rPr lang="uk-UA" sz="3200" b="1" i="1" dirty="0" smtClean="0">
                <a:solidFill>
                  <a:srgbClr val="FF33CC"/>
                </a:solidFill>
              </a:rPr>
              <a:t>4) Яка вартість 15 телевізорів?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874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1700" y="381000"/>
            <a:ext cx="972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                             </a:t>
            </a:r>
            <a:r>
              <a:rPr lang="uk-UA" sz="3600" b="1" i="1" dirty="0" smtClean="0">
                <a:solidFill>
                  <a:srgbClr val="9900FF"/>
                </a:solidFill>
              </a:rPr>
              <a:t>Задача</a:t>
            </a:r>
          </a:p>
          <a:p>
            <a:r>
              <a:rPr lang="uk-UA" sz="3600" b="1" i="1" dirty="0" smtClean="0"/>
              <a:t>  Площа прямокутної ділянки дорівнює</a:t>
            </a:r>
          </a:p>
          <a:p>
            <a:r>
              <a:rPr lang="uk-UA" sz="3600" b="1" i="1" dirty="0" smtClean="0"/>
              <a:t> 1125 </a:t>
            </a:r>
            <a:r>
              <a:rPr lang="uk-UA" sz="3600" b="1" i="1" dirty="0" err="1" smtClean="0"/>
              <a:t>кв.м</a:t>
            </a:r>
            <a:r>
              <a:rPr lang="uk-UA" sz="3600" b="1" i="1" dirty="0" smtClean="0"/>
              <a:t>, а її ширина – 9м. </a:t>
            </a:r>
          </a:p>
          <a:p>
            <a:r>
              <a:rPr lang="uk-UA" sz="3600" b="1" i="1" dirty="0" smtClean="0"/>
              <a:t>Обчисли периметр цієї ділянки.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3263900"/>
            <a:ext cx="9285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/>
              <a:t> </a:t>
            </a:r>
            <a:r>
              <a:rPr lang="uk-UA" sz="3600" b="1" i="1" dirty="0" smtClean="0">
                <a:solidFill>
                  <a:srgbClr val="9900FF"/>
                </a:solidFill>
              </a:rPr>
              <a:t>Знайди довжину прямокутної ділянки.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9900FF"/>
                </a:solidFill>
              </a:rPr>
              <a:t> Обчисли периметр.</a:t>
            </a:r>
            <a:endParaRPr lang="en-US" sz="3600" b="1" i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9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342900"/>
            <a:ext cx="9639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CC3300"/>
                </a:solidFill>
              </a:rPr>
              <a:t>                              Задача</a:t>
            </a:r>
          </a:p>
          <a:p>
            <a:r>
              <a:rPr lang="uk-UA" sz="3600" b="1" i="1" dirty="0" smtClean="0"/>
              <a:t>      Присадибна ділянка має форму прямокутника. Довжина ділянки 36 м, а ширина 8 м. ¼ площі займає сад. Обчисли площу саду.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336800" y="3594143"/>
            <a:ext cx="857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CC3300"/>
                </a:solidFill>
              </a:rPr>
              <a:t>Обчисли площу присадибної ділянки.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CC3300"/>
                </a:solidFill>
              </a:rPr>
              <a:t>Обчисли площу саду.</a:t>
            </a:r>
            <a:endParaRPr lang="en-US" sz="3600" b="1" i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00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2000" y="215900"/>
            <a:ext cx="985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6666FF"/>
                </a:solidFill>
              </a:rPr>
              <a:t>                                 Задача</a:t>
            </a:r>
          </a:p>
          <a:p>
            <a:r>
              <a:rPr lang="uk-UA" sz="3600" b="1" i="1" dirty="0" smtClean="0"/>
              <a:t> Перший мотоцикліст проїхав 320 км, другий – 160 км, рухаючись з однаковою швидкістю. Перший мотоцикліст перебував у дорозі на 2 год більше, ніж другий. Скільки часу перебував у дорозі кожний мотоцикліст?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425700" y="3894141"/>
            <a:ext cx="927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6666FF"/>
                </a:solidFill>
              </a:rPr>
              <a:t>На скільки кілометрів більше проїхав перший мотоцикліст, ніж другий?</a:t>
            </a:r>
          </a:p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6666FF"/>
                </a:solidFill>
              </a:rPr>
              <a:t>З якою швидкістю рухались мотоциклісти?</a:t>
            </a:r>
          </a:p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6666FF"/>
                </a:solidFill>
              </a:rPr>
              <a:t>Скільки часу перебував у дорозі перший мотоцикліст?</a:t>
            </a:r>
          </a:p>
          <a:p>
            <a:pPr marL="342900" indent="-342900">
              <a:buAutoNum type="arabicParenR"/>
            </a:pPr>
            <a:r>
              <a:rPr lang="uk-UA" sz="2800" b="1" dirty="0" smtClean="0">
                <a:solidFill>
                  <a:srgbClr val="6666FF"/>
                </a:solidFill>
              </a:rPr>
              <a:t>Скільки часу перебував у дорозі другий мотоцикліст?</a:t>
            </a:r>
            <a:endParaRPr lang="en-US" sz="2800" b="1" dirty="0">
              <a:solidFill>
                <a:srgbClr val="66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225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1700" y="88900"/>
            <a:ext cx="949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660066"/>
                </a:solidFill>
              </a:rPr>
              <a:t>                                        Задача</a:t>
            </a:r>
          </a:p>
          <a:p>
            <a:r>
              <a:rPr lang="uk-UA" sz="3600" b="1" i="1" dirty="0" smtClean="0"/>
              <a:t>   Із двох міст, відстань між якими 480 км, одночасно назустріч один одному виїхали два автобуси. Швидкість першого автобуса 58 км/год, а другого – на 4 км/год більша. Через скільки годин вони зустрінуться? 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463800" y="3937000"/>
            <a:ext cx="87799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660066"/>
                </a:solidFill>
              </a:rPr>
              <a:t>Яка швидкість другого автобуса?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660066"/>
                </a:solidFill>
              </a:rPr>
              <a:t>Яка швидкість зближення автобусів?</a:t>
            </a:r>
          </a:p>
          <a:p>
            <a:pPr marL="342900" indent="-342900">
              <a:buAutoNum type="arabicParenR"/>
            </a:pPr>
            <a:r>
              <a:rPr lang="uk-UA" sz="3600" b="1" i="1" dirty="0" smtClean="0">
                <a:solidFill>
                  <a:srgbClr val="660066"/>
                </a:solidFill>
              </a:rPr>
              <a:t>Через скільки годин вони зустрінуться?</a:t>
            </a:r>
            <a:endParaRPr lang="en-US" sz="3600" b="1" i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9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487</Words>
  <Application>Microsoft Office PowerPoint</Application>
  <PresentationFormat>Произвольный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Sch</cp:lastModifiedBy>
  <cp:revision>7</cp:revision>
  <dcterms:created xsi:type="dcterms:W3CDTF">2022-07-18T16:21:58Z</dcterms:created>
  <dcterms:modified xsi:type="dcterms:W3CDTF">2022-09-14T06:54:59Z</dcterms:modified>
</cp:coreProperties>
</file>