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5" r:id="rId3"/>
    <p:sldId id="267" r:id="rId4"/>
    <p:sldId id="268" r:id="rId5"/>
    <p:sldId id="269" r:id="rId6"/>
    <p:sldId id="272" r:id="rId7"/>
    <p:sldId id="270" r:id="rId8"/>
    <p:sldId id="271" r:id="rId9"/>
    <p:sldId id="273" r:id="rId10"/>
    <p:sldId id="274" r:id="rId11"/>
    <p:sldId id="275" r:id="rId12"/>
    <p:sldId id="280" r:id="rId13"/>
    <p:sldId id="277" r:id="rId14"/>
    <p:sldId id="276" r:id="rId15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60093"/>
    <a:srgbClr val="FFFF00"/>
    <a:srgbClr val="990000"/>
    <a:srgbClr val="FCF600"/>
    <a:srgbClr val="FFCC00"/>
    <a:srgbClr val="FF0066"/>
    <a:srgbClr val="4BB2FF"/>
    <a:srgbClr val="CC0066"/>
    <a:srgbClr val="66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52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12.09.2022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12.09.2022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12.09.2022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B71C9-7E62-4C7B-A940-8ECC75766FC3}" type="datetimeFigureOut">
              <a:rPr lang="ru-RU" smtClean="0"/>
              <a:pPr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B84CD-8749-423A-991B-A6C07BC0D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learningapps.org/view2883511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47"/>
          <p:cNvGrpSpPr/>
          <p:nvPr/>
        </p:nvGrpSpPr>
        <p:grpSpPr>
          <a:xfrm>
            <a:off x="-14082" y="0"/>
            <a:ext cx="9144000" cy="6858000"/>
            <a:chOff x="0" y="0"/>
            <a:chExt cx="9144000" cy="6858000"/>
          </a:xfrm>
        </p:grpSpPr>
        <p:pic>
          <p:nvPicPr>
            <p:cNvPr id="7" name="Рисунок 6" descr="Рисунок13.png"/>
            <p:cNvPicPr>
              <a:picLocks noChangeAspect="1"/>
            </p:cNvPicPr>
            <p:nvPr/>
          </p:nvPicPr>
          <p:blipFill>
            <a:blip r:embed="rId2" cstate="print"/>
            <a:srcRect l="2308" b="1704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pic>
        <p:pic>
          <p:nvPicPr>
            <p:cNvPr id="47" name="Рисунок 46" descr="Рисунок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29322" y="1928802"/>
              <a:ext cx="2952000" cy="476909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pic>
      </p:grpSp>
      <p:sp>
        <p:nvSpPr>
          <p:cNvPr id="4" name="Прямоугольник 3"/>
          <p:cNvSpPr/>
          <p:nvPr/>
        </p:nvSpPr>
        <p:spPr>
          <a:xfrm>
            <a:off x="2574359" y="5610297"/>
            <a:ext cx="2078839" cy="92333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>
                <a:ln w="9525">
                  <a:solidFill>
                    <a:srgbClr val="990000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 клас</a:t>
            </a:r>
          </a:p>
        </p:txBody>
      </p:sp>
      <p:sp>
        <p:nvSpPr>
          <p:cNvPr id="12" name="Прямоугольник: скругленные углы 11"/>
          <p:cNvSpPr/>
          <p:nvPr/>
        </p:nvSpPr>
        <p:spPr>
          <a:xfrm>
            <a:off x="1259633" y="1412776"/>
            <a:ext cx="5256584" cy="4037417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92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rgbClr val="FCF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Дільники та кратні натурального числа. </a:t>
            </a:r>
          </a:p>
          <a:p>
            <a:pPr algn="ctr"/>
            <a:r>
              <a:rPr lang="uk-UA" sz="4000" b="1" dirty="0">
                <a:solidFill>
                  <a:srgbClr val="FCF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Прості та </a:t>
            </a:r>
            <a:r>
              <a:rPr lang="uk-UA" sz="4000" b="1" dirty="0" smtClean="0">
                <a:solidFill>
                  <a:srgbClr val="FCF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складені</a:t>
            </a: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9809">
            <a:off x="6219098" y="311089"/>
            <a:ext cx="2448104" cy="33403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7000"/>
              </a:schemeClr>
            </a:gs>
            <a:gs pos="41000">
              <a:schemeClr val="accent5">
                <a:lumMod val="97000"/>
                <a:lumOff val="3000"/>
              </a:schemeClr>
            </a:gs>
            <a:gs pos="82000">
              <a:schemeClr val="accent5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/>
          <p:cNvSpPr/>
          <p:nvPr/>
        </p:nvSpPr>
        <p:spPr>
          <a:xfrm>
            <a:off x="106499" y="1052737"/>
            <a:ext cx="6918069" cy="570249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Виконайте ділення і зробіть перевірку множенням.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 : 7 = </a:t>
            </a:r>
          </a:p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3,5 : 7 = </a:t>
            </a:r>
          </a:p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: 8	 = </a:t>
            </a:r>
          </a:p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3,5 : 0,7 = 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: скругленные углы 5"/>
          <p:cNvSpPr/>
          <p:nvPr/>
        </p:nvSpPr>
        <p:spPr>
          <a:xfrm>
            <a:off x="289170" y="152636"/>
            <a:ext cx="6552728" cy="79208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err="1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4000" b="1" i="1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усних</a:t>
            </a:r>
            <a:r>
              <a:rPr lang="ru-RU" sz="4000" b="1" i="1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вправ</a:t>
            </a:r>
            <a:endParaRPr lang="ru-RU" sz="4000" b="1" i="1" dirty="0"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127" y="2348880"/>
            <a:ext cx="3415873" cy="4406349"/>
          </a:xfrm>
          <a:prstGeom prst="rect">
            <a:avLst/>
          </a:prstGeom>
        </p:spPr>
      </p:pic>
      <p:sp>
        <p:nvSpPr>
          <p:cNvPr id="8" name="Звезда: 7 точек 7"/>
          <p:cNvSpPr/>
          <p:nvPr/>
        </p:nvSpPr>
        <p:spPr>
          <a:xfrm>
            <a:off x="2449260" y="2082316"/>
            <a:ext cx="1546675" cy="1259444"/>
          </a:xfrm>
          <a:prstGeom prst="star7">
            <a:avLst/>
          </a:prstGeom>
          <a:gradFill>
            <a:gsLst>
              <a:gs pos="0">
                <a:schemeClr val="accent6">
                  <a:shade val="51000"/>
                  <a:satMod val="130000"/>
                </a:schemeClr>
              </a:gs>
              <a:gs pos="50000">
                <a:schemeClr val="accent6">
                  <a:shade val="93000"/>
                  <a:satMod val="130000"/>
                </a:schemeClr>
              </a:gs>
              <a:gs pos="84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9" name="Звезда: 7 точек 8"/>
          <p:cNvSpPr/>
          <p:nvPr/>
        </p:nvSpPr>
        <p:spPr>
          <a:xfrm>
            <a:off x="2449260" y="3212977"/>
            <a:ext cx="1546676" cy="1295646"/>
          </a:xfrm>
          <a:prstGeom prst="star7">
            <a:avLst/>
          </a:prstGeom>
          <a:gradFill>
            <a:gsLst>
              <a:gs pos="0">
                <a:schemeClr val="accent6">
                  <a:shade val="51000"/>
                  <a:satMod val="130000"/>
                </a:schemeClr>
              </a:gs>
              <a:gs pos="37000">
                <a:schemeClr val="accent6">
                  <a:shade val="93000"/>
                  <a:satMod val="130000"/>
                </a:schemeClr>
              </a:gs>
              <a:gs pos="79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0" name="Звезда: 7 точек 9"/>
              <p:cNvSpPr/>
              <p:nvPr/>
            </p:nvSpPr>
            <p:spPr>
              <a:xfrm>
                <a:off x="2454287" y="4350568"/>
                <a:ext cx="1541648" cy="1267069"/>
              </a:xfrm>
              <a:prstGeom prst="star7">
                <a:avLst/>
              </a:prstGeom>
              <a:gradFill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48000">
                    <a:schemeClr val="accent6">
                      <a:shade val="93000"/>
                      <a:satMod val="130000"/>
                    </a:schemeClr>
                  </a:gs>
                  <a:gs pos="86000">
                    <a:schemeClr val="accent6">
                      <a:shade val="94000"/>
                      <a:satMod val="135000"/>
                    </a:schemeClr>
                  </a:gs>
                </a:gsLst>
              </a:gradFill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ru-RU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ru-RU" sz="3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Звезда: 7 точе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287" y="4350568"/>
                <a:ext cx="1541648" cy="1267069"/>
              </a:xfrm>
              <a:prstGeom prst="star7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Звезда: 7 точек 10"/>
          <p:cNvSpPr/>
          <p:nvPr/>
        </p:nvSpPr>
        <p:spPr>
          <a:xfrm>
            <a:off x="2453065" y="5501999"/>
            <a:ext cx="1542870" cy="1181221"/>
          </a:xfrm>
          <a:prstGeom prst="star7">
            <a:avLst/>
          </a:prstGeom>
          <a:gradFill>
            <a:gsLst>
              <a:gs pos="0">
                <a:schemeClr val="accent6">
                  <a:shade val="51000"/>
                  <a:satMod val="130000"/>
                </a:schemeClr>
              </a:gs>
              <a:gs pos="45000">
                <a:schemeClr val="accent6">
                  <a:shade val="93000"/>
                  <a:satMod val="130000"/>
                </a:schemeClr>
              </a:gs>
              <a:gs pos="79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="" xmlns:p14="http://schemas.microsoft.com/office/powerpoint/2010/main" val="146841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7000"/>
              </a:schemeClr>
            </a:gs>
            <a:gs pos="41000">
              <a:schemeClr val="accent5">
                <a:lumMod val="97000"/>
                <a:lumOff val="3000"/>
              </a:schemeClr>
            </a:gs>
            <a:gs pos="82000">
              <a:schemeClr val="accent5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289170" y="152636"/>
            <a:ext cx="8099254" cy="79208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Дайте в</a:t>
            </a:r>
            <a:r>
              <a:rPr lang="uk-UA" sz="4000" b="1" i="1" dirty="0" err="1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ідповіді</a:t>
            </a:r>
            <a:r>
              <a:rPr lang="uk-UA" sz="4000" b="1" i="1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запитання</a:t>
            </a:r>
            <a:endParaRPr lang="ru-RU" sz="4000" b="1" i="1" dirty="0"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: скругленные углы 2"/>
          <p:cNvSpPr/>
          <p:nvPr/>
        </p:nvSpPr>
        <p:spPr>
          <a:xfrm>
            <a:off x="1043608" y="1124744"/>
            <a:ext cx="8100392" cy="554512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lvl="0" indent="-514350">
              <a:buFont typeface="+mj-lt"/>
              <a:buAutoNum type="arabicPeriod"/>
            </a:pPr>
            <a:r>
              <a:rPr lang="uk-UA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 можна виконати ділення: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натурального числа на натуральне число;</a:t>
            </a:r>
          </a:p>
          <a:p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десяткового дробу на натуральне число;</a:t>
            </a:r>
          </a:p>
          <a:p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десяткового дробу на десятковий дріб?</a:t>
            </a:r>
          </a:p>
          <a:p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Чи завжди від ділення двох натуральних чисел маємо в частці нату­ральне число? </a:t>
            </a:r>
            <a:endParaRPr lang="ru-RU" sz="29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917141"/>
            <a:ext cx="1187624" cy="27527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узырек для мыслей: облако 6"/>
          <p:cNvSpPr/>
          <p:nvPr/>
        </p:nvSpPr>
        <p:spPr>
          <a:xfrm>
            <a:off x="7956376" y="1638844"/>
            <a:ext cx="1187624" cy="792088"/>
          </a:xfrm>
          <a:prstGeom prst="cloud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узырек для мыслей: облако 7"/>
          <p:cNvSpPr/>
          <p:nvPr/>
        </p:nvSpPr>
        <p:spPr>
          <a:xfrm>
            <a:off x="7956376" y="2763588"/>
            <a:ext cx="1187624" cy="792088"/>
          </a:xfrm>
          <a:prstGeom prst="cloud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узырек для мыслей: облако 8"/>
          <p:cNvSpPr/>
          <p:nvPr/>
        </p:nvSpPr>
        <p:spPr>
          <a:xfrm>
            <a:off x="7956376" y="3797622"/>
            <a:ext cx="1187624" cy="792088"/>
          </a:xfrm>
          <a:prstGeom prst="cloud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узырек для мыслей: облако 9"/>
          <p:cNvSpPr/>
          <p:nvPr/>
        </p:nvSpPr>
        <p:spPr>
          <a:xfrm>
            <a:off x="7884368" y="5661248"/>
            <a:ext cx="1187624" cy="792088"/>
          </a:xfrm>
          <a:prstGeom prst="cloud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591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7000"/>
              </a:schemeClr>
            </a:gs>
            <a:gs pos="41000">
              <a:schemeClr val="accent5">
                <a:lumMod val="97000"/>
                <a:lumOff val="3000"/>
              </a:schemeClr>
            </a:gs>
            <a:gs pos="82000">
              <a:schemeClr val="accent5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3419872" y="116632"/>
            <a:ext cx="2773954" cy="79208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Задача</a:t>
            </a:r>
            <a:endParaRPr lang="ru-RU" sz="4000" b="1" i="1" dirty="0"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: скругленные углы 6"/>
          <p:cNvSpPr/>
          <p:nvPr/>
        </p:nvSpPr>
        <p:spPr>
          <a:xfrm>
            <a:off x="1799184" y="1072811"/>
            <a:ext cx="7344816" cy="5785189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3200" b="1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</a:t>
            </a:r>
            <a:r>
              <a:rPr lang="uk-UA" sz="3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Марійки є 6 яблук. Між скількома друзями вона зможе їх розділити?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sz="2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uk-UA" sz="20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uk-UA" sz="20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Щоб розв’язати таку задачу, треба                    </a:t>
            </a: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uk-UA" sz="20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знайти всі натуральні числа, на які </a:t>
            </a:r>
          </a:p>
          <a:p>
            <a:pPr indent="450215">
              <a:lnSpc>
                <a:spcPct val="150000"/>
              </a:lnSpc>
            </a:pPr>
            <a:r>
              <a:rPr lang="uk-UA" sz="20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число 6 ділиться без остачі.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uk-UA" sz="20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 на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 це спробуємо                </a:t>
            </a: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з’ясувати.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4" y="2444378"/>
            <a:ext cx="4644007" cy="43087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6444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7000"/>
              </a:schemeClr>
            </a:gs>
            <a:gs pos="41000">
              <a:schemeClr val="accent5">
                <a:lumMod val="97000"/>
                <a:lumOff val="3000"/>
              </a:schemeClr>
            </a:gs>
            <a:gs pos="82000">
              <a:schemeClr val="accent5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Рисунок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92000" y="2088906"/>
            <a:ext cx="2952000" cy="476909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3" name="Прямоугольник: скругленные углы 2"/>
          <p:cNvSpPr/>
          <p:nvPr/>
        </p:nvSpPr>
        <p:spPr>
          <a:xfrm>
            <a:off x="21602" y="78090"/>
            <a:ext cx="8424936" cy="664033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uk-UA" sz="2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спосіб</a:t>
            </a: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uk-UA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спосіб</a:t>
            </a: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 купки по 3 яблука      На 3 купки по 2 яблука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6 : 2 = 3                                         6 : 3 = 2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6 – ділене                                      6 – ділене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2 – дільник                                   3 – дільник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3 – частка                                      2 – частка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Числа 2 і 3 є </a:t>
            </a:r>
            <a:r>
              <a:rPr lang="uk-UA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дільниками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числа 6.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число 6 є </a:t>
            </a:r>
            <a:r>
              <a:rPr lang="uk-UA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кратним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кожного зі своїх дільників.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74711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>
                <a:ln>
                  <a:noFill/>
                </a:ln>
                <a:solidFill>
                  <a:srgbClr val="22C5E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uk-UA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954" y="-61488"/>
            <a:ext cx="2088232" cy="19598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29" y="2114854"/>
            <a:ext cx="1358031" cy="10441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988" y="2114854"/>
            <a:ext cx="1393942" cy="10441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/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963" y="2270818"/>
            <a:ext cx="1162249" cy="7560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/>
          <p:cNvPicPr/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635" y="2260155"/>
            <a:ext cx="1206976" cy="7535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/>
          <p:cNvPicPr/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034" y="2270818"/>
            <a:ext cx="1188224" cy="7799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214405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7000"/>
              </a:schemeClr>
            </a:gs>
            <a:gs pos="41000">
              <a:schemeClr val="accent5">
                <a:lumMod val="97000"/>
                <a:lumOff val="3000"/>
              </a:schemeClr>
            </a:gs>
            <a:gs pos="82000">
              <a:schemeClr val="accent5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/>
          <p:cNvSpPr/>
          <p:nvPr/>
        </p:nvSpPr>
        <p:spPr>
          <a:xfrm>
            <a:off x="1871700" y="188640"/>
            <a:ext cx="6480720" cy="93610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uk-UA" sz="3600" b="1" i="1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</a:rPr>
              <a:t>Чи є інші дільники в числа 6?</a:t>
            </a:r>
            <a:endParaRPr lang="ru-RU" sz="36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31615"/>
            <a:ext cx="2341758" cy="17263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: скругленные углы 3"/>
          <p:cNvSpPr/>
          <p:nvPr/>
        </p:nvSpPr>
        <p:spPr>
          <a:xfrm>
            <a:off x="1331640" y="1340768"/>
            <a:ext cx="7560840" cy="410445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Так. </a:t>
            </a:r>
          </a:p>
          <a:p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Число 6 ділиться ще на 1 і саме на себе. </a:t>
            </a:r>
          </a:p>
          <a:p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Отже, загалом у числа 6 є чотири дільники: </a:t>
            </a:r>
            <a:r>
              <a:rPr lang="uk-UA" sz="4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1; 2; 3; 6. 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" y="192513"/>
            <a:ext cx="1188715" cy="18804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3419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7000"/>
              </a:schemeClr>
            </a:gs>
            <a:gs pos="41000">
              <a:schemeClr val="accent5">
                <a:lumMod val="97000"/>
                <a:lumOff val="3000"/>
              </a:schemeClr>
            </a:gs>
            <a:gs pos="82000">
              <a:schemeClr val="accent5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/>
          <p:cNvSpPr/>
          <p:nvPr/>
        </p:nvSpPr>
        <p:spPr>
          <a:xfrm>
            <a:off x="179512" y="5301208"/>
            <a:ext cx="8568952" cy="138499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908720"/>
            <a:ext cx="7920880" cy="41053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: скругленные углы 2"/>
          <p:cNvSpPr/>
          <p:nvPr/>
        </p:nvSpPr>
        <p:spPr>
          <a:xfrm>
            <a:off x="1907704" y="116632"/>
            <a:ext cx="5328592" cy="57606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Розгадайте ребус</a:t>
            </a:r>
            <a:endParaRPr lang="ru-RU" sz="4000" b="1" i="1" dirty="0"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: скругленные углы 3"/>
          <p:cNvSpPr/>
          <p:nvPr/>
        </p:nvSpPr>
        <p:spPr>
          <a:xfrm>
            <a:off x="4932039" y="4692853"/>
            <a:ext cx="2121129" cy="50405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Дільник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537" y="3897515"/>
            <a:ext cx="1895475" cy="15906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5536" y="5301208"/>
            <a:ext cx="81369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Запам’ятайте!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Дільником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числа називається таке число, на яке ділиться дане число</a:t>
            </a: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309873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4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7000"/>
              </a:schemeClr>
            </a:gs>
            <a:gs pos="41000">
              <a:schemeClr val="accent5">
                <a:lumMod val="97000"/>
                <a:lumOff val="3000"/>
              </a:schemeClr>
            </a:gs>
            <a:gs pos="82000">
              <a:schemeClr val="accent5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1907704" y="116632"/>
            <a:ext cx="5328592" cy="57606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Розгадайте ребус</a:t>
            </a:r>
            <a:endParaRPr lang="ru-RU" sz="4000" b="1" i="1" dirty="0"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: скругленные углы 3"/>
          <p:cNvSpPr/>
          <p:nvPr/>
        </p:nvSpPr>
        <p:spPr>
          <a:xfrm>
            <a:off x="1475656" y="908720"/>
            <a:ext cx="6624736" cy="374441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1343682"/>
            <a:ext cx="7651679" cy="3192617"/>
          </a:xfrm>
          <a:prstGeom prst="rect">
            <a:avLst/>
          </a:prstGeom>
        </p:spPr>
      </p:pic>
      <p:sp>
        <p:nvSpPr>
          <p:cNvPr id="6" name="Прямоугольник: скругленные углы 5"/>
          <p:cNvSpPr/>
          <p:nvPr/>
        </p:nvSpPr>
        <p:spPr>
          <a:xfrm>
            <a:off x="4932039" y="4692853"/>
            <a:ext cx="2121129" cy="50405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Кратне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/>
          <p:cNvSpPr/>
          <p:nvPr/>
        </p:nvSpPr>
        <p:spPr>
          <a:xfrm>
            <a:off x="179512" y="5301208"/>
            <a:ext cx="8568952" cy="138499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Запам’ятайте! 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400" b="1" i="1" dirty="0">
                <a:solidFill>
                  <a:srgbClr val="4BACC6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Кратним</a:t>
            </a:r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числа називається таке число, яке ділиться на дане число</a:t>
            </a:r>
            <a:r>
              <a:rPr lang="uk-UA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b="1" dirty="0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537" y="3897515"/>
            <a:ext cx="1895475" cy="15906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0404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7000"/>
              </a:schemeClr>
            </a:gs>
            <a:gs pos="41000">
              <a:schemeClr val="accent5">
                <a:lumMod val="97000"/>
                <a:lumOff val="3000"/>
              </a:schemeClr>
            </a:gs>
            <a:gs pos="82000">
              <a:schemeClr val="accent5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/>
          <p:cNvSpPr/>
          <p:nvPr/>
        </p:nvSpPr>
        <p:spPr>
          <a:xfrm>
            <a:off x="2915816" y="476672"/>
            <a:ext cx="4974259" cy="100811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i="1" dirty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Зверніть увагу!</a:t>
            </a:r>
            <a:endParaRPr lang="ru-RU" sz="4400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Прямоугольник: скругленные углы 3"/>
          <p:cNvSpPr/>
          <p:nvPr/>
        </p:nvSpPr>
        <p:spPr>
          <a:xfrm>
            <a:off x="0" y="2276872"/>
            <a:ext cx="9144000" cy="432048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Кожне натуральне число, починаючи з числа 2, має принаймні два дільники – число 1 і саме це число.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Запам’ятайте!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Натуральне число, яке має лише два дільники (1 і саме число), називається </a:t>
            </a:r>
            <a:r>
              <a:rPr lang="uk-UA" sz="2400" b="1" i="1" dirty="0">
                <a:solidFill>
                  <a:srgbClr val="22C5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Натуральне число, яке має більше двох дільників, називається                      </a:t>
            </a:r>
            <a:r>
              <a:rPr lang="uk-UA" sz="2400" b="1" i="1" dirty="0">
                <a:solidFill>
                  <a:srgbClr val="22C5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складеним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Наприклад.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 – просте число, а 9 і 20 – складені.</a:t>
            </a:r>
            <a:r>
              <a:rPr lang="uk-UA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6672"/>
            <a:ext cx="1926069" cy="13812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314566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7000"/>
              </a:schemeClr>
            </a:gs>
            <a:gs pos="41000">
              <a:schemeClr val="accent5">
                <a:lumMod val="97000"/>
                <a:lumOff val="3000"/>
              </a:schemeClr>
            </a:gs>
            <a:gs pos="82000">
              <a:schemeClr val="accent5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/>
          <p:cNvSpPr/>
          <p:nvPr/>
        </p:nvSpPr>
        <p:spPr>
          <a:xfrm>
            <a:off x="0" y="1196752"/>
            <a:ext cx="8568952" cy="44644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</a:pPr>
            <a:endParaRPr lang="uk-UA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Ні.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 в числа 1 тільки один дільник.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Отже, число 1 особливе. Воно і не просте, і не складене.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lnSpc>
                <a:spcPct val="150000"/>
              </a:lnSpc>
              <a:spcAft>
                <a:spcPts val="0"/>
              </a:spcAft>
            </a:pP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Зверніть увагу!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Найменшим простим числом є  число 2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: скругленные углы 1"/>
          <p:cNvSpPr/>
          <p:nvPr/>
        </p:nvSpPr>
        <p:spPr>
          <a:xfrm>
            <a:off x="2627784" y="188640"/>
            <a:ext cx="410445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Поміркуйте!</a:t>
            </a:r>
            <a:endParaRPr lang="ru-RU" sz="4000" b="1" i="1" dirty="0"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068960"/>
            <a:ext cx="2840251" cy="3798168"/>
          </a:xfrm>
          <a:prstGeom prst="rect">
            <a:avLst/>
          </a:prstGeom>
        </p:spPr>
      </p:pic>
      <p:sp>
        <p:nvSpPr>
          <p:cNvPr id="5" name="Прямоугольник: скругленные углы 4"/>
          <p:cNvSpPr/>
          <p:nvPr/>
        </p:nvSpPr>
        <p:spPr>
          <a:xfrm>
            <a:off x="612068" y="1395028"/>
            <a:ext cx="7344816" cy="93610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uk-UA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є 1 простим числом? А складеним?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237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7000"/>
              </a:schemeClr>
            </a:gs>
            <a:gs pos="41000">
              <a:schemeClr val="accent5">
                <a:lumMod val="97000"/>
                <a:lumOff val="3000"/>
              </a:schemeClr>
            </a:gs>
            <a:gs pos="82000">
              <a:schemeClr val="accent5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/>
          <p:cNvSpPr/>
          <p:nvPr/>
        </p:nvSpPr>
        <p:spPr>
          <a:xfrm>
            <a:off x="251520" y="1340768"/>
            <a:ext cx="8568952" cy="482453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uk-UA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 </a:t>
            </a:r>
            <a:r>
              <a:rPr lang="uk-UA" sz="3200" b="1" i="1" u="sng" dirty="0">
                <a:solidFill>
                  <a:srgbClr val="D6009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«Мікрофон»</a:t>
            </a:r>
            <a:r>
              <a:rPr lang="uk-UA" sz="3200" b="1" i="1" dirty="0">
                <a:solidFill>
                  <a:srgbClr val="D6009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учні по черзі (передаючи уявний мікрофон), дають відповіді на запитання з №2, №3.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uk-UA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Письмово </a:t>
            </a:r>
          </a:p>
          <a:p>
            <a:pPr lvl="0">
              <a:lnSpc>
                <a:spcPct val="150000"/>
              </a:lnSpc>
              <a:spcAft>
                <a:spcPts val="1000"/>
              </a:spcAft>
            </a:pPr>
            <a:r>
              <a:rPr lang="uk-UA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№6, №10, №12, №15.</a:t>
            </a:r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44" y="4149699"/>
            <a:ext cx="3678658" cy="27028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0368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7000"/>
              </a:schemeClr>
            </a:gs>
            <a:gs pos="41000">
              <a:schemeClr val="accent5">
                <a:lumMod val="97000"/>
                <a:lumOff val="3000"/>
              </a:schemeClr>
            </a:gs>
            <a:gs pos="82000">
              <a:schemeClr val="accent5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/>
          <p:cNvSpPr/>
          <p:nvPr/>
        </p:nvSpPr>
        <p:spPr>
          <a:xfrm>
            <a:off x="467544" y="260648"/>
            <a:ext cx="8352928" cy="1224136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i="1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Повторення основних понять, вивчених на </a:t>
            </a:r>
            <a:r>
              <a:rPr lang="uk-UA" sz="3600" b="1" i="1" dirty="0" err="1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уроці</a:t>
            </a:r>
            <a:endParaRPr lang="ru-RU" sz="3600" b="1" i="1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Прямоугольник: скругленные углы 3"/>
          <p:cNvSpPr/>
          <p:nvPr/>
        </p:nvSpPr>
        <p:spPr>
          <a:xfrm>
            <a:off x="107504" y="1700808"/>
            <a:ext cx="7632848" cy="460851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  <a:tabLst>
                <a:tab pos="746760" algn="l"/>
              </a:tabLst>
            </a:pPr>
            <a:r>
              <a:rPr lang="uk-UA" sz="4000" b="1" i="1" dirty="0">
                <a:solidFill>
                  <a:srgbClr val="D60093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Дільник</a:t>
            </a:r>
            <a:r>
              <a:rPr lang="uk-UA" sz="4000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 це число…</a:t>
            </a:r>
            <a:endParaRPr lang="ru-RU" sz="4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  <a:tabLst>
                <a:tab pos="746760" algn="l"/>
              </a:tabLst>
            </a:pPr>
            <a:r>
              <a:rPr lang="uk-UA" sz="4000" b="1" i="1" dirty="0">
                <a:solidFill>
                  <a:srgbClr val="D60093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Кратне</a:t>
            </a:r>
            <a:r>
              <a:rPr lang="uk-UA" sz="4000" i="1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uk-UA" sz="4000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– це число…</a:t>
            </a:r>
            <a:endParaRPr lang="ru-RU" sz="4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  <a:tabLst>
                <a:tab pos="746760" algn="l"/>
              </a:tabLst>
            </a:pPr>
            <a:r>
              <a:rPr lang="uk-UA" sz="4000" b="1" i="1" dirty="0">
                <a:solidFill>
                  <a:srgbClr val="D60093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Просте число</a:t>
            </a:r>
            <a:r>
              <a:rPr lang="uk-UA" sz="4000" dirty="0">
                <a:solidFill>
                  <a:srgbClr val="D60093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uk-UA" sz="4000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– це…</a:t>
            </a:r>
            <a:endParaRPr lang="ru-RU" sz="40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  <a:tabLst>
                <a:tab pos="746760" algn="l"/>
              </a:tabLst>
            </a:pPr>
            <a:r>
              <a:rPr lang="uk-UA" sz="4000" b="1" i="1" dirty="0">
                <a:solidFill>
                  <a:srgbClr val="D60093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Складене число</a:t>
            </a:r>
            <a:r>
              <a:rPr lang="uk-UA" sz="4000" dirty="0">
                <a:solidFill>
                  <a:srgbClr val="D60093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uk-UA" sz="4000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– це…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404825"/>
            <a:ext cx="3061320" cy="2090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5376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7000"/>
              </a:schemeClr>
            </a:gs>
            <a:gs pos="41000">
              <a:schemeClr val="accent5">
                <a:lumMod val="97000"/>
                <a:lumOff val="3000"/>
              </a:schemeClr>
            </a:gs>
            <a:gs pos="82000">
              <a:schemeClr val="accent5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1511660" y="386369"/>
            <a:ext cx="6120680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>
                <a:solidFill>
                  <a:srgbClr val="FFFF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Інтерактивна вправа</a:t>
            </a:r>
            <a:endParaRPr lang="ru-RU" sz="40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967335"/>
            <a:ext cx="4572000" cy="3745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algn="just">
              <a:lnSpc>
                <a:spcPct val="150000"/>
              </a:lnSpc>
              <a:spcAft>
                <a:spcPts val="0"/>
              </a:spcAft>
              <a:tabLst>
                <a:tab pos="746760" algn="l"/>
              </a:tabLst>
            </a:pPr>
            <a:endParaRPr lang="ru-RU" sz="14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395536" y="1556792"/>
            <a:ext cx="8280920" cy="223224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algn="just">
              <a:lnSpc>
                <a:spcPct val="150000"/>
              </a:lnSpc>
              <a:spcAft>
                <a:spcPts val="0"/>
              </a:spcAft>
              <a:tabLst>
                <a:tab pos="746760" algn="l"/>
              </a:tabLst>
            </a:pPr>
            <a:r>
              <a:rPr lang="uk-UA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hlinkClick r:id="rId2"/>
              </a:rPr>
              <a:t>Прості і складені натуральні числа</a:t>
            </a:r>
            <a:endParaRPr lang="ru-RU" sz="36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990404"/>
            <a:ext cx="3672408" cy="24629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00944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7000"/>
              </a:schemeClr>
            </a:gs>
            <a:gs pos="41000">
              <a:schemeClr val="accent5">
                <a:lumMod val="97000"/>
                <a:lumOff val="3000"/>
              </a:schemeClr>
            </a:gs>
            <a:gs pos="82000">
              <a:schemeClr val="accent5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59" y="0"/>
            <a:ext cx="8747403" cy="6858000"/>
          </a:xfrm>
          <a:prstGeom prst="rect">
            <a:avLst/>
          </a:prstGeom>
        </p:spPr>
      </p:pic>
      <p:sp>
        <p:nvSpPr>
          <p:cNvPr id="4" name="Прямоугольник: скругленные углы 3"/>
          <p:cNvSpPr/>
          <p:nvPr/>
        </p:nvSpPr>
        <p:spPr>
          <a:xfrm>
            <a:off x="2987823" y="414410"/>
            <a:ext cx="3942161" cy="121438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i="1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</a:t>
            </a:r>
            <a:endParaRPr lang="ru-RU" sz="3600" b="1" i="1" dirty="0"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7824" y="3645024"/>
            <a:ext cx="4572000" cy="15132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arenR"/>
            </a:pPr>
            <a:r>
              <a:rPr lang="uk-UA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Опрацювати §1.</a:t>
            </a:r>
            <a:endParaRPr lang="ru-RU" sz="28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arenR"/>
            </a:pPr>
            <a:r>
              <a:rPr lang="uk-UA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Вивчити означення.</a:t>
            </a:r>
            <a:endParaRPr lang="ru-RU" sz="28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arenR"/>
            </a:pPr>
            <a:r>
              <a:rPr lang="uk-UA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Виконати №7, №11, №16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789420">
            <a:off x="6574369" y="997433"/>
            <a:ext cx="2231210" cy="327895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92266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f4bb4521e57a1212e5cb32fe7014756cc264bd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5670</TotalTime>
  <Words>480</Words>
  <Application>Microsoft Office PowerPoint</Application>
  <PresentationFormat>Экран (4:3)</PresentationFormat>
  <Paragraphs>90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Клетка Цифры Математика</dc:title>
  <dc:subject>Шаблон</dc:subject>
  <dc:creator>Питинёва Антонина Алексеевна</dc:creator>
  <cp:keywords>шаблон математика клетка цифры</cp:keywords>
  <cp:lastModifiedBy>Sch</cp:lastModifiedBy>
  <cp:revision>172</cp:revision>
  <dcterms:created xsi:type="dcterms:W3CDTF">2014-01-24T14:26:17Z</dcterms:created>
  <dcterms:modified xsi:type="dcterms:W3CDTF">2022-09-12T11:42:49Z</dcterms:modified>
</cp:coreProperties>
</file>