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FF"/>
    <a:srgbClr val="FF33CC"/>
    <a:srgbClr val="00FF99"/>
    <a:srgbClr val="E7E6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DE9EB2-A9E1-4CC0-A2C2-F6DBCEEC3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744B29B-71FF-4480-AFEB-8F1994779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580549-1F4C-4D04-AA01-018A1CAD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7D3138D-AF93-4449-A291-B2A9310BA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8DAB0B-0A5F-4DE3-83B9-7C130972F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574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BFA0D9-5F7F-4B2E-BC22-59AB0C998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7EF0B1-BC28-421C-A581-2EB727D60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707F898-F0E4-4FE4-B3B5-53118EC22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E706463-5465-45D5-9204-903D7E99A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98FBF1-C4F7-454A-9880-41D31F965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345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4642E1-69EF-4E73-A17D-50204843D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BA9CD4-1A7A-4A95-8595-B1E68526F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303D87-757D-4D71-9A36-D07ED0AB1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BA20EB9-15FE-4153-84BF-5593F0FCA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842C0C-1DCE-4888-8227-633EFD4F1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140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A76228-F839-48DC-B0A9-26CBCD9E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B189FB-926E-4259-B913-7BBC29983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75D6AC6-80FF-4974-BD7D-BC3A03362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36EB55-E0BD-4030-BD4F-F1DD68FF2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77571CA-FBBD-4DAA-8829-6534DB3EA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7DF5EAC-4431-4EA4-86AF-813574A0D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674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43008B-5CC4-4DBD-9F48-A3E4A950F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EC7FC93-165A-4FE2-9B9D-1FAA85A62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F0399DA-15C3-4897-AAA8-4ED8106A7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07A56C3-62EF-4A6F-9C40-00CDC9E01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7D0224E-763F-4736-B200-CBBC74AFB1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A930357-95EC-4588-BB58-4CEBF6E8E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F743B00-55F9-41CC-A7BB-33B17C001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86CAFB6-6C1A-4790-8C02-3C500572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6901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8CA917-A5A6-49A1-BA0F-6BB0B467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6C03BBE-8D9F-46B7-80A3-970DAFBD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709F390-2D01-46E1-8979-7928A0F04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935EB96-9D16-4949-A05F-2032F058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814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1AA76E8-83B9-4BA7-801D-39CE9085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C869078-92CC-4D3F-BC82-BC5FC340E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6C0B408-C313-408E-A775-F6FA563E7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4023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C1F053-5FD5-4FFD-8F91-E4E6E4F5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5A0920-640D-40A6-BF6F-A6AC4506C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8E8F5EA-D744-4B3A-9500-A8AAE56E3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030CFD9-3FCF-4E86-A47A-5B96B0C4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0DA881D-40B0-4D64-B3A9-C4F8A6EF7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7E8A037-FE07-4471-8977-4271795EA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245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5B782E-B725-4EFC-92C8-FD13D2039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B9FB390-FF80-4D4A-8DDF-7B1E32466B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7698584-F64A-4460-AA0B-8EB59D0EE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E5F8950-382F-4E88-AB5D-32F35E2F6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884CAA3-B285-4E96-94A7-EF4CC549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4ED266B-2D29-4BDC-B206-EC4D326B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714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2E2F85-DF7E-45E8-AA77-24132133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10E354E-6AAA-4A39-9B91-64A6F44DC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7C75AD-DEE4-4FE8-91F3-B16644C17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2BACB01-3AEA-4C81-BFAD-5E1ACA4E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64A26F3-9359-421C-98C8-4EE48CDE3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606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4EAB8F2-DED7-4EF9-B852-909FE3305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9CFB4DC-0A4A-4165-8280-C9E56655F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640DBC-3FD6-4E7D-94CF-A2BD3660D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87F6EE-039F-4B5E-98EC-7354E1EF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6DF5249-9761-4749-8229-6E21A9EA1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602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FEA9D0-1EE0-4B09-BBEF-F69FE169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A6EF7F5-0A60-453C-A181-B613A95D5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69E3721-D8AB-40DB-BF50-021E4706A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E13-DD4C-49D9-96AD-5EE7B5B9976C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804469-AAE1-42C7-A1C4-AA31A8B8C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5CD0C55-19F5-4B34-AEB7-5C560F6A4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3AC77-5004-4293-BA59-3BF93E4190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385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8294908-8B00-4F58-BBBA-20F71A40AA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364C879-1404-4203-8E9D-CC5DE0A621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4617302-4B0D-4351-A6BB-6F0930D943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DA2C7802-C2E0-4218-8F89-8DD7CCD2C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6D7111A-21E5-4EE9-8A78-10E5530F01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A3969E80-A77B-49FC-9122-D89AFD5EE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849CA57-76BD-4CF2-80BA-D7A46A01B7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35E9085E-E730-4768-83D4-6CB7E98971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973272FE-A474-4CAE-8CA2-BCC8B476C3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3D513DD-59B8-4644-B35D-9A051FA9D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600" i="1" dirty="0">
                <a:solidFill>
                  <a:srgbClr val="C00000"/>
                </a:solidFill>
              </a:rPr>
              <a:t>Математика 6 клас</a:t>
            </a:r>
            <a:endParaRPr lang="ru-RU" sz="3600" i="1" dirty="0">
              <a:solidFill>
                <a:srgbClr val="C00000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97FBF1-35B8-4B66-8861-946081EA4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290" y="2190771"/>
            <a:ext cx="5558068" cy="231359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uk-UA" sz="4400" b="1" dirty="0">
                <a:solidFill>
                  <a:srgbClr val="FF00FF"/>
                </a:solidFill>
              </a:rPr>
              <a:t>Розкладання чисел на множники</a:t>
            </a:r>
            <a:r>
              <a:rPr lang="en-US" sz="4400" b="1" dirty="0">
                <a:solidFill>
                  <a:srgbClr val="FF00FF"/>
                </a:solidFill>
              </a:rPr>
              <a:t>.</a:t>
            </a:r>
            <a:r>
              <a:rPr lang="uk-UA" sz="4400" b="1" dirty="0" err="1">
                <a:solidFill>
                  <a:srgbClr val="FF00FF"/>
                </a:solidFill>
              </a:rPr>
              <a:t>нсд</a:t>
            </a:r>
            <a:endParaRPr lang="ru-RU" sz="4400" b="1" dirty="0">
              <a:solidFill>
                <a:srgbClr val="FF00FF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E07981EA-05A6-437C-88D7-B377B92B03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5E3C750-986E-4769-B1AE-49289FBEE7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68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5FE8C298-5DC6-4F95-A250-1E1A081920AE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rgbClr val="FF00FF"/>
                </a:solidFill>
              </a:rPr>
              <a:t>Повторення</a:t>
            </a:r>
            <a:r>
              <a:rPr lang="uk-UA" dirty="0">
                <a:solidFill>
                  <a:srgbClr val="FF00FF"/>
                </a:solidFill>
              </a:rPr>
              <a:t> </a:t>
            </a:r>
            <a:endParaRPr lang="ru-RU" dirty="0">
              <a:solidFill>
                <a:srgbClr val="FF00FF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13787810-7788-43F1-9E31-21FEE4D3CC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uk-UA" dirty="0"/>
              <a:t>Яку цифру треба дописати до числа 56 </a:t>
            </a:r>
            <a:r>
              <a:rPr lang="en-US" dirty="0"/>
              <a:t>,</a:t>
            </a:r>
            <a:r>
              <a:rPr lang="uk-UA" dirty="0"/>
              <a:t>щоб воно ділилося на 9 </a:t>
            </a:r>
          </a:p>
          <a:p>
            <a:r>
              <a:rPr lang="uk-UA" dirty="0"/>
              <a:t>7  </a:t>
            </a:r>
          </a:p>
          <a:p>
            <a:r>
              <a:rPr lang="uk-UA" dirty="0"/>
              <a:t>Чи можна</a:t>
            </a:r>
            <a:r>
              <a:rPr lang="en-US" dirty="0"/>
              <a:t>,</a:t>
            </a:r>
            <a:r>
              <a:rPr lang="uk-UA" dirty="0"/>
              <a:t>використовуючи тільки цифри 7 і 6 записати числа </a:t>
            </a:r>
            <a:r>
              <a:rPr lang="en-US" dirty="0"/>
              <a:t>,</a:t>
            </a:r>
            <a:r>
              <a:rPr lang="uk-UA" dirty="0"/>
              <a:t>які: </a:t>
            </a:r>
          </a:p>
          <a:p>
            <a:r>
              <a:rPr lang="uk-UA" dirty="0"/>
              <a:t>1) діляться на 2 </a:t>
            </a:r>
          </a:p>
          <a:p>
            <a:r>
              <a:rPr lang="uk-UA" dirty="0"/>
              <a:t>Так </a:t>
            </a:r>
          </a:p>
          <a:p>
            <a:r>
              <a:rPr lang="uk-UA" dirty="0"/>
              <a:t>2) діляться на 5 </a:t>
            </a:r>
          </a:p>
          <a:p>
            <a:r>
              <a:rPr lang="uk-UA" dirty="0"/>
              <a:t>Ні  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C0FC37B-1F2D-4986-8070-E22208C5A0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uk-UA" dirty="0"/>
              <a:t>3) не діляться на 2 </a:t>
            </a:r>
          </a:p>
          <a:p>
            <a:r>
              <a:rPr lang="uk-UA" dirty="0"/>
              <a:t>Так </a:t>
            </a:r>
          </a:p>
          <a:p>
            <a:r>
              <a:rPr lang="uk-UA" dirty="0"/>
              <a:t>4) діляться на 10 </a:t>
            </a:r>
          </a:p>
          <a:p>
            <a:r>
              <a:rPr lang="uk-UA" dirty="0"/>
              <a:t>Ні  </a:t>
            </a:r>
          </a:p>
          <a:p>
            <a:r>
              <a:rPr lang="uk-UA" dirty="0"/>
              <a:t>У Василька було 20 грн</a:t>
            </a:r>
            <a:r>
              <a:rPr lang="en-US" dirty="0"/>
              <a:t>.</a:t>
            </a:r>
            <a:r>
              <a:rPr lang="uk-UA" dirty="0"/>
              <a:t>Він купив 5 ручок й отримав здачу -2 грн</a:t>
            </a:r>
            <a:r>
              <a:rPr lang="en-US" dirty="0"/>
              <a:t>.</a:t>
            </a:r>
            <a:r>
              <a:rPr lang="uk-UA" dirty="0"/>
              <a:t>42 к</a:t>
            </a:r>
            <a:r>
              <a:rPr lang="en-US" dirty="0"/>
              <a:t>.</a:t>
            </a:r>
            <a:r>
              <a:rPr lang="uk-UA" dirty="0"/>
              <a:t>Чи правильно йому дали здачу? </a:t>
            </a:r>
          </a:p>
          <a:p>
            <a:r>
              <a:rPr lang="uk-UA" dirty="0"/>
              <a:t>ні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8415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C9CAD7D3-8890-4070-9109-FB69781B63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00FF"/>
                </a:solidFill>
              </a:rPr>
              <a:t>Розклад числа на множники </a:t>
            </a:r>
            <a:r>
              <a:rPr lang="en-US" sz="3600" b="1" dirty="0">
                <a:solidFill>
                  <a:srgbClr val="FF00FF"/>
                </a:solidFill>
              </a:rPr>
              <a:t>,</a:t>
            </a:r>
            <a:r>
              <a:rPr lang="uk-UA" sz="3600" b="1" dirty="0">
                <a:solidFill>
                  <a:srgbClr val="FF00FF"/>
                </a:solidFill>
              </a:rPr>
              <a:t>у якому всі множники –прості числа</a:t>
            </a:r>
            <a:r>
              <a:rPr lang="en-US" sz="3600" b="1" dirty="0">
                <a:solidFill>
                  <a:srgbClr val="FF00FF"/>
                </a:solidFill>
              </a:rPr>
              <a:t>,</a:t>
            </a:r>
            <a:r>
              <a:rPr lang="uk-UA" sz="3600" b="1" dirty="0">
                <a:solidFill>
                  <a:srgbClr val="FF00FF"/>
                </a:solidFill>
              </a:rPr>
              <a:t>називається розкладом числа на прості множники</a:t>
            </a:r>
            <a:endParaRPr lang="ru-RU" sz="3600" b="1" dirty="0">
              <a:solidFill>
                <a:srgbClr val="FF00FF"/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6F826C9-D6BD-4BA8-8DCA-0B6DAC89A8A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/>
              <a:t>Задача 1 </a:t>
            </a:r>
          </a:p>
          <a:p>
            <a:r>
              <a:rPr lang="uk-UA" dirty="0"/>
              <a:t>Розкладіть на прості множники число 210 </a:t>
            </a:r>
          </a:p>
          <a:p>
            <a:r>
              <a:rPr lang="uk-UA" dirty="0"/>
              <a:t>210   2                   210=2∙3∙5∙7                                                                 </a:t>
            </a:r>
          </a:p>
          <a:p>
            <a:r>
              <a:rPr lang="uk-UA" dirty="0"/>
              <a:t>105   3                             </a:t>
            </a:r>
          </a:p>
          <a:p>
            <a:r>
              <a:rPr lang="uk-UA" dirty="0"/>
              <a:t>35     5    </a:t>
            </a:r>
          </a:p>
          <a:p>
            <a:r>
              <a:rPr lang="uk-UA" dirty="0"/>
              <a:t>7        7  </a:t>
            </a:r>
          </a:p>
          <a:p>
            <a:r>
              <a:rPr lang="uk-UA" dirty="0"/>
              <a:t>1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6BE272DE-FC53-4A1B-B99B-0175B265A319}"/>
              </a:ext>
            </a:extLst>
          </p:cNvPr>
          <p:cNvCxnSpPr/>
          <p:nvPr/>
        </p:nvCxnSpPr>
        <p:spPr>
          <a:xfrm>
            <a:off x="1773936" y="2962656"/>
            <a:ext cx="0" cy="206654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3985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AAD025F0-FBB1-4AFB-975C-A4309D6D82F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/>
          <a:lstStyle/>
          <a:p>
            <a:r>
              <a:rPr lang="uk-UA" b="1" dirty="0" err="1">
                <a:solidFill>
                  <a:srgbClr val="FF00FF"/>
                </a:solidFill>
              </a:rPr>
              <a:t>Запам</a:t>
            </a:r>
            <a:r>
              <a:rPr lang="en-US" b="1" dirty="0">
                <a:solidFill>
                  <a:srgbClr val="FF00FF"/>
                </a:solidFill>
              </a:rPr>
              <a:t>’</a:t>
            </a:r>
            <a:r>
              <a:rPr lang="uk-UA" b="1" dirty="0" err="1">
                <a:solidFill>
                  <a:srgbClr val="FF00FF"/>
                </a:solidFill>
              </a:rPr>
              <a:t>ятайте</a:t>
            </a:r>
            <a:endParaRPr lang="ru-RU" b="1" dirty="0">
              <a:solidFill>
                <a:srgbClr val="FF00FF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1713329-0A23-42DE-B6A8-7EA4E974C9E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/>
              <a:t>За допомогою розкладу числа на прості множники шукають спільні дільники двох чисел</a:t>
            </a:r>
            <a:r>
              <a:rPr lang="en-US" dirty="0"/>
              <a:t>.</a:t>
            </a:r>
            <a:r>
              <a:rPr lang="uk-UA" dirty="0"/>
              <a:t>наприклад</a:t>
            </a:r>
            <a:r>
              <a:rPr lang="en-US" dirty="0"/>
              <a:t>,</a:t>
            </a:r>
            <a:r>
              <a:rPr lang="uk-UA" dirty="0"/>
              <a:t>у чисел 12 і 30 є два прості дільники –числа 2 і 3</a:t>
            </a:r>
            <a:r>
              <a:rPr lang="en-US" dirty="0"/>
              <a:t>.</a:t>
            </a:r>
            <a:r>
              <a:rPr lang="uk-UA" dirty="0"/>
              <a:t>Але числа 12 і 30 діляться і на число 6 </a:t>
            </a:r>
            <a:r>
              <a:rPr lang="en-US" dirty="0"/>
              <a:t>.</a:t>
            </a:r>
            <a:endParaRPr lang="uk-UA" dirty="0"/>
          </a:p>
          <a:p>
            <a:r>
              <a:rPr lang="uk-UA" dirty="0"/>
              <a:t>Число 6 найбільше число </a:t>
            </a:r>
            <a:r>
              <a:rPr lang="en-US" dirty="0"/>
              <a:t>,</a:t>
            </a:r>
            <a:r>
              <a:rPr lang="uk-UA" dirty="0"/>
              <a:t>на яке одночасно діляться і число 12</a:t>
            </a:r>
            <a:r>
              <a:rPr lang="en-US" dirty="0"/>
              <a:t>,</a:t>
            </a:r>
            <a:r>
              <a:rPr lang="uk-UA" dirty="0"/>
              <a:t>і число 30 </a:t>
            </a:r>
            <a:r>
              <a:rPr lang="en-US" dirty="0"/>
              <a:t>.</a:t>
            </a:r>
            <a:endParaRPr lang="uk-UA" dirty="0"/>
          </a:p>
          <a:p>
            <a:r>
              <a:rPr lang="uk-UA" dirty="0"/>
              <a:t>Таке число називають </a:t>
            </a:r>
            <a:r>
              <a:rPr lang="uk-UA" i="1" u="sng" dirty="0"/>
              <a:t>найбільшим спільним дільником </a:t>
            </a:r>
            <a:r>
              <a:rPr lang="uk-UA" dirty="0"/>
              <a:t>двох чисел 12 і 30  </a:t>
            </a:r>
          </a:p>
          <a:p>
            <a:r>
              <a:rPr lang="uk-UA" dirty="0"/>
              <a:t>Записують так : НСД (12 і 30 ) =6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9989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F199D49F-06C9-4A6E-AE0E-056809D8FCE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>
                <a:solidFill>
                  <a:srgbClr val="0070C0"/>
                </a:solidFill>
              </a:rPr>
              <a:t>Задача   Знайдіть НСД чисел 18 і 45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855370E1-DD08-4312-A09F-E78C1AE647B9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  <a:effectLst>
            <a:innerShdw blurRad="114300">
              <a:prstClr val="black"/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err="1">
                <a:solidFill>
                  <a:srgbClr val="FF00FF"/>
                </a:solidFill>
              </a:rPr>
              <a:t>Розв</a:t>
            </a:r>
            <a:r>
              <a:rPr lang="en-US" b="1" dirty="0">
                <a:solidFill>
                  <a:srgbClr val="FF00FF"/>
                </a:solidFill>
              </a:rPr>
              <a:t>’</a:t>
            </a:r>
            <a:r>
              <a:rPr lang="uk-UA" b="1" dirty="0" err="1">
                <a:solidFill>
                  <a:srgbClr val="FF00FF"/>
                </a:solidFill>
              </a:rPr>
              <a:t>язання</a:t>
            </a:r>
            <a:r>
              <a:rPr lang="uk-UA" b="1" dirty="0">
                <a:solidFill>
                  <a:srgbClr val="FF00FF"/>
                </a:solidFill>
              </a:rPr>
              <a:t>  </a:t>
            </a:r>
          </a:p>
          <a:p>
            <a:r>
              <a:rPr lang="uk-UA" b="1" dirty="0">
                <a:solidFill>
                  <a:srgbClr val="FF00FF"/>
                </a:solidFill>
              </a:rPr>
              <a:t>18   2                  45   </a:t>
            </a:r>
            <a:r>
              <a:rPr lang="uk-UA" b="1" u="sng" dirty="0">
                <a:solidFill>
                  <a:srgbClr val="FF00FF"/>
                </a:solidFill>
              </a:rPr>
              <a:t>3</a:t>
            </a:r>
            <a:r>
              <a:rPr lang="uk-UA" b="1" dirty="0">
                <a:solidFill>
                  <a:srgbClr val="FF00FF"/>
                </a:solidFill>
              </a:rPr>
              <a:t>            18=2∙  3 ∙ 3 =2∙  3</a:t>
            </a:r>
            <a:r>
              <a:rPr lang="uk-UA" b="1" baseline="30000" dirty="0">
                <a:solidFill>
                  <a:srgbClr val="FF00FF"/>
                </a:solidFill>
              </a:rPr>
              <a:t>2       </a:t>
            </a:r>
          </a:p>
          <a:p>
            <a:r>
              <a:rPr lang="uk-UA" b="1" dirty="0">
                <a:solidFill>
                  <a:srgbClr val="FF00FF"/>
                </a:solidFill>
              </a:rPr>
              <a:t>9</a:t>
            </a:r>
            <a:r>
              <a:rPr lang="uk-UA" b="1" baseline="30000" dirty="0">
                <a:solidFill>
                  <a:srgbClr val="FF00FF"/>
                </a:solidFill>
              </a:rPr>
              <a:t>       </a:t>
            </a:r>
            <a:r>
              <a:rPr lang="uk-UA" b="1" u="sng" dirty="0">
                <a:solidFill>
                  <a:srgbClr val="FF00FF"/>
                </a:solidFill>
              </a:rPr>
              <a:t>3</a:t>
            </a:r>
            <a:r>
              <a:rPr lang="uk-UA" b="1" dirty="0">
                <a:solidFill>
                  <a:srgbClr val="FF00FF"/>
                </a:solidFill>
              </a:rPr>
              <a:t>                   15   </a:t>
            </a:r>
            <a:r>
              <a:rPr lang="uk-UA" b="1" u="sng" dirty="0">
                <a:solidFill>
                  <a:srgbClr val="FF00FF"/>
                </a:solidFill>
              </a:rPr>
              <a:t>3</a:t>
            </a:r>
            <a:r>
              <a:rPr lang="uk-UA" b="1" dirty="0">
                <a:solidFill>
                  <a:srgbClr val="FF00FF"/>
                </a:solidFill>
              </a:rPr>
              <a:t>             45=3∙ 3∙5                                   </a:t>
            </a:r>
          </a:p>
          <a:p>
            <a:r>
              <a:rPr lang="uk-UA" b="1" dirty="0">
                <a:solidFill>
                  <a:srgbClr val="FF00FF"/>
                </a:solidFill>
              </a:rPr>
              <a:t>3      </a:t>
            </a:r>
            <a:r>
              <a:rPr lang="uk-UA" b="1" u="sng" dirty="0">
                <a:solidFill>
                  <a:srgbClr val="FF00FF"/>
                </a:solidFill>
              </a:rPr>
              <a:t>3</a:t>
            </a:r>
            <a:r>
              <a:rPr lang="uk-UA" b="1" dirty="0">
                <a:solidFill>
                  <a:srgbClr val="FF00FF"/>
                </a:solidFill>
              </a:rPr>
              <a:t>                   5     5  </a:t>
            </a:r>
          </a:p>
          <a:p>
            <a:r>
              <a:rPr lang="uk-UA" b="1" dirty="0">
                <a:solidFill>
                  <a:srgbClr val="FF00FF"/>
                </a:solidFill>
              </a:rPr>
              <a:t>1                            1                   </a:t>
            </a:r>
          </a:p>
          <a:p>
            <a:endParaRPr lang="uk-UA" b="1" dirty="0">
              <a:solidFill>
                <a:srgbClr val="FF00FF"/>
              </a:solidFill>
            </a:endParaRPr>
          </a:p>
          <a:p>
            <a:r>
              <a:rPr lang="uk-UA" b="1" dirty="0">
                <a:solidFill>
                  <a:srgbClr val="FF00FF"/>
                </a:solidFill>
              </a:rPr>
              <a:t>ВІДПОВІДЬ : НСД (18</a:t>
            </a:r>
            <a:r>
              <a:rPr lang="en-US" b="1" dirty="0">
                <a:solidFill>
                  <a:srgbClr val="FF00FF"/>
                </a:solidFill>
              </a:rPr>
              <a:t>;45)=9</a:t>
            </a:r>
            <a:r>
              <a:rPr lang="uk-UA" b="1" dirty="0">
                <a:solidFill>
                  <a:srgbClr val="FF00FF"/>
                </a:solidFill>
              </a:rPr>
              <a:t>   </a:t>
            </a:r>
            <a:endParaRPr lang="ru-RU" b="1" dirty="0">
              <a:solidFill>
                <a:srgbClr val="FF00FF"/>
              </a:solidFill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47DEC4E0-9D67-4138-8B10-7FE5A12FECF0}"/>
              </a:ext>
            </a:extLst>
          </p:cNvPr>
          <p:cNvCxnSpPr/>
          <p:nvPr/>
        </p:nvCxnSpPr>
        <p:spPr>
          <a:xfrm>
            <a:off x="1618488" y="2478024"/>
            <a:ext cx="0" cy="18745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8079DAB-36AB-4452-82F5-3C9B654D4F0F}"/>
              </a:ext>
            </a:extLst>
          </p:cNvPr>
          <p:cNvCxnSpPr/>
          <p:nvPr/>
        </p:nvCxnSpPr>
        <p:spPr>
          <a:xfrm>
            <a:off x="3858768" y="2478024"/>
            <a:ext cx="0" cy="18745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96292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AD1DA0C-D6A1-42BD-B893-A10080CDC9BB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rgbClr val="FF00FF"/>
                </a:solidFill>
              </a:rPr>
              <a:t>Правило знаходження НСД</a:t>
            </a:r>
            <a:endParaRPr lang="ru-RU" b="1" dirty="0">
              <a:solidFill>
                <a:srgbClr val="FF00FF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228A5A0-A707-4D88-90D3-793C74012B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/>
              <a:t>Щоб знайти НСД двох чисел: </a:t>
            </a:r>
          </a:p>
          <a:p>
            <a:r>
              <a:rPr lang="uk-UA" dirty="0"/>
              <a:t>1) розкладіть дані числа на прості множники </a:t>
            </a:r>
          </a:p>
          <a:p>
            <a:r>
              <a:rPr lang="uk-UA" dirty="0"/>
              <a:t>2) знайдіть добуток спільних дільників даних чисел </a:t>
            </a:r>
          </a:p>
          <a:p>
            <a:r>
              <a:rPr lang="uk-UA" dirty="0"/>
              <a:t>Два числа </a:t>
            </a:r>
            <a:r>
              <a:rPr lang="en-US" dirty="0"/>
              <a:t>,</a:t>
            </a:r>
            <a:r>
              <a:rPr lang="uk-UA" dirty="0"/>
              <a:t>НСД яких дорівнює 1 називають </a:t>
            </a:r>
            <a:r>
              <a:rPr lang="uk-UA" i="1" u="sng" dirty="0"/>
              <a:t>взаємно</a:t>
            </a:r>
            <a:r>
              <a:rPr lang="uk-UA" i="1" dirty="0"/>
              <a:t> </a:t>
            </a:r>
            <a:r>
              <a:rPr lang="uk-UA" i="1" u="sng" dirty="0"/>
              <a:t>простими</a:t>
            </a:r>
            <a:endParaRPr lang="ru-RU" i="1" u="sng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FF33D0B-032A-4E91-8520-B4664EAAC7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/>
              <a:t>Знайдіть НСД чисел 28 і 42 </a:t>
            </a:r>
          </a:p>
          <a:p>
            <a:r>
              <a:rPr lang="uk-UA" dirty="0"/>
              <a:t>НСД(28</a:t>
            </a:r>
            <a:r>
              <a:rPr lang="en-US" dirty="0"/>
              <a:t>;42)=14  </a:t>
            </a:r>
            <a:r>
              <a:rPr lang="uk-UA" dirty="0"/>
              <a:t>так як: </a:t>
            </a:r>
          </a:p>
          <a:p>
            <a:r>
              <a:rPr lang="uk-UA" dirty="0"/>
              <a:t>28  </a:t>
            </a:r>
            <a:r>
              <a:rPr lang="uk-UA" u="sng" dirty="0"/>
              <a:t>2</a:t>
            </a:r>
            <a:r>
              <a:rPr lang="uk-UA" dirty="0"/>
              <a:t>              42  </a:t>
            </a:r>
            <a:r>
              <a:rPr lang="uk-UA" u="sng" dirty="0"/>
              <a:t>2</a:t>
            </a:r>
            <a:r>
              <a:rPr lang="uk-UA" dirty="0"/>
              <a:t>    </a:t>
            </a:r>
          </a:p>
          <a:p>
            <a:r>
              <a:rPr lang="uk-UA" dirty="0"/>
              <a:t>14  2              21   3  </a:t>
            </a:r>
          </a:p>
          <a:p>
            <a:r>
              <a:rPr lang="uk-UA" dirty="0"/>
              <a:t>7     </a:t>
            </a:r>
            <a:r>
              <a:rPr lang="uk-UA" u="sng" dirty="0"/>
              <a:t>7</a:t>
            </a:r>
            <a:r>
              <a:rPr lang="uk-UA" dirty="0"/>
              <a:t>               7      </a:t>
            </a:r>
            <a:r>
              <a:rPr lang="uk-UA" u="sng" dirty="0"/>
              <a:t>7</a:t>
            </a:r>
            <a:r>
              <a:rPr lang="uk-UA" dirty="0"/>
              <a:t>            </a:t>
            </a:r>
          </a:p>
          <a:p>
            <a:endParaRPr lang="uk-UA" dirty="0"/>
          </a:p>
          <a:p>
            <a:r>
              <a:rPr lang="uk-UA" dirty="0"/>
              <a:t>2 ∙ 7=14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27F0B4E3-32B3-4519-80CF-2819B7DCC353}"/>
              </a:ext>
            </a:extLst>
          </p:cNvPr>
          <p:cNvCxnSpPr>
            <a:cxnSpLocks/>
          </p:cNvCxnSpPr>
          <p:nvPr/>
        </p:nvCxnSpPr>
        <p:spPr>
          <a:xfrm>
            <a:off x="6880194" y="3045041"/>
            <a:ext cx="0" cy="183767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0CC819B9-29C9-401A-8DE3-32C5BD5BD90A}"/>
              </a:ext>
            </a:extLst>
          </p:cNvPr>
          <p:cNvCxnSpPr/>
          <p:nvPr/>
        </p:nvCxnSpPr>
        <p:spPr>
          <a:xfrm>
            <a:off x="8717872" y="2965142"/>
            <a:ext cx="0" cy="191757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3464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147A7A-2A72-4106-9352-AF38555AB3DE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rgbClr val="FF3300"/>
                </a:solidFill>
              </a:rPr>
              <a:t>Знайдіть НСД чисел </a:t>
            </a:r>
            <a:endParaRPr lang="ru-RU" b="1" dirty="0">
              <a:solidFill>
                <a:srgbClr val="FF33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943110-7E48-4760-8AE0-6F10176B8B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/>
              <a:t>Н</a:t>
            </a:r>
            <a:r>
              <a:rPr lang="en-US" dirty="0"/>
              <a:t>C</a:t>
            </a:r>
            <a:r>
              <a:rPr lang="uk-UA" dirty="0"/>
              <a:t>Д(34</a:t>
            </a:r>
            <a:r>
              <a:rPr lang="en-US" dirty="0"/>
              <a:t>;51)</a:t>
            </a:r>
            <a:r>
              <a:rPr lang="uk-UA" dirty="0"/>
              <a:t>    </a:t>
            </a:r>
          </a:p>
          <a:p>
            <a:r>
              <a:rPr lang="uk-UA" dirty="0"/>
              <a:t>НСД(64</a:t>
            </a:r>
            <a:r>
              <a:rPr lang="en-US" dirty="0"/>
              <a:t>;48) </a:t>
            </a:r>
          </a:p>
          <a:p>
            <a:r>
              <a:rPr lang="uk-UA" dirty="0"/>
              <a:t>НСД (75</a:t>
            </a:r>
            <a:r>
              <a:rPr lang="en-US" dirty="0"/>
              <a:t>;</a:t>
            </a:r>
            <a:r>
              <a:rPr lang="uk-UA" dirty="0"/>
              <a:t>125) </a:t>
            </a:r>
          </a:p>
          <a:p>
            <a:r>
              <a:rPr lang="uk-UA" dirty="0"/>
              <a:t>НСД (204</a:t>
            </a:r>
            <a:r>
              <a:rPr lang="en-US" dirty="0"/>
              <a:t>;</a:t>
            </a:r>
            <a:r>
              <a:rPr lang="uk-UA" dirty="0"/>
              <a:t>420) </a:t>
            </a:r>
          </a:p>
          <a:p>
            <a:r>
              <a:rPr lang="uk-UA" dirty="0"/>
              <a:t>НСД(144</a:t>
            </a:r>
            <a:r>
              <a:rPr lang="en-US" dirty="0"/>
              <a:t>;</a:t>
            </a:r>
            <a:r>
              <a:rPr lang="uk-UA" dirty="0"/>
              <a:t>324) </a:t>
            </a:r>
          </a:p>
          <a:p>
            <a:r>
              <a:rPr lang="uk-UA" dirty="0"/>
              <a:t>НСД(126</a:t>
            </a:r>
            <a:r>
              <a:rPr lang="en-US" dirty="0"/>
              <a:t>;</a:t>
            </a:r>
            <a:r>
              <a:rPr lang="uk-UA" dirty="0"/>
              <a:t>378) 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EF110DF-A59E-41D2-9187-5306571795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/>
              <a:t>17  </a:t>
            </a:r>
          </a:p>
          <a:p>
            <a:r>
              <a:rPr lang="uk-UA" dirty="0"/>
              <a:t>16 </a:t>
            </a:r>
          </a:p>
          <a:p>
            <a:r>
              <a:rPr lang="uk-UA" dirty="0"/>
              <a:t>25 </a:t>
            </a:r>
          </a:p>
          <a:p>
            <a:r>
              <a:rPr lang="uk-UA" dirty="0"/>
              <a:t>12 </a:t>
            </a:r>
          </a:p>
          <a:p>
            <a:r>
              <a:rPr lang="uk-UA" dirty="0"/>
              <a:t>36 </a:t>
            </a:r>
          </a:p>
          <a:p>
            <a:r>
              <a:rPr lang="uk-UA" dirty="0"/>
              <a:t>126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100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362</Words>
  <Application>Microsoft Office PowerPoint</Application>
  <PresentationFormat>Произвольный</PresentationFormat>
  <Paragraphs>62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Розкладання чисел на множники.нсд</vt:lpstr>
      <vt:lpstr>Повторення </vt:lpstr>
      <vt:lpstr>Розклад числа на множники ,у якому всі множники –прості числа,називається розкладом числа на прості множники</vt:lpstr>
      <vt:lpstr>Запам’ятайте</vt:lpstr>
      <vt:lpstr>Задача   Знайдіть НСД чисел 18 і 45 </vt:lpstr>
      <vt:lpstr>Правило знаходження НСД</vt:lpstr>
      <vt:lpstr>Знайдіть НСД чисел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Розкладання чисел на множники.нсд</dc:title>
  <dc:creator>Admin</dc:creator>
  <cp:lastModifiedBy>Sch</cp:lastModifiedBy>
  <cp:revision>21</cp:revision>
  <dcterms:created xsi:type="dcterms:W3CDTF">2021-06-25T18:13:48Z</dcterms:created>
  <dcterms:modified xsi:type="dcterms:W3CDTF">2022-09-19T07:49:08Z</dcterms:modified>
</cp:coreProperties>
</file>