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415" r:id="rId3"/>
    <p:sldId id="407" r:id="rId4"/>
    <p:sldId id="408" r:id="rId5"/>
    <p:sldId id="409" r:id="rId6"/>
    <p:sldId id="416" r:id="rId7"/>
    <p:sldId id="385" r:id="rId8"/>
    <p:sldId id="411" r:id="rId9"/>
    <p:sldId id="410" r:id="rId10"/>
    <p:sldId id="412" r:id="rId11"/>
    <p:sldId id="413" r:id="rId12"/>
    <p:sldId id="414" r:id="rId13"/>
    <p:sldId id="368" r:id="rId14"/>
    <p:sldId id="369" r:id="rId15"/>
    <p:sldId id="394" r:id="rId16"/>
    <p:sldId id="393" r:id="rId17"/>
    <p:sldId id="395" r:id="rId18"/>
    <p:sldId id="347" r:id="rId19"/>
    <p:sldId id="375" r:id="rId20"/>
    <p:sldId id="396" r:id="rId21"/>
    <p:sldId id="371" r:id="rId22"/>
    <p:sldId id="397" r:id="rId23"/>
    <p:sldId id="398" r:id="rId24"/>
    <p:sldId id="399" r:id="rId25"/>
    <p:sldId id="378" r:id="rId26"/>
    <p:sldId id="35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7E"/>
    <a:srgbClr val="00CCCE"/>
    <a:srgbClr val="00FFFF"/>
    <a:srgbClr val="FFCCFF"/>
    <a:srgbClr val="FF6C99"/>
    <a:srgbClr val="00B9CD"/>
    <a:srgbClr val="00CCFF"/>
    <a:srgbClr val="000306"/>
    <a:srgbClr val="526664"/>
    <a:srgbClr val="B5B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01AFB-8A25-42B2-B8AF-E17755D08070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3DA2C-DF9D-44B7-9B80-F70E380308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6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9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7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1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2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3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1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6556-29AD-44B1-8A1C-ABE338D926E3}" type="datetimeFigureOut">
              <a:rPr lang="ru-RU" smtClean="0"/>
              <a:pPr/>
              <a:t>17.07.2018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1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7" b="6977"/>
          <a:stretch/>
        </p:blipFill>
        <p:spPr>
          <a:xfrm>
            <a:off x="0" y="-347134"/>
            <a:ext cx="9144000" cy="6858000"/>
          </a:xfrm>
          <a:prstGeom prst="rect">
            <a:avLst/>
          </a:prstGeom>
        </p:spPr>
      </p:pic>
      <p:sp>
        <p:nvSpPr>
          <p:cNvPr id="5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66411" y="758215"/>
            <a:ext cx="3406656" cy="1655762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6</a:t>
            </a:r>
          </a:p>
          <a:p>
            <a:r>
              <a:rPr lang="ru-RU" sz="7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i="1" dirty="0" err="1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клас</a:t>
            </a:r>
            <a:r>
              <a:rPr lang="ru-RU" sz="7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7200" b="1" i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>
            <a:spLocks noGrp="1"/>
          </p:cNvSpPr>
          <p:nvPr>
            <p:ph type="ctrTitle"/>
          </p:nvPr>
        </p:nvSpPr>
        <p:spPr>
          <a:xfrm>
            <a:off x="0" y="5301005"/>
            <a:ext cx="8703732" cy="1062601"/>
          </a:xfrm>
        </p:spPr>
        <p:txBody>
          <a:bodyPr>
            <a:noAutofit/>
          </a:bodyPr>
          <a:lstStyle/>
          <a:p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Найменше спільне кратне чисел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678" y="2353766"/>
            <a:ext cx="7730000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Вправа</a:t>
            </a:r>
            <a:r>
              <a:rPr kumimoji="0" lang="ru-RU" sz="54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5400" b="1" i="0" u="none" strike="noStrike" kern="1200" cap="none" spc="0" normalizeH="0" baseline="0" noProof="0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розвиток</a:t>
            </a:r>
            <a:endParaRPr kumimoji="0" lang="ru-RU" sz="5400" b="1" i="0" u="none" strike="noStrike" kern="1200" cap="none" spc="0" normalizeH="0" baseline="0" noProof="0" dirty="0" smtClean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уваги</a:t>
            </a:r>
            <a:r>
              <a:rPr kumimoji="0" lang="ru-RU" sz="54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5400" b="1" i="0" u="none" strike="noStrike" kern="1200" cap="none" spc="0" normalizeH="0" baseline="0" noProof="0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пам’яті</a:t>
            </a:r>
            <a:endParaRPr kumimoji="0" lang="ru-RU" sz="5400" b="1" i="0" u="none" strike="noStrike" kern="1200" cap="none" spc="0" normalizeH="0" baseline="0" noProof="0" dirty="0" smtClean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(відтворити зображення)</a:t>
            </a:r>
            <a:endParaRPr kumimoji="0" lang="ru-RU" sz="32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884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1" b="36950"/>
          <a:stretch/>
        </p:blipFill>
        <p:spPr bwMode="auto">
          <a:xfrm>
            <a:off x="482600" y="1952195"/>
            <a:ext cx="8346017" cy="23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8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89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1" b="36950"/>
          <a:stretch/>
        </p:blipFill>
        <p:spPr bwMode="auto">
          <a:xfrm>
            <a:off x="482600" y="1952195"/>
            <a:ext cx="8346017" cy="23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22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5674" y="2353766"/>
            <a:ext cx="5816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Усний рахунок</a:t>
            </a:r>
            <a:endParaRPr lang="ru-RU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47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562608" y="368270"/>
                <a:ext cx="3109889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𝟓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ru-RU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sSup>
                        <m:sSupPr>
                          <m:ctrlP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prstClr val="black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608" y="368270"/>
                <a:ext cx="3109889" cy="94205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591034" y="1595440"/>
                <a:ext cx="2778196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sup>
                      </m:sSup>
                      <m:r>
                        <a:rPr lang="ru-RU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prstClr val="black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034" y="1595440"/>
                <a:ext cx="2778196" cy="9420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369230" y="398267"/>
                <a:ext cx="2074607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5400" b="1" i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𝟏𝟎𝟎𝟎</m:t>
                      </m:r>
                    </m:oMath>
                  </m:oMathPara>
                </a14:m>
                <a:endParaRPr lang="ru-RU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230" y="398267"/>
                <a:ext cx="2074607" cy="9233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369230" y="1622434"/>
                <a:ext cx="1247457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5400" b="1" i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𝟖𝟎</m:t>
                      </m:r>
                    </m:oMath>
                  </m:oMathPara>
                </a14:m>
                <a:endParaRPr lang="ru-RU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230" y="1622434"/>
                <a:ext cx="1247457" cy="9233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472499" y="2757594"/>
                <a:ext cx="3191771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ru-RU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𝟏𝟑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prstClr val="black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499" y="2757594"/>
                <a:ext cx="3191771" cy="94205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547592" y="2828514"/>
                <a:ext cx="166103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5400" b="1" i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𝟏𝟏𝟕</m:t>
                      </m:r>
                    </m:oMath>
                  </m:oMathPara>
                </a14:m>
                <a:endParaRPr lang="ru-RU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592" y="2828514"/>
                <a:ext cx="1661032" cy="92333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472499" y="3944778"/>
                <a:ext cx="2778196" cy="939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</m:sup>
                      </m:sSup>
                      <m:r>
                        <a:rPr lang="ru-RU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prstClr val="black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499" y="3944778"/>
                <a:ext cx="2778196" cy="93987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250695" y="4052681"/>
                <a:ext cx="166103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5400" b="1" i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𝟒𝟎𝟓</m:t>
                      </m:r>
                    </m:oMath>
                  </m:oMathPara>
                </a14:m>
                <a:endParaRPr lang="ru-RU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695" y="4052681"/>
                <a:ext cx="1661032" cy="92333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405195" y="5215365"/>
                <a:ext cx="3109889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𝟓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ru-RU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sSup>
                        <m:sSupPr>
                          <m:ctrlPr>
                            <a:rPr lang="ru-RU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uk-UA" sz="5400" b="1" i="1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e>
                        <m:sup>
                          <m:r>
                            <a:rPr lang="uk-UA" sz="5400" b="1" i="1" smtClean="0">
                              <a:ln w="12700">
                                <a:solidFill>
                                  <a:srgbClr val="44546A">
                                    <a:lumMod val="75000"/>
                                  </a:srgbClr>
                                </a:solidFill>
                                <a:prstDash val="solid"/>
                              </a:ln>
                              <a:pattFill prst="dkUpDiag">
                                <a:fgClr>
                                  <a:srgbClr val="44546A"/>
                                </a:fgClr>
                                <a:bgClr>
                                  <a:srgbClr val="44546A">
                                    <a:lumMod val="20000"/>
                                    <a:lumOff val="80000"/>
                                  </a:srgbClr>
                                </a:bgClr>
                              </a:pattFill>
                              <a:effectLst>
                                <a:outerShdw dist="38100" dir="2640000" algn="bl" rotWithShape="0">
                                  <a:srgbClr val="44546A">
                                    <a:lumMod val="75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  <m:r>
                        <a:rPr lang="uk-UA" sz="5400" b="1" i="1" smtClean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pattFill prst="dkUpDiag">
                            <a:fgClr>
                              <a:srgbClr val="44546A"/>
                            </a:fgClr>
                            <a:bgClr>
                              <a:srgbClr val="44546A">
                                <a:lumMod val="20000"/>
                                <a:lumOff val="80000"/>
                              </a:srgbClr>
                            </a:bgClr>
                          </a:patt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prstClr val="black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195" y="5215365"/>
                <a:ext cx="3109889" cy="94205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340804" y="5203408"/>
                <a:ext cx="166103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5400" b="1" i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𝟐𝟎𝟎</m:t>
                      </m:r>
                    </m:oMath>
                  </m:oMathPara>
                </a14:m>
                <a:endParaRPr lang="ru-RU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804" y="5203408"/>
                <a:ext cx="1661032" cy="92333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522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534" y="771942"/>
            <a:ext cx="8356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6000" b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1.</a:t>
            </a:r>
            <a:r>
              <a:rPr lang="uk-UA" sz="6000" b="1" i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6000" b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Яке число називають кратним даному?</a:t>
            </a: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7200" algn="just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0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999" y="136942"/>
            <a:ext cx="768773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2</a:t>
            </a:r>
            <a:r>
              <a:rPr lang="uk-UA" sz="6000" b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.</a:t>
            </a:r>
            <a:r>
              <a:rPr lang="uk-UA" sz="6000" b="1" i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6000" b="1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Назвіть кілька кратних для чисел 12, 10, 15.</a:t>
            </a: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8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666" y="86142"/>
            <a:ext cx="7907867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3.</a:t>
            </a:r>
            <a:r>
              <a:rPr lang="uk-UA" sz="6000" b="1" i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Назвіть кілька спільних кратних для чисел 12, 10, 15.</a:t>
            </a:r>
            <a:endParaRPr lang="ru-RU" sz="6000" b="1" dirty="0" smtClean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7200" algn="just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07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3933" y="187742"/>
            <a:ext cx="945726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54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4.</a:t>
            </a:r>
            <a:r>
              <a:rPr lang="uk-UA" sz="5400" b="1" i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54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Яке число є найменшим </a:t>
            </a:r>
          </a:p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54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спільним кратним для чисел 12, 10, 15?</a:t>
            </a:r>
            <a:endParaRPr lang="ru-RU" sz="5400" b="1" dirty="0" smtClean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8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7533" y="255475"/>
            <a:ext cx="76200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 fontAlgn="ctr">
              <a:lnSpc>
                <a:spcPct val="150000"/>
              </a:lnSpc>
              <a:spcAft>
                <a:spcPts val="0"/>
              </a:spcAft>
              <a:tabLst>
                <a:tab pos="2311400" algn="l"/>
              </a:tabLst>
            </a:pP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5.</a:t>
            </a:r>
            <a:r>
              <a:rPr lang="uk-UA" sz="6000" b="1" i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Яке число є найменшим кратним для даного числа </a:t>
            </a:r>
            <a:r>
              <a:rPr lang="uk-UA" sz="6000" b="1" i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a</a:t>
            </a:r>
            <a:r>
              <a:rPr lang="uk-UA" sz="6000" b="1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pattFill prst="sphere">
                  <a:fgClr>
                    <a:schemeClr val="accent5">
                      <a:lumMod val="5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  <a:ea typeface="Times New Roman" panose="02020603050405020304" pitchFamily="18" charset="0"/>
              </a:rPr>
              <a:t>?</a:t>
            </a:r>
            <a:endParaRPr lang="ru-RU" sz="6000" b="1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pattFill prst="sphere">
                <a:fgClr>
                  <a:schemeClr val="accent5">
                    <a:lumMod val="5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5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40" name="Text Box 4"/>
          <p:cNvSpPr txBox="1">
            <a:spLocks noChangeArrowheads="1"/>
          </p:cNvSpPr>
          <p:nvPr/>
        </p:nvSpPr>
        <p:spPr bwMode="auto">
          <a:xfrm>
            <a:off x="669925" y="1038225"/>
            <a:ext cx="34179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atin typeface="Bookman Old Style" panose="02050604050505020204" pitchFamily="18" charset="0"/>
              </a:rPr>
              <a:t>К(6 та 18) </a:t>
            </a:r>
            <a:r>
              <a:rPr lang="ru-RU" altLang="ru-RU" sz="4000" b="1" i="0" dirty="0">
                <a:latin typeface="Bookman Old Style" panose="02050604050505020204" pitchFamily="18" charset="0"/>
              </a:rPr>
              <a:t>=</a:t>
            </a:r>
          </a:p>
        </p:txBody>
      </p:sp>
      <p:sp>
        <p:nvSpPr>
          <p:cNvPr id="577543" name="Text Box 7"/>
          <p:cNvSpPr txBox="1">
            <a:spLocks noChangeArrowheads="1"/>
          </p:cNvSpPr>
          <p:nvPr/>
        </p:nvSpPr>
        <p:spPr bwMode="auto">
          <a:xfrm>
            <a:off x="4048125" y="1012825"/>
            <a:ext cx="39276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4000" b="1" i="0" dirty="0" smtClean="0">
                <a:latin typeface="Bookman Old Style" panose="02050604050505020204" pitchFamily="18" charset="0"/>
              </a:rPr>
              <a:t>{</a:t>
            </a:r>
            <a:r>
              <a:rPr lang="uk-UA" altLang="ru-RU" sz="4000" b="1" i="0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smtClean="0">
                <a:latin typeface="Bookman Old Style" panose="02050604050505020204" pitchFamily="18" charset="0"/>
              </a:rPr>
              <a:t>18, 36, 54…</a:t>
            </a:r>
            <a:r>
              <a:rPr lang="en-US" altLang="ru-RU" sz="4000" b="1" i="0" dirty="0" smtClean="0">
                <a:latin typeface="Bookman Old Style" panose="02050604050505020204" pitchFamily="18" charset="0"/>
              </a:rPr>
              <a:t>}</a:t>
            </a:r>
            <a:endParaRPr lang="ru-RU" altLang="ru-RU" sz="4000" b="1" i="0" dirty="0">
              <a:latin typeface="Bookman Old Style" panose="02050604050505020204" pitchFamily="18" charset="0"/>
            </a:endParaRPr>
          </a:p>
        </p:txBody>
      </p:sp>
      <p:sp>
        <p:nvSpPr>
          <p:cNvPr id="577546" name="Text Box 10"/>
          <p:cNvSpPr txBox="1">
            <a:spLocks noChangeArrowheads="1"/>
          </p:cNvSpPr>
          <p:nvPr/>
        </p:nvSpPr>
        <p:spPr bwMode="auto">
          <a:xfrm>
            <a:off x="46857" y="1888986"/>
            <a:ext cx="17427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dirty="0">
                <a:latin typeface="Bookman Old Style" panose="02050604050505020204" pitchFamily="18" charset="0"/>
              </a:rPr>
              <a:t>К</a:t>
            </a:r>
            <a:r>
              <a:rPr lang="ru-RU" altLang="ru-RU" sz="4000" b="1" i="0" dirty="0" smtClean="0">
                <a:latin typeface="Bookman Old Style" panose="02050604050505020204" pitchFamily="18" charset="0"/>
              </a:rPr>
              <a:t>(6) </a:t>
            </a:r>
            <a:r>
              <a:rPr lang="ru-RU" altLang="ru-RU" sz="4000" b="1" i="0" dirty="0">
                <a:latin typeface="Bookman Old Style" panose="02050604050505020204" pitchFamily="18" charset="0"/>
              </a:rPr>
              <a:t>=</a:t>
            </a:r>
          </a:p>
        </p:txBody>
      </p:sp>
      <p:sp>
        <p:nvSpPr>
          <p:cNvPr id="577547" name="Text Box 11"/>
          <p:cNvSpPr txBox="1">
            <a:spLocks noChangeArrowheads="1"/>
          </p:cNvSpPr>
          <p:nvPr/>
        </p:nvSpPr>
        <p:spPr bwMode="auto">
          <a:xfrm>
            <a:off x="1648037" y="1841640"/>
            <a:ext cx="74959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4000" b="1" i="0" dirty="0" smtClean="0">
                <a:latin typeface="Bookman Old Style" panose="02050604050505020204" pitchFamily="18" charset="0"/>
              </a:rPr>
              <a:t>{</a:t>
            </a:r>
            <a:r>
              <a:rPr lang="ru-RU" altLang="ru-RU" sz="4000" b="1" i="0" dirty="0" smtClean="0">
                <a:solidFill>
                  <a:srgbClr val="6600CC"/>
                </a:solidFill>
                <a:latin typeface="Bookman Old Style" panose="02050604050505020204" pitchFamily="18" charset="0"/>
              </a:rPr>
              <a:t>6</a:t>
            </a:r>
            <a:r>
              <a:rPr lang="ru-RU" altLang="ru-RU" sz="4000" b="1" i="0" dirty="0" smtClean="0">
                <a:latin typeface="Bookman Old Style" panose="02050604050505020204" pitchFamily="18" charset="0"/>
              </a:rPr>
              <a:t>, 12,18,24,36,42,48,54…</a:t>
            </a:r>
            <a:r>
              <a:rPr lang="en-US" altLang="ru-RU" sz="4000" b="1" i="0" dirty="0" smtClean="0">
                <a:latin typeface="Bookman Old Style" panose="02050604050505020204" pitchFamily="18" charset="0"/>
              </a:rPr>
              <a:t>}</a:t>
            </a:r>
            <a:endParaRPr lang="ru-RU" altLang="ru-RU" sz="4000" b="1" i="0" dirty="0">
              <a:latin typeface="Bookman Old Style" panose="02050604050505020204" pitchFamily="18" charset="0"/>
            </a:endParaRPr>
          </a:p>
        </p:txBody>
      </p:sp>
      <p:sp>
        <p:nvSpPr>
          <p:cNvPr id="577548" name="Text Box 12"/>
          <p:cNvSpPr txBox="1">
            <a:spLocks noChangeArrowheads="1"/>
          </p:cNvSpPr>
          <p:nvPr/>
        </p:nvSpPr>
        <p:spPr bwMode="auto">
          <a:xfrm>
            <a:off x="669925" y="2790825"/>
            <a:ext cx="2103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atin typeface="Bookman Old Style" panose="02050604050505020204" pitchFamily="18" charset="0"/>
              </a:rPr>
              <a:t>К(18) </a:t>
            </a:r>
            <a:r>
              <a:rPr lang="ru-RU" altLang="ru-RU" sz="4000" b="1" i="0" dirty="0">
                <a:latin typeface="Bookman Old Style" panose="02050604050505020204" pitchFamily="18" charset="0"/>
              </a:rPr>
              <a:t>=</a:t>
            </a:r>
          </a:p>
        </p:txBody>
      </p:sp>
      <p:sp>
        <p:nvSpPr>
          <p:cNvPr id="577549" name="Text Box 13"/>
          <p:cNvSpPr txBox="1">
            <a:spLocks noChangeArrowheads="1"/>
          </p:cNvSpPr>
          <p:nvPr/>
        </p:nvSpPr>
        <p:spPr bwMode="auto">
          <a:xfrm>
            <a:off x="2731645" y="2813050"/>
            <a:ext cx="479009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4000" b="1" i="0" dirty="0">
                <a:latin typeface="Bookman Old Style" panose="02050604050505020204" pitchFamily="18" charset="0"/>
              </a:rPr>
              <a:t>{</a:t>
            </a:r>
            <a:r>
              <a:rPr lang="ru-RU" altLang="ru-RU" sz="4000" b="1" i="0" dirty="0" smtClean="0">
                <a:solidFill>
                  <a:srgbClr val="6600CC"/>
                </a:solidFill>
                <a:latin typeface="Bookman Old Style" panose="02050604050505020204" pitchFamily="18" charset="0"/>
              </a:rPr>
              <a:t>18</a:t>
            </a:r>
            <a:r>
              <a:rPr lang="ru-RU" altLang="ru-RU" sz="4000" b="1" i="0" dirty="0" smtClean="0">
                <a:latin typeface="Bookman Old Style" panose="02050604050505020204" pitchFamily="18" charset="0"/>
              </a:rPr>
              <a:t>, 36, 54, 72…</a:t>
            </a:r>
            <a:r>
              <a:rPr lang="en-US" altLang="ru-RU" sz="4000" b="1" i="0" dirty="0" smtClean="0">
                <a:latin typeface="Bookman Old Style" panose="02050604050505020204" pitchFamily="18" charset="0"/>
              </a:rPr>
              <a:t>}</a:t>
            </a:r>
            <a:endParaRPr lang="ru-RU" altLang="ru-RU" sz="4000" b="1" i="0" dirty="0">
              <a:latin typeface="Bookman Old Style" panose="02050604050505020204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564696" y="2534105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77019" y="3520936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087848" y="3487868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186960" y="2549526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126692" y="3520936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841868" y="4206597"/>
            <a:ext cx="376577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atin typeface="Bookman Old Style" panose="02050604050505020204" pitchFamily="18" charset="0"/>
              </a:rPr>
              <a:t>НСК(6 ; 18) </a:t>
            </a:r>
            <a:r>
              <a:rPr lang="ru-RU" altLang="ru-RU" sz="4000" b="1" i="0" dirty="0">
                <a:latin typeface="Bookman Old Style" panose="02050604050505020204" pitchFamily="18" charset="0"/>
              </a:rPr>
              <a:t>=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24492" y="4206596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dirty="0" smtClean="0">
                <a:solidFill>
                  <a:srgbClr val="6600CC"/>
                </a:solidFill>
                <a:latin typeface="Bookman Old Style" panose="02050604050505020204" pitchFamily="18" charset="0"/>
              </a:rPr>
              <a:t>18</a:t>
            </a:r>
            <a:endParaRPr lang="ru-RU" dirty="0"/>
          </a:p>
        </p:txBody>
      </p:sp>
      <p:sp>
        <p:nvSpPr>
          <p:cNvPr id="5" name="Кольцо 4"/>
          <p:cNvSpPr/>
          <p:nvPr/>
        </p:nvSpPr>
        <p:spPr>
          <a:xfrm>
            <a:off x="4314375" y="907152"/>
            <a:ext cx="939800" cy="919232"/>
          </a:xfrm>
          <a:prstGeom prst="donut">
            <a:avLst>
              <a:gd name="adj" fmla="val 717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7721258" y="2549526"/>
            <a:ext cx="4181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6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0" grpId="0"/>
      <p:bldP spid="577543" grpId="0"/>
      <p:bldP spid="577546" grpId="0"/>
      <p:bldP spid="577547" grpId="0"/>
      <p:bldP spid="577548" grpId="0"/>
      <p:bldP spid="577549" grpId="0"/>
      <p:bldP spid="29" grpId="0"/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79" name="Text Box 19"/>
          <p:cNvSpPr txBox="1">
            <a:spLocks noChangeArrowheads="1"/>
          </p:cNvSpPr>
          <p:nvPr/>
        </p:nvSpPr>
        <p:spPr bwMode="auto">
          <a:xfrm>
            <a:off x="305858" y="1860840"/>
            <a:ext cx="886777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4000" b="1" i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Найменше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натуральне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число,   яке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ділиться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націло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на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кожне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з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двох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даних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натуральних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чисел,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називають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найменшим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спільним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кратним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40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цих</a:t>
            </a:r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чисел</a:t>
            </a:r>
            <a:endParaRPr lang="ru-RU" altLang="ru-RU" sz="4000" b="1" i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28" name="Picture 2" descr="http://dnepr.info/wp-content/uploads/2016/08/depositphotos_20667971_l-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9" y="232437"/>
            <a:ext cx="1427601" cy="1427601"/>
          </a:xfrm>
          <a:prstGeom prst="ellipse">
            <a:avLst/>
          </a:prstGeom>
          <a:ln w="63500" cap="rnd">
            <a:solidFill>
              <a:schemeClr val="accent6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54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49401" y="1463396"/>
            <a:ext cx="49327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НСК(28 ; 42) = 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84</a:t>
            </a:r>
            <a:endParaRPr lang="ru-RU" altLang="ru-RU" sz="40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849401" y="2597929"/>
            <a:ext cx="495520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НСК(20 ; 30) = </a:t>
            </a:r>
            <a:r>
              <a:rPr lang="ru-RU" altLang="ru-RU" sz="40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60</a:t>
            </a:r>
            <a:endParaRPr lang="ru-RU" altLang="ru-RU" sz="40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65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49401" y="1463396"/>
            <a:ext cx="44534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НСК( 14 ; 28 ) =</a:t>
            </a:r>
            <a:endParaRPr lang="ru-RU" altLang="ru-RU" sz="40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84867" y="3024303"/>
            <a:ext cx="44534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НСК( 20 ; 60 ) =</a:t>
            </a:r>
            <a:endParaRPr lang="ru-RU" altLang="ru-RU" sz="40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84868" y="4459653"/>
            <a:ext cx="44534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НСК( 18 ; 36 ) =</a:t>
            </a:r>
            <a:endParaRPr lang="ru-RU" altLang="ru-RU" sz="40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Кольцо 4"/>
          <p:cNvSpPr/>
          <p:nvPr/>
        </p:nvSpPr>
        <p:spPr>
          <a:xfrm>
            <a:off x="4704443" y="4400839"/>
            <a:ext cx="905933" cy="873405"/>
          </a:xfrm>
          <a:prstGeom prst="donut">
            <a:avLst>
              <a:gd name="adj" fmla="val 717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Кольцо 5"/>
          <p:cNvSpPr/>
          <p:nvPr/>
        </p:nvSpPr>
        <p:spPr>
          <a:xfrm>
            <a:off x="4555619" y="1411824"/>
            <a:ext cx="905933" cy="873405"/>
          </a:xfrm>
          <a:prstGeom prst="donut">
            <a:avLst>
              <a:gd name="adj" fmla="val 717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4735562" y="2944474"/>
            <a:ext cx="905933" cy="873405"/>
          </a:xfrm>
          <a:prstGeom prst="donut">
            <a:avLst>
              <a:gd name="adj" fmla="val 717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69842" y="1443981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40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Bookman Old Style" panose="02050604050505020204" pitchFamily="18" charset="0"/>
              </a:rPr>
              <a:t>28</a:t>
            </a:r>
            <a:endParaRPr lang="ru-RU" altLang="ru-RU" sz="40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04573" y="3067101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40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Bookman Old Style" panose="02050604050505020204" pitchFamily="18" charset="0"/>
              </a:rPr>
              <a:t>60</a:t>
            </a:r>
            <a:endParaRPr lang="ru-RU" altLang="ru-RU" sz="40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74037" y="4457373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40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Bookman Old Style" panose="02050604050505020204" pitchFamily="18" charset="0"/>
              </a:rPr>
              <a:t>36</a:t>
            </a:r>
            <a:endParaRPr lang="ru-RU" altLang="ru-RU" sz="40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107237" y="721923"/>
            <a:ext cx="855669" cy="871269"/>
            <a:chOff x="4107237" y="721923"/>
            <a:chExt cx="855669" cy="871269"/>
          </a:xfrm>
        </p:grpSpPr>
        <p:pic>
          <p:nvPicPr>
            <p:cNvPr id="14338" name="Picture 2" descr="Картинки по запросу стрелка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29197" flipH="1" flipV="1">
              <a:off x="4107237" y="895373"/>
              <a:ext cx="855669" cy="697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 descr="Картинки по запросу деления знак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9919" y="721923"/>
              <a:ext cx="502707" cy="502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4203439" y="2346439"/>
            <a:ext cx="855669" cy="866475"/>
            <a:chOff x="4203439" y="2346439"/>
            <a:chExt cx="855669" cy="866475"/>
          </a:xfrm>
        </p:grpSpPr>
        <p:pic>
          <p:nvPicPr>
            <p:cNvPr id="17" name="Picture 2" descr="Картинки по запросу стрелка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29197" flipH="1" flipV="1">
              <a:off x="4203439" y="2515095"/>
              <a:ext cx="855669" cy="697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Картинки по запросу деления знак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768" y="2346439"/>
              <a:ext cx="502707" cy="502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Группа 20"/>
          <p:cNvGrpSpPr/>
          <p:nvPr/>
        </p:nvGrpSpPr>
        <p:grpSpPr>
          <a:xfrm>
            <a:off x="4262550" y="3715899"/>
            <a:ext cx="855669" cy="866475"/>
            <a:chOff x="4203439" y="2346439"/>
            <a:chExt cx="855669" cy="866475"/>
          </a:xfrm>
        </p:grpSpPr>
        <p:pic>
          <p:nvPicPr>
            <p:cNvPr id="22" name="Picture 2" descr="Картинки по запросу стрелка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29197" flipH="1" flipV="1">
              <a:off x="4203439" y="2515095"/>
              <a:ext cx="855669" cy="697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Картинки по запросу деления знак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768" y="2346439"/>
              <a:ext cx="502707" cy="502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649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10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37068" y="2022196"/>
            <a:ext cx="834715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6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НСК(128 ; 242) = </a:t>
            </a:r>
            <a:r>
              <a:rPr lang="ru-RU" altLang="ru-RU" sz="66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altLang="ru-RU" sz="66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5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367" y="1355725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Алгоритм знаходження НСК чисел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Picture 6" descr="Рисунок124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67" y="3642255"/>
            <a:ext cx="1727199" cy="128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02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806" y="122524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128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59926" y="1475244"/>
            <a:ext cx="10284" cy="485140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986074" y="122524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995" y="180944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64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86074" y="180944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729" y="2393647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32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86074" y="2393647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2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0067" y="2977848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16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86074" y="2943984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2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00786" y="3566048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8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986929" y="3566048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2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24129" y="418458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4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986074" y="419481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2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10838" y="485298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2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50794" y="486098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2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00786" y="547328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1</a:t>
            </a:r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26" name="Picture 2" descr="http://www.cliparthut.com/clip-arts/936/pen-company-logos-9365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796" y="4473973"/>
            <a:ext cx="1334622" cy="133462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27684" y="53133"/>
            <a:ext cx="61302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800" b="1" i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НСК(128 ; 242) =  </a:t>
            </a:r>
            <a:endParaRPr lang="ru-RU" altLang="ru-RU" sz="4800" b="1" i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26043" y="1229708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242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956163" y="1479707"/>
            <a:ext cx="5114" cy="2652957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082311" y="1229708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51785" y="1777806"/>
            <a:ext cx="12378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121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082311" y="1813909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11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45966" y="2398110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11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082311" y="2398110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11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36304" y="298231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082311" y="29484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314803" y="312688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1</a:t>
            </a:r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5969092" y="53133"/>
                <a:ext cx="1244122" cy="9959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5400" b="1" i="1" dirty="0" smtClean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schemeClr val="bg1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5400" b="1" i="1" dirty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schemeClr val="bg1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m:rPr>
                              <m:nor/>
                            </m:rPr>
                            <a:rPr lang="ru-RU" sz="5400" b="1" dirty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schemeClr val="bg1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</a:rPr>
                            <m:t> </m:t>
                          </m:r>
                        </m:e>
                        <m:sup>
                          <m:r>
                            <a:rPr lang="uk-UA" sz="5400" b="1" i="1" dirty="0" smtClean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schemeClr val="bg1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ru-RU" b="1" dirty="0">
                  <a:ln w="12700">
                    <a:solidFill>
                      <a:srgbClr val="FF0000"/>
                    </a:solidFill>
                    <a:prstDash val="solid"/>
                  </a:ln>
                  <a:pattFill prst="pct90">
                    <a:fgClr>
                      <a:srgbClr val="FF0000"/>
                    </a:fgClr>
                    <a:bgClr>
                      <a:schemeClr val="bg1"/>
                    </a:bgClr>
                  </a:patt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92" y="53133"/>
                <a:ext cx="1244122" cy="99597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Кольцо 2"/>
          <p:cNvSpPr/>
          <p:nvPr/>
        </p:nvSpPr>
        <p:spPr>
          <a:xfrm>
            <a:off x="1930278" y="980638"/>
            <a:ext cx="691812" cy="5215813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Кольцо 4"/>
          <p:cNvSpPr/>
          <p:nvPr/>
        </p:nvSpPr>
        <p:spPr>
          <a:xfrm>
            <a:off x="5168226" y="1134953"/>
            <a:ext cx="383488" cy="1014226"/>
          </a:xfrm>
          <a:prstGeom prst="donut">
            <a:avLst>
              <a:gd name="adj" fmla="val 56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4995260" y="1857754"/>
            <a:ext cx="1028622" cy="1644283"/>
          </a:xfrm>
          <a:prstGeom prst="donut">
            <a:avLst>
              <a:gd name="adj" fmla="val 517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6761004" y="107058"/>
                <a:ext cx="1850058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5400" b="1" i="1" dirty="0">
                          <a:ln w="12700">
                            <a:solidFill>
                              <a:srgbClr val="FF0000"/>
                            </a:solidFill>
                            <a:prstDash val="solid"/>
                          </a:ln>
                          <a:pattFill prst="pct90">
                            <a:fgClr>
                              <a:srgbClr val="FF0000"/>
                            </a:fgClr>
                            <a:bgClr>
                              <a:prstClr val="white"/>
                            </a:bgClr>
                          </a:pattFill>
                          <a:effectLst>
                            <a:innerShdw blurRad="63500" dist="50800">
                              <a:prstClr val="black">
                                <a:alpha val="50000"/>
                              </a:prstClr>
                            </a:inn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5400" b="1" i="1" dirty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prstClr val="white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5400" b="1" i="1" dirty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prstClr val="white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e>
                        <m:sup>
                          <m:r>
                            <a:rPr lang="uk-UA" sz="5400" b="1" i="1" dirty="0">
                              <a:ln w="12700">
                                <a:solidFill>
                                  <a:srgbClr val="FF0000"/>
                                </a:solidFill>
                                <a:prstDash val="solid"/>
                              </a:ln>
                              <a:pattFill prst="pct90">
                                <a:fgClr>
                                  <a:srgbClr val="FF0000"/>
                                </a:fgClr>
                                <a:bgClr>
                                  <a:prstClr val="white"/>
                                </a:bgClr>
                              </a:pattFill>
                              <a:effectLst>
                                <a:innerShdw blurRad="63500" dist="50800">
                                  <a:prstClr val="black">
                                    <a:alpha val="50000"/>
                                  </a:prstClr>
                                </a:inn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04" y="107058"/>
                <a:ext cx="1850058" cy="9420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67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1" grpId="0"/>
      <p:bldP spid="12" grpId="0"/>
      <p:bldP spid="13" grpId="0"/>
      <p:bldP spid="15" grpId="0"/>
      <p:bldP spid="16" grpId="0"/>
      <p:bldP spid="21" grpId="0"/>
      <p:bldP spid="22" grpId="0"/>
      <p:bldP spid="23" grpId="0"/>
      <p:bldP spid="27" grpId="0"/>
      <p:bldP spid="29" grpId="0"/>
      <p:bldP spid="30" grpId="0"/>
      <p:bldP spid="32" grpId="0"/>
      <p:bldP spid="33" grpId="0"/>
      <p:bldP spid="42" grpId="0"/>
      <p:bldP spid="14" grpId="0" animBg="1"/>
      <p:bldP spid="3" grpId="0" animBg="1"/>
      <p:bldP spid="5" grpId="0" animBg="1"/>
      <p:bldP spid="5" grpId="1" animBg="1"/>
      <p:bldP spid="10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806" y="122524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132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1847882" y="1475244"/>
            <a:ext cx="12044" cy="2998729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986074" y="122524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995" y="180944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66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86074" y="180944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729" y="2393647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33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86074" y="2393647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3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0067" y="2977848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11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86074" y="2943984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11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41071" y="373315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1</a:t>
            </a:r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26" name="Picture 2" descr="http://www.cliparthut.com/clip-arts/936/pen-company-logos-9365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796" y="4473973"/>
            <a:ext cx="1334622" cy="133462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27684" y="53133"/>
            <a:ext cx="41248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i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НСК(132 ; 180) =  </a:t>
            </a:r>
            <a:endParaRPr lang="ru-RU" altLang="ru-RU" sz="3200" b="1" i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26043" y="1229708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180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956163" y="1479707"/>
            <a:ext cx="45338" cy="299426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082311" y="1229708"/>
            <a:ext cx="2478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 = 2</a:t>
            </a:r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5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86763" y="179187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18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082311" y="1813909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314803" y="2387094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9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082311" y="239811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3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36304" y="298231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082311" y="29484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353971" y="3622952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1</a:t>
            </a:r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46564" y="-47500"/>
            <a:ext cx="11095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Bookman Old Style" panose="02050604050505020204" pitchFamily="18" charset="0"/>
              </a:rPr>
              <a:t>2</a:t>
            </a:r>
            <a:r>
              <a:rPr lang="ru-RU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·2</a:t>
            </a:r>
            <a:endParaRPr lang="ru-RU" sz="4400" b="1" dirty="0">
              <a:ln w="12700">
                <a:solidFill>
                  <a:srgbClr val="FF0000"/>
                </a:solidFill>
                <a:prstDash val="solid"/>
              </a:ln>
              <a:pattFill prst="pct90">
                <a:fgClr>
                  <a:srgbClr val="FF0000"/>
                </a:fgClr>
                <a:bgClr>
                  <a:schemeClr val="bg1"/>
                </a:bgClr>
              </a:patt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04138" y="296733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</a:rPr>
              <a:t>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20214" y="296733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</a:rPr>
              <a:t>3</a:t>
            </a:r>
            <a:endParaRPr lang="ru-RU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</a:endParaRPr>
          </a:p>
        </p:txBody>
      </p:sp>
      <p:sp>
        <p:nvSpPr>
          <p:cNvPr id="36" name="Кольцо 35"/>
          <p:cNvSpPr/>
          <p:nvPr/>
        </p:nvSpPr>
        <p:spPr>
          <a:xfrm>
            <a:off x="1930278" y="980638"/>
            <a:ext cx="691812" cy="1650595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Кольцо 44"/>
          <p:cNvSpPr/>
          <p:nvPr/>
        </p:nvSpPr>
        <p:spPr>
          <a:xfrm rot="3620280">
            <a:off x="5671971" y="1202614"/>
            <a:ext cx="691812" cy="1792316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39501" y="-47033"/>
            <a:ext cx="12971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ru-RU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3·3</a:t>
            </a:r>
            <a:endParaRPr lang="ru-RU" sz="4400" b="1" dirty="0">
              <a:ln w="12700">
                <a:solidFill>
                  <a:srgbClr val="FF0000"/>
                </a:solidFill>
                <a:prstDash val="solid"/>
              </a:ln>
              <a:pattFill prst="pct90">
                <a:fgClr>
                  <a:srgbClr val="FF0000"/>
                </a:fgClr>
                <a:bgClr>
                  <a:prstClr val="white"/>
                </a:bgClr>
              </a:patt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6" name="Кольцо 45"/>
          <p:cNvSpPr/>
          <p:nvPr/>
        </p:nvSpPr>
        <p:spPr>
          <a:xfrm>
            <a:off x="1926393" y="2381671"/>
            <a:ext cx="633161" cy="947282"/>
          </a:xfrm>
          <a:prstGeom prst="donut">
            <a:avLst>
              <a:gd name="adj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Кольцо 46"/>
          <p:cNvSpPr/>
          <p:nvPr/>
        </p:nvSpPr>
        <p:spPr>
          <a:xfrm>
            <a:off x="5001501" y="2434022"/>
            <a:ext cx="691812" cy="1650595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Кольцо 47"/>
          <p:cNvSpPr/>
          <p:nvPr/>
        </p:nvSpPr>
        <p:spPr>
          <a:xfrm>
            <a:off x="1985569" y="3080906"/>
            <a:ext cx="863306" cy="763037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Кольцо 48"/>
          <p:cNvSpPr/>
          <p:nvPr/>
        </p:nvSpPr>
        <p:spPr>
          <a:xfrm>
            <a:off x="6871729" y="1329527"/>
            <a:ext cx="863306" cy="763037"/>
          </a:xfrm>
          <a:prstGeom prst="donut">
            <a:avLst>
              <a:gd name="adj" fmla="val 79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9242" y="-53106"/>
            <a:ext cx="10759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·5=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471747" y="-53105"/>
            <a:ext cx="16722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 smtClean="0">
                <a:ln w="12700">
                  <a:solidFill>
                    <a:srgbClr val="FF0000"/>
                  </a:solidFill>
                  <a:prstDash val="solid"/>
                </a:ln>
                <a:pattFill prst="pct90">
                  <a:fgClr>
                    <a:srgbClr val="FF0000"/>
                  </a:fgClr>
                  <a:bgClr>
                    <a:prstClr val="white"/>
                  </a:bgClr>
                </a:patt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1980</a:t>
            </a:r>
            <a:endParaRPr lang="ru-RU" sz="4400" b="1" dirty="0">
              <a:ln w="12700">
                <a:solidFill>
                  <a:srgbClr val="FF0000"/>
                </a:solidFill>
                <a:prstDash val="solid"/>
              </a:ln>
              <a:pattFill prst="pct90">
                <a:fgClr>
                  <a:srgbClr val="FF0000"/>
                </a:fgClr>
                <a:bgClr>
                  <a:prstClr val="white"/>
                </a:bgClr>
              </a:patt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51125" y="-39201"/>
            <a:ext cx="9694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·11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53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1" grpId="0"/>
      <p:bldP spid="12" grpId="0"/>
      <p:bldP spid="13" grpId="0"/>
      <p:bldP spid="22" grpId="0"/>
      <p:bldP spid="23" grpId="0"/>
      <p:bldP spid="27" grpId="0"/>
      <p:bldP spid="29" grpId="0"/>
      <p:bldP spid="30" grpId="0"/>
      <p:bldP spid="32" grpId="0"/>
      <p:bldP spid="33" grpId="0"/>
      <p:bldP spid="42" grpId="0"/>
      <p:bldP spid="14" grpId="0"/>
      <p:bldP spid="5" grpId="0"/>
      <p:bldP spid="18" grpId="0"/>
      <p:bldP spid="36" grpId="0" animBg="1"/>
      <p:bldP spid="36" grpId="1" animBg="1"/>
      <p:bldP spid="45" grpId="0" animBg="1"/>
      <p:bldP spid="45" grpId="1" animBg="1"/>
      <p:bldP spid="10" grpId="0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9" grpId="0" animBg="1"/>
      <p:bldP spid="49" grpId="1" animBg="1"/>
      <p:bldP spid="15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76" name="Text Box 16"/>
          <p:cNvSpPr txBox="1">
            <a:spLocks noChangeArrowheads="1"/>
          </p:cNvSpPr>
          <p:nvPr/>
        </p:nvSpPr>
        <p:spPr bwMode="auto">
          <a:xfrm>
            <a:off x="713800" y="1245551"/>
            <a:ext cx="823753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4400" b="1" i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Якщо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НСД(</a:t>
            </a:r>
            <a:r>
              <a:rPr lang="en-US" altLang="ru-RU" sz="4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a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; </a:t>
            </a:r>
            <a:r>
              <a:rPr lang="en-US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b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) = </a:t>
            </a:r>
            <a:r>
              <a:rPr lang="ru-RU" altLang="ru-RU" sz="4400" b="1" i="0" dirty="0" smtClean="0">
                <a:ln w="12700">
                  <a:solidFill>
                    <a:srgbClr val="FF0000"/>
                  </a:solidFill>
                  <a:prstDash val="solid"/>
                </a:ln>
                <a:pattFill prst="smGrid">
                  <a:fgClr>
                    <a:srgbClr val="FF0000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1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, то НСК(</a:t>
            </a:r>
            <a:r>
              <a:rPr lang="ru-RU" altLang="ru-RU" sz="4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а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; </a:t>
            </a:r>
            <a:r>
              <a:rPr lang="en-US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b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) = </a:t>
            </a:r>
            <a:r>
              <a:rPr lang="en-US" altLang="ru-RU" sz="4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a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altLang="ru-RU" sz="44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altLang="ru-RU" sz="6000" b="1" i="0" dirty="0">
              <a:ln w="12700">
                <a:solidFill>
                  <a:srgbClr val="FF0000"/>
                </a:solidFill>
                <a:prstDash val="solid"/>
              </a:ln>
              <a:pattFill prst="pct80">
                <a:fgClr>
                  <a:srgbClr val="FF0000"/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28" name="Picture 2" descr="http://dnepr.info/wp-content/uploads/2016/08/depositphotos_20667971_l-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7601" cy="1427601"/>
          </a:xfrm>
          <a:prstGeom prst="ellipse">
            <a:avLst/>
          </a:prstGeom>
          <a:ln w="63500" cap="rnd">
            <a:solidFill>
              <a:schemeClr val="accent6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264856" y="4272751"/>
            <a:ext cx="661751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6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НСК(</a:t>
            </a:r>
            <a:r>
              <a:rPr lang="en-US" altLang="ru-RU" sz="66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9</a:t>
            </a:r>
            <a:r>
              <a:rPr lang="ru-RU" altLang="ru-RU" sz="6600" b="1" i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;8) = </a:t>
            </a:r>
            <a:r>
              <a:rPr lang="en-US" altLang="ru-RU" sz="6600" b="1" dirty="0" smtClean="0">
                <a:ln w="12700">
                  <a:solidFill>
                    <a:srgbClr val="FF0000"/>
                  </a:solidFill>
                  <a:prstDash val="solid"/>
                </a:ln>
                <a:pattFill prst="smGrid">
                  <a:fgClr>
                    <a:srgbClr val="FF0000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72</a:t>
            </a:r>
            <a:r>
              <a:rPr lang="ru-RU" altLang="ru-RU" sz="66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altLang="ru-RU" sz="6600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1480" y="5552888"/>
            <a:ext cx="8724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8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9 та 8 – </a:t>
            </a:r>
            <a:r>
              <a:rPr lang="ru-RU" altLang="ru-RU" sz="4800" b="1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взаємно</a:t>
            </a:r>
            <a:r>
              <a:rPr lang="ru-RU" altLang="ru-RU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altLang="ru-RU" sz="4800" b="1" dirty="0" err="1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прості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58024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9919" y="1434067"/>
            <a:ext cx="879876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1. Яке число називають </a:t>
            </a:r>
            <a:r>
              <a:rPr lang="uk-UA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НС</a:t>
            </a:r>
            <a:r>
              <a:rPr lang="uk-UA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К</a:t>
            </a:r>
            <a:r>
              <a:rPr lang="uk-UA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uk-UA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двох натуральних чисел</a:t>
            </a:r>
            <a:r>
              <a:rPr lang="uk-UA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?</a:t>
            </a:r>
            <a:endParaRPr lang="ru-RU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pct75">
                <a:fgClr>
                  <a:srgbClr val="005A7E"/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7282" y="1490050"/>
            <a:ext cx="87987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3. Як знайти НСК кількох чисел?</a:t>
            </a:r>
            <a:endParaRPr lang="ru-RU" sz="60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pct75">
                <a:fgClr>
                  <a:srgbClr val="005A7E"/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0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3935" y="445022"/>
            <a:ext cx="87987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4. Число </a:t>
            </a:r>
            <a:r>
              <a:rPr lang="uk-UA" sz="6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 кратне числу </a:t>
            </a:r>
            <a:r>
              <a:rPr lang="uk-UA" sz="6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. Яке з цих чисел є НСК чисел </a:t>
            </a:r>
            <a:r>
              <a:rPr lang="uk-UA" sz="6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 і </a:t>
            </a:r>
            <a:r>
              <a:rPr lang="uk-UA" sz="6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uk-UA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75">
                  <a:fgClr>
                    <a:srgbClr val="005A7E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?</a:t>
            </a:r>
            <a:endParaRPr lang="ru-RU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pct75">
                <a:fgClr>
                  <a:srgbClr val="005A7E"/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ookman Old Style" panose="02050604050505020204" pitchFamily="18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3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http://voploty.ru/wp-content/uploads/2016/06/%D1%87%D0%B5%D0%BB%D0%BE%D0%B2%D0%B5%D0%BA-%D1%81-%D0%BA%D0%BD%D0%B8%D0%B3%D0%B0%D0%BC%D0%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34" y="231501"/>
            <a:ext cx="1463668" cy="145571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01038" y="1939035"/>
            <a:ext cx="717856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№ 163; 174; 173;</a:t>
            </a:r>
          </a:p>
          <a:p>
            <a:pPr algn="ctr"/>
            <a:r>
              <a:rPr lang="uk-UA" sz="60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177</a:t>
            </a:r>
          </a:p>
        </p:txBody>
      </p:sp>
    </p:spTree>
    <p:extLst>
      <p:ext uri="{BB962C8B-B14F-4D97-AF65-F5344CB8AC3E}">
        <p14:creationId xmlns:p14="http://schemas.microsoft.com/office/powerpoint/2010/main" val="33918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6333" y="479424"/>
            <a:ext cx="8652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Домашнє </a:t>
            </a:r>
            <a:r>
              <a:rPr lang="ru-RU" sz="6000" b="1" i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завдання</a:t>
            </a:r>
            <a:endParaRPr lang="ru-RU" sz="6000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5330" y="1896198"/>
            <a:ext cx="7465505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uk-UA" sz="4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Опрацювати </a:t>
            </a:r>
            <a:r>
              <a:rPr lang="uk-UA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ookman Old Style" panose="02050604050505020204" pitchFamily="18" charset="0"/>
              </a:rPr>
              <a:t>п.6</a:t>
            </a:r>
          </a:p>
          <a:p>
            <a:pPr lvl="0"/>
            <a:r>
              <a:rPr lang="uk-UA" sz="4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Розв’язати: </a:t>
            </a:r>
            <a:r>
              <a:rPr lang="uk-UA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ookman Old Style" panose="02050604050505020204" pitchFamily="18" charset="0"/>
              </a:rPr>
              <a:t> 164;  175;  </a:t>
            </a:r>
          </a:p>
          <a:p>
            <a:pPr lvl="0"/>
            <a:r>
              <a:rPr lang="uk-UA" sz="44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ookman Old Style" panose="02050604050505020204" pitchFamily="18" charset="0"/>
              </a:rPr>
              <a:t>Додатково: </a:t>
            </a:r>
            <a:r>
              <a:rPr lang="uk-UA" sz="4400" b="1" dirty="0" smtClean="0">
                <a:ln>
                  <a:solidFill>
                    <a:srgbClr val="FF0000"/>
                  </a:solidFill>
                </a:ln>
                <a:pattFill prst="pct90">
                  <a:fgClr>
                    <a:srgbClr val="FF0000"/>
                  </a:fgClr>
                  <a:bgClr>
                    <a:schemeClr val="bg1"/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№ 178 </a:t>
            </a:r>
            <a:endParaRPr lang="ru-RU" sz="4400" b="1" dirty="0">
              <a:ln>
                <a:solidFill>
                  <a:srgbClr val="FF0000"/>
                </a:solidFill>
              </a:ln>
              <a:pattFill prst="pct90">
                <a:fgClr>
                  <a:srgbClr val="FF0000"/>
                </a:fgClr>
                <a:bgClr>
                  <a:schemeClr val="bg1"/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5122" name="Picture 2" descr="Картинки по запросу мудрая сова рисунок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1927" y="3457563"/>
            <a:ext cx="1694996" cy="112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3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1157</TotalTime>
  <Words>346</Words>
  <Application>Microsoft Office PowerPoint</Application>
  <PresentationFormat>Экран (4:3)</PresentationFormat>
  <Paragraphs>104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Cambria Math</vt:lpstr>
      <vt:lpstr>Courier New</vt:lpstr>
      <vt:lpstr>Times New Roman</vt:lpstr>
      <vt:lpstr>Тема Office</vt:lpstr>
      <vt:lpstr>Найменше спільне кратне чисел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знаходження НСК чисел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КЗШ № 110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Мариша</dc:creator>
  <cp:lastModifiedBy>Мариша</cp:lastModifiedBy>
  <cp:revision>125</cp:revision>
  <dcterms:created xsi:type="dcterms:W3CDTF">2014-10-08T06:06:36Z</dcterms:created>
  <dcterms:modified xsi:type="dcterms:W3CDTF">2018-07-17T07:23:12Z</dcterms:modified>
</cp:coreProperties>
</file>