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avi" ContentType="video/avi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61" r:id="rId4"/>
    <p:sldId id="288" r:id="rId5"/>
    <p:sldId id="296" r:id="rId6"/>
    <p:sldId id="297" r:id="rId7"/>
    <p:sldId id="262" r:id="rId8"/>
    <p:sldId id="263" r:id="rId9"/>
    <p:sldId id="265" r:id="rId10"/>
    <p:sldId id="266" r:id="rId11"/>
    <p:sldId id="268" r:id="rId12"/>
    <p:sldId id="273" r:id="rId13"/>
    <p:sldId id="294" r:id="rId14"/>
    <p:sldId id="295" r:id="rId15"/>
    <p:sldId id="269" r:id="rId16"/>
    <p:sldId id="270" r:id="rId17"/>
    <p:sldId id="271" r:id="rId18"/>
    <p:sldId id="272" r:id="rId19"/>
    <p:sldId id="286" r:id="rId20"/>
    <p:sldId id="289" r:id="rId21"/>
    <p:sldId id="290" r:id="rId22"/>
    <p:sldId id="291" r:id="rId23"/>
    <p:sldId id="292" r:id="rId24"/>
    <p:sldId id="293" r:id="rId25"/>
    <p:sldId id="283" r:id="rId26"/>
    <p:sldId id="285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D9A"/>
    <a:srgbClr val="BC8F00"/>
    <a:srgbClr val="B88C00"/>
    <a:srgbClr val="DAA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2506" y="-8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BEBBD-2CFC-4395-9345-E5AC0BDD49B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B6965-0F65-4A21-82C6-16C92BD19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037691"/>
      </p:ext>
    </p:extLst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BEBBD-2CFC-4395-9345-E5AC0BDD49B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B6965-0F65-4A21-82C6-16C92BD19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909961"/>
      </p:ext>
    </p:extLst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BEBBD-2CFC-4395-9345-E5AC0BDD49B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B6965-0F65-4A21-82C6-16C92BD19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150842"/>
      </p:ext>
    </p:extLst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BEBBD-2CFC-4395-9345-E5AC0BDD49B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B6965-0F65-4A21-82C6-16C92BD19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034935"/>
      </p:ext>
    </p:extLst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BEBBD-2CFC-4395-9345-E5AC0BDD49B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B6965-0F65-4A21-82C6-16C92BD19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948900"/>
      </p:ext>
    </p:extLst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BEBBD-2CFC-4395-9345-E5AC0BDD49B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B6965-0F65-4A21-82C6-16C92BD19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504796"/>
      </p:ext>
    </p:extLst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BEBBD-2CFC-4395-9345-E5AC0BDD49B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B6965-0F65-4A21-82C6-16C92BD19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188162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BEBBD-2CFC-4395-9345-E5AC0BDD49B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B6965-0F65-4A21-82C6-16C92BD19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643834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BEBBD-2CFC-4395-9345-E5AC0BDD49B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B6965-0F65-4A21-82C6-16C92BD19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136034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BEBBD-2CFC-4395-9345-E5AC0BDD49B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B6965-0F65-4A21-82C6-16C92BD19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964926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BEBBD-2CFC-4395-9345-E5AC0BDD49B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B6965-0F65-4A21-82C6-16C92BD19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528285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BEBBD-2CFC-4395-9345-E5AC0BDD49B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B6965-0F65-4A21-82C6-16C92BD19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510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microsoft.com/office/2007/relationships/hdphoto" Target="../media/hdphoto4.wdp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9.wdp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avi"/><Relationship Id="rId1" Type="http://schemas.openxmlformats.org/officeDocument/2006/relationships/video" Target="NULL" TargetMode="External"/><Relationship Id="rId6" Type="http://schemas.openxmlformats.org/officeDocument/2006/relationships/image" Target="../media/image14.png"/><Relationship Id="rId5" Type="http://schemas.microsoft.com/office/2007/relationships/hdphoto" Target="../media/hdphoto11.wdp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2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microsoft.com/office/2007/relationships/hdphoto" Target="../media/hdphoto13.wdp"/><Relationship Id="rId7" Type="http://schemas.microsoft.com/office/2007/relationships/hdphoto" Target="../media/hdphoto15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11" Type="http://schemas.openxmlformats.org/officeDocument/2006/relationships/image" Target="../media/image22.jpeg"/><Relationship Id="rId5" Type="http://schemas.microsoft.com/office/2007/relationships/hdphoto" Target="../media/hdphoto14.wdp"/><Relationship Id="rId10" Type="http://schemas.openxmlformats.org/officeDocument/2006/relationships/image" Target="../media/image21.jpeg"/><Relationship Id="rId4" Type="http://schemas.openxmlformats.org/officeDocument/2006/relationships/image" Target="../media/image18.jpeg"/><Relationship Id="rId9" Type="http://schemas.microsoft.com/office/2007/relationships/hdphoto" Target="../media/hdphoto16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5.wdp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6.wdp"/><Relationship Id="rId7" Type="http://schemas.microsoft.com/office/2007/relationships/hdphoto" Target="../media/hdphoto28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microsoft.com/office/2007/relationships/hdphoto" Target="../media/hdphoto27.wdp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9.wdp"/><Relationship Id="rId7" Type="http://schemas.openxmlformats.org/officeDocument/2006/relationships/image" Target="../media/image38.gi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gif"/><Relationship Id="rId5" Type="http://schemas.microsoft.com/office/2007/relationships/hdphoto" Target="../media/hdphoto30.wdp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dusbmariantorrealba.pbworks.com/f/1390009092/modernis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" r="1029" b="15497"/>
          <a:stretch/>
        </p:blipFill>
        <p:spPr bwMode="auto">
          <a:xfrm>
            <a:off x="0" y="0"/>
            <a:ext cx="9144000" cy="548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idusbmariantorrealba.pbworks.com/f/1390009092/modernis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" t="78964" r="1029" b="15496"/>
          <a:stretch/>
        </p:blipFill>
        <p:spPr bwMode="auto">
          <a:xfrm>
            <a:off x="18937" y="6532645"/>
            <a:ext cx="9144000" cy="35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43759" y="4843026"/>
            <a:ext cx="7842211" cy="175432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2">
                    <a:lumMod val="90000"/>
                  </a:schemeClr>
                </a:solidFill>
                <a:latin typeface="Book Antiqua" pitchFamily="18" charset="0"/>
              </a:rPr>
              <a:t>Школы </a:t>
            </a:r>
            <a:r>
              <a:rPr lang="ru-RU" sz="5400" b="1" dirty="0">
                <a:solidFill>
                  <a:schemeClr val="bg2">
                    <a:lumMod val="90000"/>
                  </a:schemeClr>
                </a:solidFill>
                <a:latin typeface="Book Antiqua" pitchFamily="18" charset="0"/>
              </a:rPr>
              <a:t>и</a:t>
            </a:r>
            <a:r>
              <a:rPr lang="ru-RU" sz="5400" b="1" dirty="0" smtClean="0">
                <a:solidFill>
                  <a:schemeClr val="bg2">
                    <a:lumMod val="90000"/>
                  </a:schemeClr>
                </a:solidFill>
                <a:latin typeface="Book Antiqua" pitchFamily="18" charset="0"/>
              </a:rPr>
              <a:t> лидеры </a:t>
            </a:r>
          </a:p>
          <a:p>
            <a:pPr algn="ctr"/>
            <a:r>
              <a:rPr lang="ru-RU" sz="5400" b="1" dirty="0" smtClean="0">
                <a:solidFill>
                  <a:schemeClr val="bg2">
                    <a:lumMod val="90000"/>
                  </a:schemeClr>
                </a:solidFill>
                <a:latin typeface="Book Antiqua" pitchFamily="18" charset="0"/>
              </a:rPr>
              <a:t>европейского модерна</a:t>
            </a:r>
            <a:endParaRPr lang="ru-RU" sz="5400" b="1" dirty="0">
              <a:solidFill>
                <a:schemeClr val="bg2">
                  <a:lumMod val="90000"/>
                </a:schemeClr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40724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рямоугольный треугольник 2"/>
          <p:cNvSpPr/>
          <p:nvPr/>
        </p:nvSpPr>
        <p:spPr>
          <a:xfrm rot="16200000">
            <a:off x="7375748" y="5089748"/>
            <a:ext cx="1052736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49967"/>
            <a:ext cx="8784976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9600" y="526368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МОДЕРНИЗМ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Конец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XIX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начало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вв. 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35496" y="1441567"/>
            <a:ext cx="91440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СОВОКУПНОСТЬ СТИЛЕЙ СВЯЗАННЫХ МЕЖДУ СОБОЙ:</a:t>
            </a:r>
          </a:p>
          <a:p>
            <a:pPr marL="514350" lvl="0" indent="-514350" algn="ctr">
              <a:buFontTx/>
              <a:buAutoNum type="arabicPeriod"/>
            </a:pPr>
            <a:r>
              <a:rPr lang="uk-UA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Модерн</a:t>
            </a:r>
            <a:endParaRPr lang="uk-UA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marL="514350" indent="-514350" algn="ctr">
              <a:buAutoNum type="arabicPeriod"/>
            </a:pPr>
            <a:r>
              <a:rPr lang="uk-UA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Символизм</a:t>
            </a:r>
            <a:endParaRPr lang="uk-UA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marL="514350" indent="-514350" algn="ctr">
              <a:buAutoNum type="arabicPeriod"/>
            </a:pPr>
            <a:r>
              <a:rPr lang="uk-UA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Импрессионизм</a:t>
            </a:r>
            <a:endParaRPr lang="uk-UA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marL="514350" indent="-514350" algn="ctr">
              <a:buAutoNum type="arabicPeriod"/>
            </a:pPr>
            <a:r>
              <a:rPr lang="uk-UA" sz="3200" b="1" dirty="0" err="1"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Нео-ипрессионизм</a:t>
            </a:r>
            <a:endParaRPr lang="uk-UA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marL="514350" indent="-514350" algn="ctr">
              <a:buAutoNum type="arabicPeriod"/>
            </a:pPr>
            <a:r>
              <a:rPr lang="uk-UA" sz="32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Кубизм</a:t>
            </a:r>
            <a:endParaRPr lang="uk-UA" sz="32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marL="514350" indent="-514350" algn="ctr">
              <a:buAutoNum type="arabicPeriod"/>
            </a:pPr>
            <a:r>
              <a:rPr lang="uk-UA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Футуризм</a:t>
            </a:r>
          </a:p>
          <a:p>
            <a:pPr marL="514350" indent="-514350" algn="ctr">
              <a:buAutoNum type="arabicPeriod"/>
            </a:pPr>
            <a:r>
              <a:rPr lang="uk-UA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Сюрреализм</a:t>
            </a:r>
            <a:endParaRPr lang="uk-UA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marL="514350" lvl="0" indent="-514350" algn="ctr">
              <a:buFontTx/>
              <a:buAutoNum type="arabicPeriod"/>
            </a:pPr>
            <a:r>
              <a:rPr lang="uk-UA" sz="32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Експрессионизм</a:t>
            </a:r>
            <a:endParaRPr lang="uk-UA" sz="3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marL="514350" indent="-514350" algn="ctr">
              <a:buAutoNum type="arabicPeriod"/>
            </a:pP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Абстрактизм</a:t>
            </a: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</a:p>
          <a:p>
            <a:pPr marL="514350" indent="-514350" algn="ctr">
              <a:buAutoNum type="arabicPeriod"/>
            </a:pPr>
            <a:r>
              <a:rPr lang="uk-U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Постмодернизм</a:t>
            </a:r>
            <a:r>
              <a:rPr lang="uk-U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.</a:t>
            </a:r>
          </a:p>
          <a:p>
            <a:pPr marL="514350" indent="-514350" algn="ctr">
              <a:buAutoNum type="arabicPeriod"/>
            </a:pPr>
            <a:endParaRPr lang="uk-UA" sz="32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16241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ый треугольник 2"/>
          <p:cNvSpPr/>
          <p:nvPr/>
        </p:nvSpPr>
        <p:spPr>
          <a:xfrm rot="16200000">
            <a:off x="7375748" y="5102415"/>
            <a:ext cx="1052736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49967"/>
            <a:ext cx="8784976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овина рамки 6"/>
          <p:cNvSpPr/>
          <p:nvPr/>
        </p:nvSpPr>
        <p:spPr>
          <a:xfrm rot="18897939">
            <a:off x="1433941" y="2417122"/>
            <a:ext cx="540000" cy="540000"/>
          </a:xfrm>
          <a:prstGeom prst="halfFrame">
            <a:avLst>
              <a:gd name="adj1" fmla="val 24082"/>
              <a:gd name="adj2" fmla="val 24742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Половина рамки 7"/>
          <p:cNvSpPr/>
          <p:nvPr/>
        </p:nvSpPr>
        <p:spPr>
          <a:xfrm rot="8106868">
            <a:off x="1515485" y="2417123"/>
            <a:ext cx="540000" cy="540000"/>
          </a:xfrm>
          <a:prstGeom prst="halfFrame">
            <a:avLst>
              <a:gd name="adj1" fmla="val 24082"/>
              <a:gd name="adj2" fmla="val 24742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Половина рамки 8"/>
          <p:cNvSpPr/>
          <p:nvPr/>
        </p:nvSpPr>
        <p:spPr>
          <a:xfrm rot="18897939">
            <a:off x="1433942" y="3252806"/>
            <a:ext cx="540000" cy="540000"/>
          </a:xfrm>
          <a:prstGeom prst="halfFrame">
            <a:avLst>
              <a:gd name="adj1" fmla="val 24082"/>
              <a:gd name="adj2" fmla="val 24742"/>
            </a:avLst>
          </a:prstGeom>
          <a:solidFill>
            <a:srgbClr val="FF6699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оловина рамки 9"/>
          <p:cNvSpPr/>
          <p:nvPr/>
        </p:nvSpPr>
        <p:spPr>
          <a:xfrm rot="8106868">
            <a:off x="1515485" y="3252805"/>
            <a:ext cx="540000" cy="540000"/>
          </a:xfrm>
          <a:prstGeom prst="halfFrame">
            <a:avLst>
              <a:gd name="adj1" fmla="val 24082"/>
              <a:gd name="adj2" fmla="val 24742"/>
            </a:avLst>
          </a:prstGeom>
          <a:solidFill>
            <a:srgbClr val="FF6699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Половина рамки 10"/>
          <p:cNvSpPr/>
          <p:nvPr/>
        </p:nvSpPr>
        <p:spPr>
          <a:xfrm rot="18897939">
            <a:off x="1433940" y="4073306"/>
            <a:ext cx="540000" cy="540000"/>
          </a:xfrm>
          <a:prstGeom prst="halfFrame">
            <a:avLst>
              <a:gd name="adj1" fmla="val 24082"/>
              <a:gd name="adj2" fmla="val 24742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Половина рамки 11"/>
          <p:cNvSpPr/>
          <p:nvPr/>
        </p:nvSpPr>
        <p:spPr>
          <a:xfrm rot="8106868">
            <a:off x="1515485" y="4073307"/>
            <a:ext cx="540000" cy="540000"/>
          </a:xfrm>
          <a:prstGeom prst="halfFrame">
            <a:avLst>
              <a:gd name="adj1" fmla="val 24082"/>
              <a:gd name="adj2" fmla="val 24742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18897939">
            <a:off x="1433941" y="4865394"/>
            <a:ext cx="540000" cy="540000"/>
          </a:xfrm>
          <a:prstGeom prst="halfFrame">
            <a:avLst>
              <a:gd name="adj1" fmla="val 24082"/>
              <a:gd name="adj2" fmla="val 24742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оловина рамки 13"/>
          <p:cNvSpPr/>
          <p:nvPr/>
        </p:nvSpPr>
        <p:spPr>
          <a:xfrm rot="8106868">
            <a:off x="1515486" y="4865395"/>
            <a:ext cx="540000" cy="540000"/>
          </a:xfrm>
          <a:prstGeom prst="halfFrame">
            <a:avLst>
              <a:gd name="adj1" fmla="val 24082"/>
              <a:gd name="adj2" fmla="val 24742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оловина рамки 14"/>
          <p:cNvSpPr/>
          <p:nvPr/>
        </p:nvSpPr>
        <p:spPr>
          <a:xfrm rot="18897939">
            <a:off x="1433943" y="5724285"/>
            <a:ext cx="540000" cy="540000"/>
          </a:xfrm>
          <a:prstGeom prst="halfFrame">
            <a:avLst>
              <a:gd name="adj1" fmla="val 24082"/>
              <a:gd name="adj2" fmla="val 24742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Половина рамки 15"/>
          <p:cNvSpPr/>
          <p:nvPr/>
        </p:nvSpPr>
        <p:spPr>
          <a:xfrm rot="8106868">
            <a:off x="1538517" y="5724287"/>
            <a:ext cx="540000" cy="540000"/>
          </a:xfrm>
          <a:prstGeom prst="halfFrame">
            <a:avLst>
              <a:gd name="adj1" fmla="val 24082"/>
              <a:gd name="adj2" fmla="val 24742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99909" y="2197161"/>
            <a:ext cx="46722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Бельгия— </a:t>
            </a:r>
            <a:r>
              <a:rPr lang="uk-UA" sz="2800" b="1" dirty="0" err="1" smtClean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ар-нуво</a:t>
            </a:r>
            <a:endParaRPr lang="uk-UA" sz="2800" b="1" dirty="0" smtClean="0">
              <a:solidFill>
                <a:srgbClr val="800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uk-UA" sz="2800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(«</a:t>
            </a:r>
            <a:r>
              <a:rPr lang="uk-UA" sz="2800" b="1" dirty="0" err="1" smtClean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новое</a:t>
            </a:r>
            <a:r>
              <a:rPr lang="uk-UA" sz="2800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800" b="1" dirty="0" err="1" smtClean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искусство</a:t>
            </a:r>
            <a:r>
              <a:rPr lang="uk-UA" sz="2800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»)</a:t>
            </a:r>
            <a:endParaRPr lang="ru-RU" sz="2800" b="1" dirty="0">
              <a:solidFill>
                <a:srgbClr val="800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190354" y="3182447"/>
            <a:ext cx="47464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Германия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— </a:t>
            </a:r>
            <a:r>
              <a:rPr lang="uk-UA" sz="2800" b="1" dirty="0" err="1" smtClean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югендстиль</a:t>
            </a:r>
            <a:r>
              <a:rPr lang="uk-UA" sz="2800" b="1" dirty="0" smtClean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</a:p>
          <a:p>
            <a:pPr algn="ctr"/>
            <a:r>
              <a:rPr lang="uk-UA" sz="2800" b="1" dirty="0" smtClean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(«молодий стиль»)</a:t>
            </a:r>
            <a:endParaRPr lang="ru-RU" sz="2800" b="1" dirty="0">
              <a:solidFill>
                <a:srgbClr val="FF6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217386" y="4107809"/>
            <a:ext cx="54441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Австрия, Украина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— </a:t>
            </a:r>
            <a:r>
              <a:rPr lang="uk-UA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сецессия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394961" y="5684459"/>
            <a:ext cx="435407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Италиия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— </a:t>
            </a:r>
            <a:r>
              <a:rPr lang="uk-UA" sz="2800" b="1" dirty="0" err="1" smtClean="0">
                <a:gradFill flip="none" rotWithShape="1">
                  <a:gsLst>
                    <a:gs pos="0">
                      <a:schemeClr val="accent5">
                        <a:shade val="30000"/>
                        <a:satMod val="115000"/>
                      </a:schemeClr>
                    </a:gs>
                    <a:gs pos="50000">
                      <a:schemeClr val="accent5">
                        <a:shade val="67500"/>
                        <a:satMod val="115000"/>
                      </a:schemeClr>
                    </a:gs>
                    <a:gs pos="100000">
                      <a:schemeClr val="accent5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либерти</a:t>
            </a:r>
            <a:endParaRPr lang="uk-UA" sz="2800" b="1" dirty="0" smtClean="0">
              <a:gradFill flip="none" rotWithShape="1">
                <a:gsLst>
                  <a:gs pos="0">
                    <a:schemeClr val="accent5">
                      <a:shade val="30000"/>
                      <a:satMod val="115000"/>
                    </a:schemeClr>
                  </a:gs>
                  <a:gs pos="50000">
                    <a:schemeClr val="accent5">
                      <a:shade val="67500"/>
                      <a:satMod val="115000"/>
                    </a:schemeClr>
                  </a:gs>
                  <a:gs pos="100000">
                    <a:schemeClr val="accent5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США – </a:t>
            </a:r>
            <a:r>
              <a:rPr lang="uk-UA" sz="2800" b="1" dirty="0" smtClean="0">
                <a:gradFill flip="none" rotWithShape="1">
                  <a:gsLst>
                    <a:gs pos="0">
                      <a:schemeClr val="accent5">
                        <a:shade val="30000"/>
                        <a:satMod val="115000"/>
                      </a:schemeClr>
                    </a:gs>
                    <a:gs pos="50000">
                      <a:schemeClr val="accent5">
                        <a:shade val="67500"/>
                        <a:satMod val="115000"/>
                      </a:schemeClr>
                    </a:gs>
                    <a:gs pos="100000">
                      <a:schemeClr val="accent5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стиль </a:t>
            </a:r>
            <a:r>
              <a:rPr lang="uk-UA" sz="2800" b="1" dirty="0" err="1" smtClean="0">
                <a:gradFill flip="none" rotWithShape="1">
                  <a:gsLst>
                    <a:gs pos="0">
                      <a:schemeClr val="accent5">
                        <a:shade val="30000"/>
                        <a:satMod val="115000"/>
                      </a:schemeClr>
                    </a:gs>
                    <a:gs pos="50000">
                      <a:schemeClr val="accent5">
                        <a:shade val="67500"/>
                        <a:satMod val="115000"/>
                      </a:schemeClr>
                    </a:gs>
                    <a:gs pos="100000">
                      <a:schemeClr val="accent5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тиффани</a:t>
            </a:r>
            <a:endParaRPr lang="ru-RU" sz="2800" b="1" dirty="0">
              <a:gradFill flip="none" rotWithShape="1">
                <a:gsLst>
                  <a:gs pos="0">
                    <a:schemeClr val="accent5">
                      <a:shade val="30000"/>
                      <a:satMod val="115000"/>
                    </a:schemeClr>
                  </a:gs>
                  <a:gs pos="50000">
                    <a:schemeClr val="accent5">
                      <a:shade val="67500"/>
                      <a:satMod val="115000"/>
                    </a:schemeClr>
                  </a:gs>
                  <a:gs pos="100000">
                    <a:schemeClr val="accent5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5943" y="1556792"/>
            <a:ext cx="8480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 </a:t>
            </a:r>
            <a:r>
              <a:rPr lang="uk-UA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разных</a:t>
            </a:r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странах</a:t>
            </a:r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он </a:t>
            </a:r>
            <a:r>
              <a:rPr lang="uk-UA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</a:t>
            </a:r>
            <a:r>
              <a:rPr lang="uk-UA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олучил</a:t>
            </a:r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разные</a:t>
            </a:r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названия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-369838" y="519336"/>
            <a:ext cx="9910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Конец </a:t>
            </a:r>
            <a:r>
              <a:rPr lang="en-US" sz="2400" b="1" dirty="0" smtClean="0">
                <a:solidFill>
                  <a:srgbClr val="002060"/>
                </a:solidFill>
              </a:rPr>
              <a:t>XIX</a:t>
            </a:r>
            <a:r>
              <a:rPr lang="ru-RU" sz="2400" b="1" dirty="0" smtClean="0">
                <a:solidFill>
                  <a:srgbClr val="002060"/>
                </a:solidFill>
              </a:rPr>
              <a:t> – </a:t>
            </a:r>
            <a:r>
              <a:rPr lang="ru-RU" sz="2400" b="1" dirty="0" smtClean="0">
                <a:solidFill>
                  <a:srgbClr val="C00000"/>
                </a:solidFill>
              </a:rPr>
              <a:t>начало </a:t>
            </a:r>
            <a:r>
              <a:rPr lang="en-US" sz="2400" b="1" dirty="0" smtClean="0">
                <a:solidFill>
                  <a:srgbClr val="002060"/>
                </a:solidFill>
              </a:rPr>
              <a:t>XX</a:t>
            </a:r>
            <a:r>
              <a:rPr lang="ru-RU" sz="2400" b="1" dirty="0" smtClean="0">
                <a:solidFill>
                  <a:srgbClr val="002060"/>
                </a:solidFill>
              </a:rPr>
              <a:t> вв. </a:t>
            </a:r>
            <a:r>
              <a:rPr lang="ru-RU" sz="2400" b="1" dirty="0" smtClean="0">
                <a:solidFill>
                  <a:srgbClr val="C00000"/>
                </a:solidFill>
              </a:rPr>
              <a:t>начался бунт в искусстве против реалистичного восприятия мира.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МОДЕРН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– (от фр. современный)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229551" y="4730002"/>
            <a:ext cx="51072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Англия— </a:t>
            </a:r>
            <a:r>
              <a:rPr lang="uk-UA" sz="2800" b="1" dirty="0" err="1" smtClean="0"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модерн-стайл</a:t>
            </a:r>
            <a:r>
              <a:rPr lang="uk-UA" sz="2800" b="1" dirty="0" smtClean="0"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</a:p>
          <a:p>
            <a:pPr algn="ctr"/>
            <a:r>
              <a:rPr lang="uk-UA" sz="2800" b="1" dirty="0" smtClean="0"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(«</a:t>
            </a:r>
            <a:r>
              <a:rPr lang="uk-UA" sz="2800" b="1" dirty="0" err="1" smtClean="0"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современный</a:t>
            </a:r>
            <a:r>
              <a:rPr lang="uk-UA" sz="2800" b="1" dirty="0" smtClean="0"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стиль»)</a:t>
            </a:r>
            <a:endParaRPr lang="ru-RU" sz="2800" b="1" dirty="0"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84228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67939E-6 L 0.62761 -0.003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72" y="-1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67939E-6 L 0.62761 -0.0032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72" y="-16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67939E-6 L 0.62761 -0.0032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72" y="-16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67939E-6 L 0.62761 -0.00324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72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67939E-6 L 0.62761 -0.0032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72" y="-162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4" grpId="0" animBg="1"/>
      <p:bldP spid="16" grpId="0" animBg="1"/>
      <p:bldP spid="17" grpId="0"/>
      <p:bldP spid="18" grpId="0"/>
      <p:bldP spid="19" grpId="0"/>
      <p:bldP spid="21" grpId="0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рямоугольный треугольник 2"/>
          <p:cNvSpPr/>
          <p:nvPr/>
        </p:nvSpPr>
        <p:spPr>
          <a:xfrm rot="16200000">
            <a:off x="7375748" y="5089748"/>
            <a:ext cx="1052736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49967"/>
            <a:ext cx="8784976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9600" y="738007"/>
            <a:ext cx="861087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ПОЛИСТИЛИСТИКА – </a:t>
            </a:r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умышленное </a:t>
            </a:r>
            <a:r>
              <a:rPr lang="ru-RU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объединение </a:t>
            </a:r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 одном произведении несовместимых стилистических элементов.</a:t>
            </a:r>
          </a:p>
          <a:p>
            <a:pPr algn="ctr"/>
            <a:endParaRPr lang="ru-RU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ПОСТМОДЕРНИЗМ – 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возвращение к использованию традиционных форм и стилей.</a:t>
            </a:r>
          </a:p>
          <a:p>
            <a:pPr algn="ctr"/>
            <a:endParaRPr lang="ru-RU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56892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AutoShape 10" descr="&amp;Pcy;&amp;ocy;&amp;vcy;’&amp;yacy;&amp;zcy;&amp;acy;&amp;ncy;&amp;iecy; &amp;zcy;&amp;ocy;&amp;bcy;&amp;rcy;&amp;acy;&amp;zhcy;&amp;iecy;&amp;ncy;&amp;ncy;&amp;yacy;"/>
          <p:cNvSpPr>
            <a:spLocks noChangeAspect="1" noChangeArrowheads="1"/>
          </p:cNvSpPr>
          <p:nvPr/>
        </p:nvSpPr>
        <p:spPr bwMode="auto">
          <a:xfrm>
            <a:off x="155575" y="-2743200"/>
            <a:ext cx="6172200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ый треугольник 2"/>
          <p:cNvSpPr/>
          <p:nvPr/>
        </p:nvSpPr>
        <p:spPr>
          <a:xfrm rot="16200000">
            <a:off x="7411752" y="5125752"/>
            <a:ext cx="980728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26" name="Picture 2" descr="D:\Новая папка (2)\модерн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815" y="1052736"/>
            <a:ext cx="9769218" cy="47216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3247769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AutoShape 10" descr="&amp;Pcy;&amp;ocy;&amp;vcy;’&amp;yacy;&amp;zcy;&amp;acy;&amp;ncy;&amp;iecy; &amp;zcy;&amp;ocy;&amp;bcy;&amp;rcy;&amp;acy;&amp;zhcy;&amp;iecy;&amp;ncy;&amp;ncy;&amp;yacy;"/>
          <p:cNvSpPr>
            <a:spLocks noChangeAspect="1" noChangeArrowheads="1"/>
          </p:cNvSpPr>
          <p:nvPr/>
        </p:nvSpPr>
        <p:spPr bwMode="auto">
          <a:xfrm>
            <a:off x="155575" y="-2743200"/>
            <a:ext cx="6172200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ый треугольник 2"/>
          <p:cNvSpPr/>
          <p:nvPr/>
        </p:nvSpPr>
        <p:spPr>
          <a:xfrm rot="16200000">
            <a:off x="7411752" y="5125752"/>
            <a:ext cx="980728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1" name="Picture 3" descr="C:\Documents and Settings\User\Мои документы\Downloads\large_1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55841"/>
            <a:ext cx="7488832" cy="63704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3030341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ый треугольник 2"/>
          <p:cNvSpPr/>
          <p:nvPr/>
        </p:nvSpPr>
        <p:spPr>
          <a:xfrm rot="16200000">
            <a:off x="7375748" y="5089748"/>
            <a:ext cx="1052736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49967"/>
            <a:ext cx="8784976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51520" y="745557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Особенности и материалы модерна: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14624" y="2583773"/>
            <a:ext cx="6317816" cy="830997"/>
          </a:xfrm>
          <a:prstGeom prst="rect">
            <a:avLst/>
          </a:prstGeom>
          <a:solidFill>
            <a:schemeClr val="bg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Биоподобные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формы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– </a:t>
            </a:r>
          </a:p>
          <a:p>
            <a:pPr algn="ctr"/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источник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вдохновения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 - природа.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64738" y="4941168"/>
            <a:ext cx="7135653" cy="1200329"/>
          </a:xfrm>
          <a:prstGeom prst="rect">
            <a:avLst/>
          </a:prstGeom>
          <a:solidFill>
            <a:schemeClr val="bg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лавные волнистые линии, прямые линии, настенные растительные орнаменты.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Материал: стекло, металл, бетон.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63993" y="3831431"/>
            <a:ext cx="7456479" cy="830997"/>
          </a:xfrm>
          <a:prstGeom prst="rect">
            <a:avLst/>
          </a:prstGeom>
          <a:solidFill>
            <a:schemeClr val="bg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Декорирование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: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окна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двери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колоны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лестници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балконы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13495" y="1834655"/>
            <a:ext cx="2082621" cy="461665"/>
          </a:xfrm>
          <a:prstGeom prst="rect">
            <a:avLst/>
          </a:prstGeom>
          <a:solidFill>
            <a:schemeClr val="bg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Ассиметрия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8" b="50000" l="15111" r="44667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09" t="9676" r="55981" b="50000"/>
          <a:stretch/>
        </p:blipFill>
        <p:spPr bwMode="auto">
          <a:xfrm>
            <a:off x="3076992" y="1774856"/>
            <a:ext cx="406848" cy="571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8" b="50000" l="15111" r="44667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09" t="9676" r="55981" b="50000"/>
          <a:stretch/>
        </p:blipFill>
        <p:spPr bwMode="auto">
          <a:xfrm>
            <a:off x="1627680" y="2843346"/>
            <a:ext cx="406848" cy="571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8" b="50000" l="15111" r="44667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09" t="9676" r="55981" b="50000"/>
          <a:stretch/>
        </p:blipFill>
        <p:spPr bwMode="auto">
          <a:xfrm>
            <a:off x="761314" y="3961217"/>
            <a:ext cx="406848" cy="571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8" b="50000" l="15111" r="44667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09" t="9676" r="55981" b="50000"/>
          <a:stretch/>
        </p:blipFill>
        <p:spPr bwMode="auto">
          <a:xfrm>
            <a:off x="456274" y="5085184"/>
            <a:ext cx="406848" cy="571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881360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6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ый треугольник 2"/>
          <p:cNvSpPr/>
          <p:nvPr/>
        </p:nvSpPr>
        <p:spPr>
          <a:xfrm rot="16200000">
            <a:off x="7375748" y="5089748"/>
            <a:ext cx="1052736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49967"/>
            <a:ext cx="8784976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17215" y="388368"/>
            <a:ext cx="6933308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Основатель</a:t>
            </a:r>
            <a:r>
              <a:rPr lang="uk-U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модерна </a:t>
            </a:r>
            <a:r>
              <a:rPr lang="uk-UA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бельгиец</a:t>
            </a:r>
            <a:endParaRPr lang="uk-UA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uk-UA" sz="40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Виктор</a:t>
            </a:r>
            <a:r>
              <a:rPr lang="uk-UA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Орт</a:t>
            </a:r>
            <a:endParaRPr lang="uk-UA" sz="36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uk-U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Особняк </a:t>
            </a:r>
            <a:r>
              <a:rPr lang="uk-UA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Тасселя</a:t>
            </a:r>
            <a:r>
              <a:rPr lang="uk-U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800" b="1" dirty="0" smtClean="0">
                <a:solidFill>
                  <a:srgbClr val="002060"/>
                </a:solidFill>
                <a:latin typeface="Book Antiqua" pitchFamily="18" charset="0"/>
              </a:rPr>
              <a:t>– </a:t>
            </a:r>
            <a:r>
              <a:rPr lang="uk-UA" sz="2800" b="1" dirty="0" err="1" smtClean="0">
                <a:solidFill>
                  <a:srgbClr val="002060"/>
                </a:solidFill>
                <a:latin typeface="Book Antiqua" pitchFamily="18" charset="0"/>
              </a:rPr>
              <a:t>первое</a:t>
            </a:r>
            <a:r>
              <a:rPr lang="uk-UA" sz="2800" b="1" dirty="0" smtClean="0">
                <a:solidFill>
                  <a:srgbClr val="002060"/>
                </a:solidFill>
                <a:latin typeface="Book Antiqua" pitchFamily="18" charset="0"/>
              </a:rPr>
              <a:t> </a:t>
            </a:r>
            <a:r>
              <a:rPr lang="uk-UA" sz="2800" b="1" dirty="0" err="1" smtClean="0">
                <a:solidFill>
                  <a:srgbClr val="002060"/>
                </a:solidFill>
                <a:latin typeface="Book Antiqua" pitchFamily="18" charset="0"/>
              </a:rPr>
              <a:t>сооружение</a:t>
            </a:r>
            <a:endParaRPr lang="uk-UA" sz="2800" b="1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algn="ctr"/>
            <a:r>
              <a:rPr lang="uk-UA" sz="2800" b="1" dirty="0" smtClean="0">
                <a:solidFill>
                  <a:srgbClr val="002060"/>
                </a:solidFill>
                <a:latin typeface="Book Antiqua" pitchFamily="18" charset="0"/>
              </a:rPr>
              <a:t> в </a:t>
            </a:r>
            <a:r>
              <a:rPr lang="uk-UA" sz="2800" b="1" dirty="0" err="1" smtClean="0">
                <a:solidFill>
                  <a:srgbClr val="002060"/>
                </a:solidFill>
                <a:latin typeface="Book Antiqua" pitchFamily="18" charset="0"/>
              </a:rPr>
              <a:t>стиле</a:t>
            </a:r>
            <a:r>
              <a:rPr lang="uk-UA" sz="2800" b="1" dirty="0" smtClean="0">
                <a:solidFill>
                  <a:srgbClr val="002060"/>
                </a:solidFill>
                <a:latin typeface="Book Antiqua" pitchFamily="18" charset="0"/>
              </a:rPr>
              <a:t> модерн</a:t>
            </a:r>
            <a:endParaRPr lang="ru-RU" sz="2800" b="1" dirty="0">
              <a:solidFill>
                <a:srgbClr val="002060"/>
              </a:solidFill>
              <a:latin typeface="Book Antiqua" pitchFamily="18" charset="0"/>
            </a:endParaRPr>
          </a:p>
        </p:txBody>
      </p:sp>
      <p:pic>
        <p:nvPicPr>
          <p:cNvPr id="2052" name="Picture 4" descr="&amp;Pcy;&amp;ocy;&amp;vcy;’&amp;yacy;&amp;zcy;&amp;acy;&amp;ncy;&amp;iecy; &amp;zcy;&amp;ocy;&amp;bcy;&amp;rcy;&amp;acy;&amp;zhcy;&amp;iecy;&amp;ncy;&amp;ncy;&amp;yacy;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748" y="2627539"/>
            <a:ext cx="2623404" cy="33053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&amp;Pcy;&amp;ocy;&amp;vcy;’&amp;yacy;&amp;zcy;&amp;acy;&amp;ncy;&amp;iecy; &amp;zcy;&amp;ocy;&amp;bcy;&amp;rcy;&amp;acy;&amp;zhcy;&amp;iecy;&amp;ncy;&amp;ncy;&amp;yacy;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27541"/>
            <a:ext cx="2880320" cy="3305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&amp;ocy;&amp;scy;&amp;ocy;&amp;bcy;&amp;ncy;&amp;yacy;&amp;kcy; &amp;tcy;&amp;acy;&amp;scy;&amp;scy;&amp;iecy;&amp;lcy;&amp;yacy;&quot;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71068" y="2627540"/>
            <a:ext cx="2777396" cy="33053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864923" y="5731466"/>
            <a:ext cx="34067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ЮНЕСКО</a:t>
            </a:r>
          </a:p>
          <a:p>
            <a:pPr algn="ctr"/>
            <a:r>
              <a:rPr lang="uk-UA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4 </a:t>
            </a:r>
            <a:r>
              <a:rPr lang="uk-UA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сооружения</a:t>
            </a:r>
            <a:endParaRPr lang="uk-UA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66423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ый треугольник 2"/>
          <p:cNvSpPr/>
          <p:nvPr/>
        </p:nvSpPr>
        <p:spPr>
          <a:xfrm rot="16200000">
            <a:off x="7411752" y="5125752"/>
            <a:ext cx="980728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49967"/>
            <a:ext cx="8784976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57055" y="448704"/>
            <a:ext cx="82298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Стиль </a:t>
            </a:r>
            <a:r>
              <a:rPr lang="uk-UA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ар-нуво</a:t>
            </a:r>
            <a:r>
              <a:rPr lang="uk-U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 </a:t>
            </a:r>
            <a:r>
              <a:rPr lang="uk-UA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Франция</a:t>
            </a:r>
            <a:endParaRPr lang="uk-UA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32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Ектор</a:t>
            </a:r>
            <a:r>
              <a:rPr lang="uk-U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32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Гімар</a:t>
            </a:r>
            <a:r>
              <a:rPr lang="uk-U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(1867-1942)</a:t>
            </a:r>
            <a:endParaRPr lang="ru-RU" sz="32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5132" name="Picture 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59" b="7338"/>
          <a:stretch/>
        </p:blipFill>
        <p:spPr bwMode="auto">
          <a:xfrm>
            <a:off x="4573677" y="3789276"/>
            <a:ext cx="4173110" cy="234251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716018" y="1700808"/>
            <a:ext cx="3970928" cy="1569660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Французькую</a:t>
            </a:r>
            <a:r>
              <a:rPr lang="uk-UA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школу </a:t>
            </a:r>
            <a:r>
              <a:rPr lang="uk-UA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модерна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называють</a:t>
            </a:r>
            <a:r>
              <a:rPr lang="uk-UA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«стилем метро</a:t>
            </a:r>
            <a:r>
              <a:rPr lang="uk-UA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».</a:t>
            </a:r>
          </a:p>
        </p:txBody>
      </p:sp>
      <p:pic>
        <p:nvPicPr>
          <p:cNvPr id="5135" name="Picture 15" descr="&amp;Pcy;&amp;ocy;&amp;vcy;’&amp;yacy;&amp;zcy;&amp;acy;&amp;ncy;&amp;iecy; &amp;zcy;&amp;ocy;&amp;bcy;&amp;rcy;&amp;acy;&amp;zhcy;&amp;iecy;&amp;ncy;&amp;ncy;&amp;yacy;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45" b="3466"/>
          <a:stretch/>
        </p:blipFill>
        <p:spPr bwMode="auto">
          <a:xfrm>
            <a:off x="533573" y="2276872"/>
            <a:ext cx="3963327" cy="30248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-1751870" y="5500389"/>
            <a:ext cx="82298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smtClean="0">
                <a:solidFill>
                  <a:srgbClr val="FF0000"/>
                </a:solidFill>
                <a:latin typeface="Book Antiqua" pitchFamily="18" charset="0"/>
              </a:rPr>
              <a:t>Павильоны</a:t>
            </a:r>
            <a:endParaRPr lang="uk-UA" sz="3200" b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algn="ctr"/>
            <a:r>
              <a:rPr lang="uk-UA" sz="3200" b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uk-UA" sz="3200" b="1" dirty="0" err="1" smtClean="0">
                <a:solidFill>
                  <a:srgbClr val="FF0000"/>
                </a:solidFill>
                <a:latin typeface="Book Antiqua" pitchFamily="18" charset="0"/>
              </a:rPr>
              <a:t>станции</a:t>
            </a:r>
            <a:r>
              <a:rPr lang="uk-UA" sz="3200" b="1" dirty="0" smtClean="0">
                <a:solidFill>
                  <a:srgbClr val="FF0000"/>
                </a:solidFill>
                <a:latin typeface="Book Antiqua" pitchFamily="18" charset="0"/>
              </a:rPr>
              <a:t> метро</a:t>
            </a:r>
            <a:endParaRPr lang="ru-RU" sz="32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74798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ый треугольник 2"/>
          <p:cNvSpPr/>
          <p:nvPr/>
        </p:nvSpPr>
        <p:spPr>
          <a:xfrm rot="16200000">
            <a:off x="7411752" y="5125752"/>
            <a:ext cx="980728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49967"/>
            <a:ext cx="8784976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83279" y="429969"/>
            <a:ext cx="822989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Австрийськая</a:t>
            </a:r>
            <a:r>
              <a:rPr lang="uk-U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 школа модерна</a:t>
            </a:r>
          </a:p>
          <a:p>
            <a:pPr algn="ctr"/>
            <a:r>
              <a:rPr lang="uk-UA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Отто Вагнера</a:t>
            </a:r>
            <a:endParaRPr lang="ru-RU" sz="36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1396" y="1613424"/>
            <a:ext cx="6480720" cy="1569660"/>
          </a:xfrm>
          <a:prstGeom prst="rect">
            <a:avLst/>
          </a:prstGeom>
          <a:solidFill>
            <a:schemeClr val="bg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Простота  </a:t>
            </a:r>
            <a:r>
              <a:rPr lang="uk-UA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линий</a:t>
            </a:r>
            <a:r>
              <a:rPr lang="uk-U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 </a:t>
            </a:r>
            <a:r>
              <a:rPr lang="uk-UA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архитектуры</a:t>
            </a:r>
            <a:r>
              <a:rPr lang="uk-U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и </a:t>
            </a:r>
            <a:r>
              <a:rPr lang="uk-UA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оригинальное</a:t>
            </a:r>
            <a:r>
              <a:rPr lang="uk-U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 </a:t>
            </a:r>
            <a:r>
              <a:rPr lang="uk-UA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настенное</a:t>
            </a:r>
            <a:r>
              <a:rPr lang="uk-U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декорирование</a:t>
            </a:r>
            <a:endParaRPr lang="uk-UA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6152" name="Picture 8" descr="&amp;Pcy;&amp;ocy;&amp;vcy;’&amp;yacy;&amp;zcy;&amp;acy;&amp;ncy;&amp;iecy; &amp;zcy;&amp;ocy;&amp;bcy;&amp;rcy;&amp;acy;&amp;zhcy;&amp;iecy;&amp;ncy;&amp;ncy;&amp;yacy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362" b="5362"/>
          <a:stretch/>
        </p:blipFill>
        <p:spPr bwMode="auto">
          <a:xfrm>
            <a:off x="4592568" y="3482124"/>
            <a:ext cx="4199858" cy="27570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10" descr="&amp;Pcy;&amp;ocy;&amp;vcy;’&amp;yacy;&amp;zcy;&amp;acy;&amp;ncy;&amp;iecy; &amp;zcy;&amp;ocy;&amp;bcy;&amp;rcy;&amp;acy;&amp;zhcy;&amp;iecy;&amp;ncy;&amp;ncy;&amp;yacy;"/>
          <p:cNvSpPr>
            <a:spLocks noChangeAspect="1" noChangeArrowheads="1"/>
          </p:cNvSpPr>
          <p:nvPr/>
        </p:nvSpPr>
        <p:spPr bwMode="auto">
          <a:xfrm>
            <a:off x="155575" y="-2743200"/>
            <a:ext cx="6172200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5" name="Picture 1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32" t="15418" r="1670" b="17835"/>
          <a:stretch/>
        </p:blipFill>
        <p:spPr bwMode="auto">
          <a:xfrm>
            <a:off x="506789" y="3465004"/>
            <a:ext cx="3963507" cy="275001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067450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49967"/>
            <a:ext cx="8784976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69982" y="437780"/>
            <a:ext cx="822989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Сецессия</a:t>
            </a:r>
            <a:r>
              <a:rPr lang="uk-U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– </a:t>
            </a:r>
            <a:r>
              <a:rPr lang="uk-UA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архитектурное</a:t>
            </a:r>
            <a:r>
              <a:rPr lang="uk-U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 </a:t>
            </a:r>
            <a:r>
              <a:rPr lang="uk-UA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лицо</a:t>
            </a:r>
            <a:r>
              <a:rPr lang="uk-U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Львова </a:t>
            </a:r>
          </a:p>
          <a:p>
            <a:pPr algn="ctr"/>
            <a:r>
              <a:rPr lang="uk-UA" sz="36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Иван</a:t>
            </a:r>
            <a:r>
              <a:rPr lang="uk-UA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36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Левинский</a:t>
            </a:r>
            <a:r>
              <a:rPr lang="uk-UA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endParaRPr lang="ru-RU" sz="36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0" name="AutoShape 10" descr="&amp;Pcy;&amp;ocy;&amp;vcy;’&amp;yacy;&amp;zcy;&amp;acy;&amp;ncy;&amp;iecy; &amp;zcy;&amp;ocy;&amp;bcy;&amp;rcy;&amp;acy;&amp;zhcy;&amp;iecy;&amp;ncy;&amp;ncy;&amp;yacy;"/>
          <p:cNvSpPr>
            <a:spLocks noChangeAspect="1" noChangeArrowheads="1"/>
          </p:cNvSpPr>
          <p:nvPr/>
        </p:nvSpPr>
        <p:spPr bwMode="auto">
          <a:xfrm>
            <a:off x="155575" y="-2743200"/>
            <a:ext cx="6172200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8" name="Picture 6" descr="http://static.panoramio.com/photos/original/15847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79" y="3005301"/>
            <a:ext cx="4603530" cy="34526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683568" y="1700808"/>
            <a:ext cx="7848872" cy="1200329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Национальный</a:t>
            </a:r>
            <a:r>
              <a:rPr lang="uk-U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лесотехнический</a:t>
            </a:r>
            <a:r>
              <a:rPr lang="uk-U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университет</a:t>
            </a:r>
            <a:r>
              <a:rPr lang="uk-U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Украины</a:t>
            </a:r>
            <a:endParaRPr lang="uk-UA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г. Львов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3" name="Прямоугольный треугольник 2"/>
          <p:cNvSpPr/>
          <p:nvPr/>
        </p:nvSpPr>
        <p:spPr>
          <a:xfrm rot="16200000">
            <a:off x="7411752" y="5125752"/>
            <a:ext cx="980728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68378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49967"/>
            <a:ext cx="8784976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83542" y="797748"/>
            <a:ext cx="86409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Василий</a:t>
            </a:r>
            <a:r>
              <a:rPr lang="uk-UA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Кричевский</a:t>
            </a:r>
            <a:r>
              <a:rPr lang="uk-UA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</a:p>
          <a:p>
            <a:pPr algn="ctr"/>
            <a:r>
              <a:rPr lang="uk-U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Полтава</a:t>
            </a:r>
          </a:p>
          <a:p>
            <a:pPr algn="ctr"/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3200" b="1" dirty="0" smtClean="0">
                <a:solidFill>
                  <a:srgbClr val="004D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ДОМ ГУБЕРНСКОГО ЗЕМСТВА</a:t>
            </a:r>
            <a:endParaRPr lang="ru-RU" sz="3200" b="1" dirty="0">
              <a:solidFill>
                <a:srgbClr val="004D9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0" name="AutoShape 10" descr="&amp;Pcy;&amp;ocy;&amp;vcy;’&amp;yacy;&amp;zcy;&amp;acy;&amp;ncy;&amp;iecy; &amp;zcy;&amp;ocy;&amp;bcy;&amp;rcy;&amp;acy;&amp;zhcy;&amp;iecy;&amp;ncy;&amp;ncy;&amp;yacy;"/>
          <p:cNvSpPr>
            <a:spLocks noChangeAspect="1" noChangeArrowheads="1"/>
          </p:cNvSpPr>
          <p:nvPr/>
        </p:nvSpPr>
        <p:spPr bwMode="auto">
          <a:xfrm>
            <a:off x="155575" y="-2743200"/>
            <a:ext cx="6172200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0" name="Picture 4" descr="http://www.chalden-tour.com.ua/wp-content/uploads/2017/03/wpid-poltavs-kiy-kra-znavchiy-muzey_i_1-1024x58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41" b="6857"/>
          <a:stretch/>
        </p:blipFill>
        <p:spPr bwMode="auto">
          <a:xfrm>
            <a:off x="1189417" y="2979390"/>
            <a:ext cx="6801931" cy="348288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ый треугольник 2"/>
          <p:cNvSpPr/>
          <p:nvPr/>
        </p:nvSpPr>
        <p:spPr>
          <a:xfrm rot="16200000">
            <a:off x="7411752" y="5125752"/>
            <a:ext cx="980728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25 років Незалежності _ ПОЛТАВА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63043.605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07644" y="2613630"/>
            <a:ext cx="383704" cy="21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41096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5575" y="549967"/>
            <a:ext cx="8808913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578788"/>
            <a:ext cx="4392488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ВИТРАЖ</a:t>
            </a:r>
          </a:p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arial"/>
              </a:rPr>
              <a:t>вид </a:t>
            </a:r>
            <a:r>
              <a:rPr lang="ru-RU" sz="3200" b="1" dirty="0">
                <a:solidFill>
                  <a:srgbClr val="0070C0"/>
                </a:solidFill>
                <a:latin typeface="arial"/>
              </a:rPr>
              <a:t>монументального </a:t>
            </a:r>
            <a:r>
              <a:rPr lang="ru-RU" sz="3200" b="1" dirty="0" smtClean="0">
                <a:solidFill>
                  <a:srgbClr val="0070C0"/>
                </a:solidFill>
                <a:latin typeface="arial"/>
              </a:rPr>
              <a:t>искусства из </a:t>
            </a:r>
            <a:r>
              <a:rPr lang="ru-RU" sz="3200" b="1" dirty="0">
                <a:solidFill>
                  <a:srgbClr val="0070C0"/>
                </a:solidFill>
                <a:latin typeface="arial"/>
              </a:rPr>
              <a:t>цветного стекла, рассчитанное на сквозное освещение и предназначенное для заполнения проёма, чаще всего </a:t>
            </a:r>
            <a:r>
              <a:rPr lang="ru-RU" sz="3200" b="1" dirty="0" smtClean="0">
                <a:solidFill>
                  <a:srgbClr val="0070C0"/>
                </a:solidFill>
                <a:latin typeface="arial"/>
              </a:rPr>
              <a:t>оконного.</a:t>
            </a:r>
            <a:endParaRPr lang="ru-RU" sz="3200" b="1" dirty="0">
              <a:solidFill>
                <a:srgbClr val="0070C0"/>
              </a:solidFill>
              <a:latin typeface="Book Antiqua" pitchFamily="18" charset="0"/>
            </a:endParaRPr>
          </a:p>
        </p:txBody>
      </p:sp>
      <p:sp>
        <p:nvSpPr>
          <p:cNvPr id="10" name="AutoShape 10" descr="&amp;Pcy;&amp;ocy;&amp;vcy;’&amp;yacy;&amp;zcy;&amp;acy;&amp;ncy;&amp;iecy; &amp;zcy;&amp;ocy;&amp;bcy;&amp;rcy;&amp;acy;&amp;zhcy;&amp;iecy;&amp;ncy;&amp;ncy;&amp;yacy;"/>
          <p:cNvSpPr>
            <a:spLocks noChangeAspect="1" noChangeArrowheads="1"/>
          </p:cNvSpPr>
          <p:nvPr/>
        </p:nvSpPr>
        <p:spPr bwMode="auto">
          <a:xfrm>
            <a:off x="155575" y="-2743200"/>
            <a:ext cx="6172200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ый треугольник 2"/>
          <p:cNvSpPr/>
          <p:nvPr/>
        </p:nvSpPr>
        <p:spPr>
          <a:xfrm rot="16200000">
            <a:off x="7411752" y="5125752"/>
            <a:ext cx="980728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26" name="Picture 2" descr="C:\Documents and Settings\User\Мои документы\Downloads\vitrazhi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20"/>
          <a:stretch/>
        </p:blipFill>
        <p:spPr bwMode="auto">
          <a:xfrm>
            <a:off x="4926845" y="3793216"/>
            <a:ext cx="4037643" cy="26327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027" name="Picture 3" descr="C:\Documents and Settings\User\Мои документы\Downloads\a4nfm7fhLQZT6gK9jZ306wNbJ4AMHf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27" t="3830" b="30888"/>
          <a:stretch/>
        </p:blipFill>
        <p:spPr bwMode="auto">
          <a:xfrm>
            <a:off x="5560765" y="543586"/>
            <a:ext cx="2769802" cy="28862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9696064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5575" y="549967"/>
            <a:ext cx="8808913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AutoShape 10" descr="&amp;Pcy;&amp;ocy;&amp;vcy;’&amp;yacy;&amp;zcy;&amp;acy;&amp;ncy;&amp;iecy; &amp;zcy;&amp;ocy;&amp;bcy;&amp;rcy;&amp;acy;&amp;zhcy;&amp;iecy;&amp;ncy;&amp;ncy;&amp;yacy;"/>
          <p:cNvSpPr>
            <a:spLocks noChangeAspect="1" noChangeArrowheads="1"/>
          </p:cNvSpPr>
          <p:nvPr/>
        </p:nvSpPr>
        <p:spPr bwMode="auto">
          <a:xfrm>
            <a:off x="155575" y="-2743200"/>
            <a:ext cx="6172200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ый треугольник 2"/>
          <p:cNvSpPr/>
          <p:nvPr/>
        </p:nvSpPr>
        <p:spPr>
          <a:xfrm rot="16200000">
            <a:off x="7411752" y="5125752"/>
            <a:ext cx="980728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050" name="Picture 2" descr="C:\Documents and Settings\User\Мои документы\Downloads\interior-01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837"/>
          <a:stretch/>
        </p:blipFill>
        <p:spPr bwMode="auto">
          <a:xfrm>
            <a:off x="5292106" y="376574"/>
            <a:ext cx="3240360" cy="55841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054" name="Picture 6" descr="C:\Documents and Settings\User\Мои документы\Downloads\vitrag-KARTINA-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04" r="15228"/>
          <a:stretch/>
        </p:blipFill>
        <p:spPr bwMode="auto">
          <a:xfrm>
            <a:off x="6434591" y="4092942"/>
            <a:ext cx="2385881" cy="24511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052" name="Picture 4" descr="C:\Documents and Settings\User\Мои документы\Downloads\Church-colored-frosted-window-film-decorative-stained-glass-sticker-self-adhesive-or-static-cling-can-do.jpg_640x640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16"/>
          <a:stretch/>
        </p:blipFill>
        <p:spPr bwMode="auto">
          <a:xfrm>
            <a:off x="2800068" y="593769"/>
            <a:ext cx="2870049" cy="27146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057" name="Picture 9" descr="C:\Documents and Settings\User\Мои документы\Downloads\0e07bc3292a252d7092b807e28j0--dlya-doma-i-interera-vitrazhnoe-panno-alfons-muha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905" t="2905" r="12504" b="6329"/>
          <a:stretch/>
        </p:blipFill>
        <p:spPr bwMode="auto">
          <a:xfrm>
            <a:off x="184249" y="332656"/>
            <a:ext cx="2891937" cy="48887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056" name="Picture 8" descr="C:\Documents and Settings\User\Мои документы\Downloads\red_lampshade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2" t="11692" r="6243" b="27964"/>
          <a:stretch/>
        </p:blipFill>
        <p:spPr bwMode="auto">
          <a:xfrm>
            <a:off x="654945" y="4366281"/>
            <a:ext cx="2864623" cy="22310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055" name="Picture 7" descr="C:\Documents and Settings\User\Мои документы\Downloads\Витражи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85"/>
          <a:stretch/>
        </p:blipFill>
        <p:spPr bwMode="auto">
          <a:xfrm>
            <a:off x="3923928" y="3737916"/>
            <a:ext cx="2072422" cy="28062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4934079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49967"/>
            <a:ext cx="8784976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0" y="513164"/>
            <a:ext cx="914399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Вершина мирового модерна </a:t>
            </a:r>
          </a:p>
          <a:p>
            <a:pPr algn="ctr"/>
            <a:r>
              <a:rPr lang="uk-UA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испанского</a:t>
            </a: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архитектора</a:t>
            </a:r>
            <a:endParaRPr lang="uk-UA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32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АНТОНИО  ГАУДИ</a:t>
            </a:r>
            <a:r>
              <a:rPr lang="uk-U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 </a:t>
            </a: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Барселона </a:t>
            </a:r>
          </a:p>
          <a:p>
            <a:pPr algn="ctr"/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ХРАМ  СВЯТОГО  СЕМЕЙСТВА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0" name="AutoShape 10" descr="&amp;Pcy;&amp;ocy;&amp;vcy;’&amp;yacy;&amp;zcy;&amp;acy;&amp;ncy;&amp;iecy; &amp;zcy;&amp;ocy;&amp;bcy;&amp;rcy;&amp;acy;&amp;zhcy;&amp;iecy;&amp;ncy;&amp;ncy;&amp;yacy;"/>
          <p:cNvSpPr>
            <a:spLocks noChangeAspect="1" noChangeArrowheads="1"/>
          </p:cNvSpPr>
          <p:nvPr/>
        </p:nvSpPr>
        <p:spPr bwMode="auto">
          <a:xfrm>
            <a:off x="155575" y="-2743200"/>
            <a:ext cx="6172200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8" name="Picture 2" descr="&amp;Pcy;&amp;ocy;&amp;vcy;’&amp;yacy;&amp;zcy;&amp;acy;&amp;ncy;&amp;iecy; &amp;zcy;&amp;ocy;&amp;bcy;&amp;rcy;&amp;acy;&amp;zhcy;&amp;iecy;&amp;ncy;&amp;ncy;&amp;yacy;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45" y="2708920"/>
            <a:ext cx="7782510" cy="337579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ый треугольник 2"/>
          <p:cNvSpPr/>
          <p:nvPr/>
        </p:nvSpPr>
        <p:spPr>
          <a:xfrm rot="16200000">
            <a:off x="7411752" y="5125752"/>
            <a:ext cx="980728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03023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49967"/>
            <a:ext cx="8784976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51520" y="426780"/>
            <a:ext cx="86409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ИДЕЯ: 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Х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рам  Библия 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– фасады  символизирующие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3 главных этапа Христа 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на земле: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Рождество, страдания Христа и Вознесение.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0" name="AutoShape 10" descr="&amp;Pcy;&amp;ocy;&amp;vcy;’&amp;yacy;&amp;zcy;&amp;acy;&amp;ncy;&amp;iecy; &amp;zcy;&amp;ocy;&amp;bcy;&amp;rcy;&amp;acy;&amp;zhcy;&amp;iecy;&amp;ncy;&amp;ncy;&amp;yacy;"/>
          <p:cNvSpPr>
            <a:spLocks noChangeAspect="1" noChangeArrowheads="1"/>
          </p:cNvSpPr>
          <p:nvPr/>
        </p:nvSpPr>
        <p:spPr bwMode="auto">
          <a:xfrm>
            <a:off x="155575" y="-2743200"/>
            <a:ext cx="6172200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ый треугольник 2"/>
          <p:cNvSpPr/>
          <p:nvPr/>
        </p:nvSpPr>
        <p:spPr>
          <a:xfrm rot="16200000">
            <a:off x="7411752" y="5125752"/>
            <a:ext cx="980728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Собор Святого Сімейства в Барселоні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50"/>
          <a:stretch/>
        </p:blipFill>
        <p:spPr bwMode="auto">
          <a:xfrm>
            <a:off x="2095945" y="2996952"/>
            <a:ext cx="4988875" cy="353972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044698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49967"/>
            <a:ext cx="8784976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69903" y="591668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Храм Святого Семейства</a:t>
            </a:r>
            <a:endParaRPr lang="ru-RU" sz="4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55322" y="1794558"/>
            <a:ext cx="2534771" cy="3970318"/>
          </a:xfrm>
          <a:prstGeom prst="rect">
            <a:avLst/>
          </a:prstGeom>
          <a:solidFill>
            <a:schemeClr val="bg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 3 </a:t>
            </a:r>
            <a:r>
              <a:rPr lang="uk-UA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фасадов</a:t>
            </a:r>
            <a:r>
              <a:rPr lang="uk-U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при </a:t>
            </a:r>
            <a:r>
              <a:rPr lang="uk-UA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жизни</a:t>
            </a:r>
            <a:r>
              <a:rPr lang="uk-U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был</a:t>
            </a:r>
            <a:r>
              <a:rPr lang="uk-U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посторен</a:t>
            </a:r>
            <a:r>
              <a:rPr lang="uk-U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только</a:t>
            </a:r>
            <a:r>
              <a:rPr lang="uk-U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1 фасад, </a:t>
            </a:r>
            <a:r>
              <a:rPr lang="uk-UA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имеет</a:t>
            </a:r>
            <a:r>
              <a:rPr lang="uk-U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3 </a:t>
            </a:r>
            <a:r>
              <a:rPr lang="uk-UA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входа</a:t>
            </a:r>
            <a:r>
              <a:rPr lang="uk-U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: </a:t>
            </a:r>
            <a:r>
              <a:rPr lang="uk-UA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Вера</a:t>
            </a:r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</a:t>
            </a:r>
            <a:r>
              <a:rPr lang="uk-UA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Надежда</a:t>
            </a:r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и </a:t>
            </a:r>
            <a:r>
              <a:rPr lang="uk-UA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Милосердие</a:t>
            </a:r>
            <a:r>
              <a:rPr lang="uk-U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. 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0" name="AutoShape 10" descr="&amp;Pcy;&amp;ocy;&amp;vcy;’&amp;yacy;&amp;zcy;&amp;acy;&amp;ncy;&amp;iecy; &amp;zcy;&amp;ocy;&amp;bcy;&amp;rcy;&amp;acy;&amp;zhcy;&amp;iecy;&amp;ncy;&amp;ncy;&amp;yacy;"/>
          <p:cNvSpPr>
            <a:spLocks noChangeAspect="1" noChangeArrowheads="1"/>
          </p:cNvSpPr>
          <p:nvPr/>
        </p:nvSpPr>
        <p:spPr bwMode="auto">
          <a:xfrm>
            <a:off x="155575" y="-2743200"/>
            <a:ext cx="6172200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ый треугольник 2"/>
          <p:cNvSpPr/>
          <p:nvPr/>
        </p:nvSpPr>
        <p:spPr>
          <a:xfrm rot="16200000">
            <a:off x="7411752" y="5125752"/>
            <a:ext cx="980728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 descr="http://dccinfo.ru/wp-content/uploads/2015/03/HramSvyatogoSemeystva-1024x76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1" r="2263"/>
          <a:stretch/>
        </p:blipFill>
        <p:spPr bwMode="auto">
          <a:xfrm>
            <a:off x="489098" y="1794559"/>
            <a:ext cx="5507665" cy="440120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520" y="6146720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Фасад</a:t>
            </a:r>
            <a:r>
              <a:rPr lang="ru-RU" sz="3200" b="1" dirty="0" smtClean="0">
                <a:solidFill>
                  <a:srgbClr val="004D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– лицевая поверхность здания.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71801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49967"/>
            <a:ext cx="8784976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256660" y="1653182"/>
            <a:ext cx="3423027" cy="4524315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12</a:t>
            </a:r>
            <a:r>
              <a:rPr lang="uk-UA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башень</a:t>
            </a:r>
            <a:r>
              <a:rPr lang="uk-UA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– </a:t>
            </a:r>
            <a:r>
              <a:rPr lang="uk-UA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символизиру-ющих</a:t>
            </a:r>
            <a:r>
              <a:rPr lang="uk-UA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12 </a:t>
            </a:r>
            <a:r>
              <a:rPr lang="uk-UA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апостолов</a:t>
            </a:r>
            <a:r>
              <a:rPr lang="uk-UA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</a:t>
            </a:r>
            <a:r>
              <a:rPr lang="uk-UA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центральный</a:t>
            </a:r>
            <a:r>
              <a:rPr lang="uk-UA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неф </a:t>
            </a:r>
            <a:r>
              <a:rPr lang="uk-UA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посвященный</a:t>
            </a:r>
            <a:r>
              <a:rPr lang="uk-UA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Иисусу</a:t>
            </a: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Христу</a:t>
            </a:r>
            <a:r>
              <a:rPr lang="uk-U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.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0" name="AutoShape 10" descr="&amp;Pcy;&amp;ocy;&amp;vcy;’&amp;yacy;&amp;zcy;&amp;acy;&amp;ncy;&amp;iecy; &amp;zcy;&amp;ocy;&amp;bcy;&amp;rcy;&amp;acy;&amp;zhcy;&amp;iecy;&amp;ncy;&amp;ncy;&amp;yacy;"/>
          <p:cNvSpPr>
            <a:spLocks noChangeAspect="1" noChangeArrowheads="1"/>
          </p:cNvSpPr>
          <p:nvPr/>
        </p:nvSpPr>
        <p:spPr bwMode="auto">
          <a:xfrm>
            <a:off x="155575" y="-2743200"/>
            <a:ext cx="6172200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ый треугольник 2"/>
          <p:cNvSpPr/>
          <p:nvPr/>
        </p:nvSpPr>
        <p:spPr>
          <a:xfrm rot="16200000">
            <a:off x="7411752" y="5125752"/>
            <a:ext cx="980728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8" name="Picture 6" descr="http://yalubluispaniu.ru/wp-content/uploads/2015/02/Sagrada-Familia-%C2%A9lifeinmegapixels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36304"/>
            <a:ext cx="4576471" cy="447814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520" y="760348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Храм Святого Семейства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0238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49967"/>
            <a:ext cx="8784976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911668" y="591668"/>
            <a:ext cx="53206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МОДЕРН В ИЗО:</a:t>
            </a:r>
            <a:endParaRPr lang="uk-UA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3" name="Прямоугольный треугольник 2"/>
          <p:cNvSpPr/>
          <p:nvPr/>
        </p:nvSpPr>
        <p:spPr>
          <a:xfrm rot="16200000">
            <a:off x="7375748" y="5089748"/>
            <a:ext cx="1052736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214624" y="2583773"/>
            <a:ext cx="6605848" cy="461665"/>
          </a:xfrm>
          <a:prstGeom prst="rect">
            <a:avLst/>
          </a:prstGeom>
          <a:solidFill>
            <a:schemeClr val="bg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Необычные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ракурсы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персонажей</a:t>
            </a:r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.</a:t>
            </a:r>
            <a:endParaRPr lang="uk-U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01644" y="4941167"/>
            <a:ext cx="7347901" cy="830997"/>
          </a:xfrm>
          <a:prstGeom prst="rect">
            <a:avLst/>
          </a:prstGeom>
          <a:solidFill>
            <a:schemeClr val="bg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Образы нежных женщин, оригинальные формы.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37604" y="3696668"/>
            <a:ext cx="7232767" cy="830997"/>
          </a:xfrm>
          <a:prstGeom prst="rect">
            <a:avLst/>
          </a:prstGeom>
          <a:solidFill>
            <a:schemeClr val="bg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Орнаментальность</a:t>
            </a:r>
            <a:r>
              <a:rPr lang="uk-U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</a:t>
            </a:r>
            <a:r>
              <a:rPr lang="uk-UA" sz="24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экзотическая</a:t>
            </a:r>
            <a:r>
              <a:rPr lang="uk-U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4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растительность</a:t>
            </a:r>
            <a:r>
              <a:rPr lang="uk-UA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13495" y="1834655"/>
            <a:ext cx="4836580" cy="461665"/>
          </a:xfrm>
          <a:prstGeom prst="rect">
            <a:avLst/>
          </a:prstGeom>
          <a:solidFill>
            <a:schemeClr val="bg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Плавные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линии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многоцветие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8" b="50000" l="15111" r="44667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09" t="9676" r="55981" b="50000"/>
          <a:stretch/>
        </p:blipFill>
        <p:spPr bwMode="auto">
          <a:xfrm>
            <a:off x="3076992" y="1774856"/>
            <a:ext cx="406848" cy="571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8" b="50000" l="15111" r="44667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09" t="9676" r="55981" b="50000"/>
          <a:stretch/>
        </p:blipFill>
        <p:spPr bwMode="auto">
          <a:xfrm>
            <a:off x="1537604" y="2562492"/>
            <a:ext cx="406848" cy="571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8" b="50000" l="15111" r="44667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09" t="9676" r="55981" b="50000"/>
          <a:stretch/>
        </p:blipFill>
        <p:spPr bwMode="auto">
          <a:xfrm>
            <a:off x="694796" y="3831430"/>
            <a:ext cx="406848" cy="571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8" b="50000" l="15111" r="44667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09" t="9676" r="55981" b="50000"/>
          <a:stretch/>
        </p:blipFill>
        <p:spPr bwMode="auto">
          <a:xfrm>
            <a:off x="456274" y="5085184"/>
            <a:ext cx="406848" cy="571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273327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49967"/>
            <a:ext cx="8784976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14709" y="5292496"/>
            <a:ext cx="4386109" cy="584775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«ЗАДУМЧИВОСТЬ»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0" name="AutoShape 10" descr="&amp;Pcy;&amp;ocy;&amp;vcy;’&amp;yacy;&amp;zcy;&amp;acy;&amp;ncy;&amp;iecy; &amp;zcy;&amp;ocy;&amp;bcy;&amp;rcy;&amp;acy;&amp;zhcy;&amp;iecy;&amp;ncy;&amp;ncy;&amp;yacy;"/>
          <p:cNvSpPr>
            <a:spLocks noChangeAspect="1" noChangeArrowheads="1"/>
          </p:cNvSpPr>
          <p:nvPr/>
        </p:nvSpPr>
        <p:spPr bwMode="auto">
          <a:xfrm>
            <a:off x="155575" y="-2743200"/>
            <a:ext cx="6172200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ый треугольник 2"/>
          <p:cNvSpPr/>
          <p:nvPr/>
        </p:nvSpPr>
        <p:spPr>
          <a:xfrm rot="16200000">
            <a:off x="7411752" y="5125752"/>
            <a:ext cx="980728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7899" y="622446"/>
            <a:ext cx="8640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АЛЬФОНС  МУХА</a:t>
            </a:r>
            <a:endParaRPr lang="ru-RU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1026" name="Picture 2" descr="C:\Documents and Settings\User\Рабочий стол\Скач\1726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00" y="1661555"/>
            <a:ext cx="3752835" cy="4873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5122189" y="2864839"/>
            <a:ext cx="295946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Чешский</a:t>
            </a:r>
          </a:p>
          <a:p>
            <a:pPr algn="ctr"/>
            <a:r>
              <a:rPr lang="ru-RU" sz="4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художник</a:t>
            </a:r>
            <a:endParaRPr lang="ru-RU" sz="44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3534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49967"/>
            <a:ext cx="8784976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07549" y="4322242"/>
            <a:ext cx="3652754" cy="1938992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Портрет </a:t>
            </a:r>
          </a:p>
          <a:p>
            <a:pPr algn="ctr"/>
            <a:r>
              <a:rPr lang="uk-UA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«</a:t>
            </a:r>
            <a:r>
              <a:rPr lang="uk-UA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Адель</a:t>
            </a:r>
            <a:r>
              <a:rPr lang="uk-UA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</a:p>
          <a:p>
            <a:pPr algn="ctr"/>
            <a:r>
              <a:rPr lang="uk-UA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Блох-Бауэр</a:t>
            </a:r>
            <a:r>
              <a:rPr lang="uk-UA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I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»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0" name="AutoShape 10" descr="&amp;Pcy;&amp;ocy;&amp;vcy;’&amp;yacy;&amp;zcy;&amp;acy;&amp;ncy;&amp;iecy; &amp;zcy;&amp;ocy;&amp;bcy;&amp;rcy;&amp;acy;&amp;zhcy;&amp;iecy;&amp;ncy;&amp;ncy;&amp;yacy;"/>
          <p:cNvSpPr>
            <a:spLocks noChangeAspect="1" noChangeArrowheads="1"/>
          </p:cNvSpPr>
          <p:nvPr/>
        </p:nvSpPr>
        <p:spPr bwMode="auto">
          <a:xfrm>
            <a:off x="155575" y="-2743200"/>
            <a:ext cx="6172200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ый треугольник 2"/>
          <p:cNvSpPr/>
          <p:nvPr/>
        </p:nvSpPr>
        <p:spPr>
          <a:xfrm rot="16200000">
            <a:off x="7411752" y="5125752"/>
            <a:ext cx="980728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7899" y="622446"/>
            <a:ext cx="8640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ГУСТАВ КЛИМТ  </a:t>
            </a:r>
            <a:endParaRPr lang="ru-RU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26248" y="2141564"/>
            <a:ext cx="375134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Австрийский</a:t>
            </a:r>
          </a:p>
          <a:p>
            <a:pPr algn="ctr"/>
            <a:r>
              <a:rPr lang="ru-RU" sz="4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художник</a:t>
            </a:r>
            <a:endParaRPr lang="ru-RU" sz="44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2050" name="Picture 2" descr="C:\Documents and Settings\User\Рабочий стол\Скач\Adele-Bloch-Bauer-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80" r="10627"/>
          <a:stretch/>
        </p:blipFill>
        <p:spPr bwMode="auto">
          <a:xfrm>
            <a:off x="538866" y="2141564"/>
            <a:ext cx="4111401" cy="37357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54122686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49967"/>
            <a:ext cx="8784976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07549" y="3966012"/>
            <a:ext cx="3652754" cy="2246769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Портреты</a:t>
            </a: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гуцульских</a:t>
            </a: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жителей</a:t>
            </a:r>
            <a:endParaRPr lang="uk-UA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uk-UA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«Гуцулка»</a:t>
            </a:r>
          </a:p>
        </p:txBody>
      </p:sp>
      <p:sp>
        <p:nvSpPr>
          <p:cNvPr id="10" name="AutoShape 10" descr="&amp;Pcy;&amp;ocy;&amp;vcy;’&amp;yacy;&amp;zcy;&amp;acy;&amp;ncy;&amp;iecy; &amp;zcy;&amp;ocy;&amp;bcy;&amp;rcy;&amp;acy;&amp;zhcy;&amp;iecy;&amp;ncy;&amp;ncy;&amp;yacy;"/>
          <p:cNvSpPr>
            <a:spLocks noChangeAspect="1" noChangeArrowheads="1"/>
          </p:cNvSpPr>
          <p:nvPr/>
        </p:nvSpPr>
        <p:spPr bwMode="auto">
          <a:xfrm>
            <a:off x="155575" y="-2743200"/>
            <a:ext cx="6172200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ый треугольник 2"/>
          <p:cNvSpPr/>
          <p:nvPr/>
        </p:nvSpPr>
        <p:spPr>
          <a:xfrm rot="16200000">
            <a:off x="7411752" y="5125752"/>
            <a:ext cx="980728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7899" y="622446"/>
            <a:ext cx="8640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КАЗИМИР СИХУЛЬСКИЙ</a:t>
            </a:r>
            <a:endParaRPr lang="ru-RU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62635" y="2258050"/>
            <a:ext cx="334258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Украинский</a:t>
            </a:r>
          </a:p>
          <a:p>
            <a:pPr algn="ctr"/>
            <a:r>
              <a:rPr lang="ru-RU" sz="4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художник</a:t>
            </a:r>
            <a:endParaRPr lang="ru-RU" sz="44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3074" name="Picture 2" descr="C:\Documents and Settings\User\Рабочий стол\Скач\art-lviv-online-Kazimierz-Sichulski-guculska-druzhka-1906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91" y="1490635"/>
            <a:ext cx="3525986" cy="49507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8868552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49967"/>
            <a:ext cx="8784976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8476" y="468558"/>
            <a:ext cx="87849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ДЕКОРАТИВНО-ПРИКЛАДНОЙ МОДЕРН:</a:t>
            </a:r>
            <a:endParaRPr lang="uk-UA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3" name="Прямоугольный треугольник 2"/>
          <p:cNvSpPr/>
          <p:nvPr/>
        </p:nvSpPr>
        <p:spPr>
          <a:xfrm rot="16200000">
            <a:off x="7375748" y="5089748"/>
            <a:ext cx="1052736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64523" y="2432705"/>
            <a:ext cx="6605848" cy="830997"/>
          </a:xfrm>
          <a:prstGeom prst="rect">
            <a:avLst/>
          </a:prstGeom>
          <a:solidFill>
            <a:schemeClr val="bg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Орнаментальность</a:t>
            </a:r>
            <a:r>
              <a:rPr lang="uk-U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</a:t>
            </a:r>
            <a:r>
              <a:rPr lang="uk-UA" sz="24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кафель</a:t>
            </a:r>
            <a:r>
              <a:rPr lang="uk-U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с </a:t>
            </a:r>
            <a:r>
              <a:rPr lang="uk-UA" sz="24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цветочным</a:t>
            </a:r>
            <a:r>
              <a:rPr lang="uk-U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узором.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644" y="4941167"/>
            <a:ext cx="7347901" cy="1200329"/>
          </a:xfrm>
          <a:prstGeom prst="rect">
            <a:avLst/>
          </a:prstGeom>
          <a:solidFill>
            <a:schemeClr val="bg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Мебель с элегантной фурнитурой, оригинальные предметы освещения интерьера.</a:t>
            </a:r>
            <a:endParaRPr lang="ru-RU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37604" y="3696668"/>
            <a:ext cx="7232767" cy="830997"/>
          </a:xfrm>
          <a:prstGeom prst="rect">
            <a:avLst/>
          </a:prstGeom>
          <a:solidFill>
            <a:schemeClr val="bg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Ювелирные</a:t>
            </a:r>
            <a:r>
              <a:rPr lang="uk-U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4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украшения</a:t>
            </a:r>
            <a:r>
              <a:rPr lang="uk-U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с мотивами </a:t>
            </a:r>
            <a:r>
              <a:rPr lang="uk-UA" sz="24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насекомых</a:t>
            </a:r>
            <a:r>
              <a:rPr lang="uk-U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и </a:t>
            </a:r>
            <a:r>
              <a:rPr lang="uk-UA" sz="24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птиц</a:t>
            </a:r>
            <a:r>
              <a:rPr lang="uk-U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.</a:t>
            </a:r>
            <a:endParaRPr lang="ru-RU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13495" y="1834655"/>
            <a:ext cx="4676280" cy="461665"/>
          </a:xfrm>
          <a:prstGeom prst="rect">
            <a:avLst/>
          </a:prstGeom>
          <a:solidFill>
            <a:schemeClr val="bg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uk-UA" sz="24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Керамическая</a:t>
            </a:r>
            <a:r>
              <a:rPr lang="uk-U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плитка. Ковка.</a:t>
            </a:r>
            <a:endParaRPr lang="ru-RU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8" b="50000" l="15111" r="44667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09" t="9676" r="55981" b="50000"/>
          <a:stretch/>
        </p:blipFill>
        <p:spPr bwMode="auto">
          <a:xfrm>
            <a:off x="3076992" y="1774856"/>
            <a:ext cx="406848" cy="571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8" b="50000" l="15111" r="44667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09" t="9676" r="55981" b="50000"/>
          <a:stretch/>
        </p:blipFill>
        <p:spPr bwMode="auto">
          <a:xfrm>
            <a:off x="1537604" y="2562492"/>
            <a:ext cx="406848" cy="571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8" b="50000" l="15111" r="44667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09" t="9676" r="55981" b="50000"/>
          <a:stretch/>
        </p:blipFill>
        <p:spPr bwMode="auto">
          <a:xfrm>
            <a:off x="694796" y="3831430"/>
            <a:ext cx="406848" cy="571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8" b="50000" l="15111" r="44667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09" t="9676" r="55981" b="50000"/>
          <a:stretch/>
        </p:blipFill>
        <p:spPr bwMode="auto">
          <a:xfrm>
            <a:off x="456274" y="5085184"/>
            <a:ext cx="406848" cy="571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92543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рямоугольный треугольник 2"/>
          <p:cNvSpPr/>
          <p:nvPr/>
        </p:nvSpPr>
        <p:spPr>
          <a:xfrm rot="16200000">
            <a:off x="7375748" y="5089748"/>
            <a:ext cx="1052736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5122" name="Picture 2" descr="C:\Documents and Settings\User\Рабочий стол\Скач\269425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743049" y="765908"/>
            <a:ext cx="2096467" cy="30709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Documents and Settings\User\Рабочий стол\Скач\mayolik_haus_vagnera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361" b="-1"/>
          <a:stretch/>
        </p:blipFill>
        <p:spPr bwMode="auto">
          <a:xfrm>
            <a:off x="1333539" y="3748601"/>
            <a:ext cx="6476921" cy="25830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34179" y="454001"/>
            <a:ext cx="70756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tileo" pitchFamily="2" charset="0"/>
              </a:rPr>
              <a:t>Орнаментальность</a:t>
            </a:r>
            <a:endParaRPr lang="uk-UA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tileo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1424244"/>
            <a:ext cx="350020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36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adonna Normal" pitchFamily="2" charset="0"/>
              </a:rPr>
              <a:t>К</a:t>
            </a:r>
            <a:r>
              <a:rPr lang="uk-UA" sz="36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adonna Normal" pitchFamily="2" charset="0"/>
              </a:rPr>
              <a:t>афель</a:t>
            </a:r>
            <a:r>
              <a:rPr lang="uk-UA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adonna Normal" pitchFamily="2" charset="0"/>
              </a:rPr>
              <a:t> </a:t>
            </a:r>
            <a:r>
              <a:rPr lang="uk-UA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adonna Normal" pitchFamily="2" charset="0"/>
              </a:rPr>
              <a:t>с </a:t>
            </a:r>
            <a:endParaRPr lang="uk-UA" sz="36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adonna Normal" pitchFamily="2" charset="0"/>
            </a:endParaRPr>
          </a:p>
          <a:p>
            <a:pPr lvl="0" algn="ctr"/>
            <a:r>
              <a:rPr lang="uk-UA" sz="36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adonna Normal" pitchFamily="2" charset="0"/>
              </a:rPr>
              <a:t>цветочным</a:t>
            </a:r>
            <a:r>
              <a:rPr lang="uk-UA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adonna Normal" pitchFamily="2" charset="0"/>
              </a:rPr>
              <a:t> </a:t>
            </a:r>
          </a:p>
          <a:p>
            <a:pPr lvl="0" algn="ctr"/>
            <a:r>
              <a:rPr lang="uk-UA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adonna Normal" pitchFamily="2" charset="0"/>
              </a:rPr>
              <a:t>узором</a:t>
            </a:r>
            <a:endParaRPr lang="uk-UA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adonna Norm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81531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ый треугольник 2"/>
          <p:cNvSpPr/>
          <p:nvPr/>
        </p:nvSpPr>
        <p:spPr>
          <a:xfrm rot="16200000">
            <a:off x="7375748" y="5089748"/>
            <a:ext cx="1052736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C:\Documents and Settings\User\Рабочий стол\Скач\14039758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26368"/>
            <a:ext cx="3294928" cy="29654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099" name="Picture 3" descr="C:\Documents and Settings\User\Рабочий стол\Скач\29cff642730et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531"/>
          <a:stretch/>
        </p:blipFill>
        <p:spPr bwMode="auto">
          <a:xfrm>
            <a:off x="1667470" y="3941693"/>
            <a:ext cx="5809060" cy="26359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0" name="Picture 4" descr="C:\Documents and Settings\User\Рабочий стол\Скач\jewellerymag-ru-5-podveska-modern-luis-masriera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27" r="12144" b="2781"/>
          <a:stretch/>
        </p:blipFill>
        <p:spPr bwMode="auto">
          <a:xfrm rot="512222">
            <a:off x="5053583" y="536915"/>
            <a:ext cx="3343738" cy="29699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1944450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96944" cy="62646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ый треугольник 1"/>
          <p:cNvSpPr/>
          <p:nvPr/>
        </p:nvSpPr>
        <p:spPr>
          <a:xfrm rot="5400000">
            <a:off x="787524" y="-787524"/>
            <a:ext cx="1052736" cy="262778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49967"/>
            <a:ext cx="8784976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514711" y="766634"/>
            <a:ext cx="44534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Домашнее</a:t>
            </a:r>
            <a:r>
              <a:rPr lang="uk-U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задание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1593" y="1819683"/>
            <a:ext cx="8612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Разработать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эскиз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</a:p>
          <a:p>
            <a:pPr algn="ctr"/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фасада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здания</a:t>
            </a:r>
            <a:r>
              <a:rPr lang="uk-UA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8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или</a:t>
            </a:r>
            <a:r>
              <a:rPr lang="uk-UA" sz="2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8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интерьера</a:t>
            </a:r>
            <a:r>
              <a:rPr lang="uk-UA" sz="2800" b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uk-UA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стиле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модерн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17418" name="Picture 10" descr="кабинет www.fmodern.biz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780928"/>
            <a:ext cx="3217694" cy="361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https://proxy12.online.ua/photo/r3-139945f23f/821629_640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80928"/>
            <a:ext cx="5289537" cy="361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ый треугольник 2"/>
          <p:cNvSpPr/>
          <p:nvPr/>
        </p:nvSpPr>
        <p:spPr>
          <a:xfrm rot="16200000">
            <a:off x="7375748" y="5089748"/>
            <a:ext cx="1052736" cy="2483768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422" name="Picture 14" descr="http://medenweb.wikispaces.com/file/view/student_with_giant_pencil_anim_500_clr.gif/228448544/81x106/student_with_giant_pencil_anim_500_clr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132" y="549967"/>
            <a:ext cx="1482369" cy="197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pamlawhorne.com/wp-content/uploads/2011/04/stick_figure_question_answer_500_clr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330908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9 клас урок 1 Модер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 клас урок 1 Модерн</Template>
  <TotalTime>2016</TotalTime>
  <Words>444</Words>
  <Application>Microsoft Office PowerPoint</Application>
  <PresentationFormat>Экран (4:3)</PresentationFormat>
  <Paragraphs>102</Paragraphs>
  <Slides>26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9 клас урок 1 Модерн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TPCUSer</cp:lastModifiedBy>
  <cp:revision>63</cp:revision>
  <dcterms:created xsi:type="dcterms:W3CDTF">2017-09-08T11:46:32Z</dcterms:created>
  <dcterms:modified xsi:type="dcterms:W3CDTF">2022-09-12T11:05:00Z</dcterms:modified>
</cp:coreProperties>
</file>