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-134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5.gif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3824" y="211975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>
                <a:latin typeface="Georgia" panose="02040502050405020303" pitchFamily="18" charset="0"/>
              </a:rPr>
              <a:t>Розділ І. Стилі та напрями мистецтва</a:t>
            </a:r>
            <a:endParaRPr lang="uk-UA" sz="4000" dirty="0"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3823" y="3372529"/>
            <a:ext cx="8915399" cy="1126283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Тема уроку: </a:t>
            </a:r>
          </a:p>
          <a:p>
            <a:pPr algn="ctr"/>
            <a:r>
              <a:rPr lang="uk-UA" sz="57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Школи і лідери модерну</a:t>
            </a:r>
            <a:endParaRPr lang="uk-UA" sz="57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7" y="0"/>
            <a:ext cx="2627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02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8102" y="146857"/>
            <a:ext cx="10058399" cy="49155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Шлях який пройшло образотворче мистецтво за минулі 100 років був надзвичайно цікавим, але водночас важким і тернистим. На ньому сталося стільки змін і несподіванок, як ніколи раніше.</a:t>
            </a:r>
          </a:p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Упродовж перших трьох десятиліть образотворче мистецтво розвивалось під знаком кардинальних зрушень у художній свідомості, поглядах на завдання та цілі мистецтва. Це був час революційних змін не лише в історії суспільства, а й у культурі. Класичні традиції співіснували з пошуками нової художньої мови, нових стилів і напрямів, засобів художнього вираження.</a:t>
            </a:r>
          </a:p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 початку 20 століття в Україні, як і по всій Європі запанував новий художній стиль – модерн</a:t>
            </a:r>
            <a:r>
              <a:rPr lang="uk-UA" sz="24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(в перекладі з французької новітній, сучасний).</a:t>
            </a: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 думку представників цього стилю, мистецтво передусім має бути красивим. Джерело краси вони знаходили у природі</a:t>
            </a:r>
            <a:endParaRPr lang="uk-UA" sz="24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8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2690" y="141972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Georgia" panose="02040502050405020303" pitchFamily="18" charset="0"/>
              </a:rPr>
              <a:t>Один із основоположників стилю модерн став бельгієць </a:t>
            </a:r>
            <a:r>
              <a:rPr lang="uk-UA" dirty="0" smtClean="0">
                <a:solidFill>
                  <a:srgbClr val="FF0000"/>
                </a:solidFill>
                <a:latin typeface="Georgia" panose="02040502050405020303" pitchFamily="18" charset="0"/>
              </a:rPr>
              <a:t>Віктор Орта </a:t>
            </a:r>
            <a:r>
              <a:rPr lang="uk-UA" dirty="0" smtClean="0">
                <a:latin typeface="Georgia" panose="02040502050405020303" pitchFamily="18" charset="0"/>
              </a:rPr>
              <a:t>(1861-1947)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" y="0"/>
            <a:ext cx="2506390" cy="4429125"/>
          </a:xfrm>
        </p:spPr>
      </p:pic>
      <p:sp>
        <p:nvSpPr>
          <p:cNvPr id="5" name="Прямоугольник 4"/>
          <p:cNvSpPr/>
          <p:nvPr/>
        </p:nvSpPr>
        <p:spPr>
          <a:xfrm>
            <a:off x="2834120" y="1345796"/>
            <a:ext cx="8803179" cy="54032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Хтозна, яким би став Брюссель, якби свого часу цей юнак не покинув консерваторію, вважаючи, що краще втілити в життя свої творчі здібності, ніж грати на скрипці. І він не помилився. До списку об’єктів світової </a:t>
            </a:r>
            <a:r>
              <a:rPr lang="uk-UA" sz="24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спадчини</a:t>
            </a: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ЮНЕСКО </a:t>
            </a:r>
            <a:r>
              <a:rPr lang="uk-UA" sz="24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зарахованно</a:t>
            </a: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аж 4 споруди </a:t>
            </a:r>
            <a:r>
              <a:rPr lang="uk-UA" sz="24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В.Орта</a:t>
            </a: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в Брюсселі.</a:t>
            </a:r>
          </a:p>
          <a:p>
            <a:pPr algn="ctr"/>
            <a:endParaRPr lang="uk-UA" sz="24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endParaRPr lang="uk-UA" sz="24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Особняк </a:t>
            </a:r>
            <a:r>
              <a:rPr lang="uk-UA" sz="24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Таселля</a:t>
            </a: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– перша у світі споруда, в стилі модерн, яка викликала багато наслідувань. Тут Віктор Орта вперше застосував лінію, яку образно назвав «удар бича». Вікна з яскравими вітражами, орнаменти кованих огорож і сходів, мозаїчні візерунки підлоги, світильники й навіть ручки – усе проектували в одному стилі.</a:t>
            </a:r>
            <a:endParaRPr lang="uk-UA" sz="24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67150"/>
            <a:ext cx="2515256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825" y="90710"/>
            <a:ext cx="8911687" cy="1280890"/>
          </a:xfrm>
        </p:spPr>
        <p:txBody>
          <a:bodyPr>
            <a:noAutofit/>
          </a:bodyPr>
          <a:lstStyle/>
          <a:p>
            <a:r>
              <a:rPr lang="uk-UA" sz="2800" dirty="0" smtClean="0">
                <a:latin typeface="Georgia" panose="02040502050405020303" pitchFamily="18" charset="0"/>
              </a:rPr>
              <a:t>Стиль «ар </a:t>
            </a:r>
            <a:r>
              <a:rPr lang="uk-UA" sz="2800" dirty="0" err="1" smtClean="0">
                <a:latin typeface="Georgia" panose="02040502050405020303" pitchFamily="18" charset="0"/>
              </a:rPr>
              <a:t>внуво</a:t>
            </a:r>
            <a:r>
              <a:rPr lang="uk-UA" sz="2800" dirty="0" smtClean="0">
                <a:latin typeface="Georgia" panose="02040502050405020303" pitchFamily="18" charset="0"/>
              </a:rPr>
              <a:t>» </a:t>
            </a:r>
            <a:r>
              <a:rPr lang="uk-UA" sz="2800" dirty="0" err="1" smtClean="0">
                <a:latin typeface="Georgia" panose="02040502050405020303" pitchFamily="18" charset="0"/>
              </a:rPr>
              <a:t>вніс</a:t>
            </a:r>
            <a:r>
              <a:rPr lang="uk-UA" sz="2800" dirty="0" smtClean="0">
                <a:latin typeface="Georgia" panose="02040502050405020303" pitchFamily="18" charset="0"/>
              </a:rPr>
              <a:t> струмінь пошуку в архітектуру Франції, де його ідеї по своєму втілював </a:t>
            </a:r>
            <a:r>
              <a:rPr lang="uk-UA" sz="2800" dirty="0" err="1" smtClean="0">
                <a:latin typeface="Georgia" panose="02040502050405020303" pitchFamily="18" charset="0"/>
              </a:rPr>
              <a:t>Ектор</a:t>
            </a:r>
            <a:r>
              <a:rPr lang="uk-UA" sz="2800" dirty="0" smtClean="0">
                <a:latin typeface="Georgia" panose="02040502050405020303" pitchFamily="18" charset="0"/>
              </a:rPr>
              <a:t> </a:t>
            </a:r>
            <a:r>
              <a:rPr lang="uk-UA" sz="2800" dirty="0" err="1" smtClean="0">
                <a:latin typeface="Georgia" panose="02040502050405020303" pitchFamily="18" charset="0"/>
              </a:rPr>
              <a:t>Гімар</a:t>
            </a:r>
            <a:r>
              <a:rPr lang="uk-UA" sz="2800" dirty="0" smtClean="0">
                <a:latin typeface="Georgia" panose="02040502050405020303" pitchFamily="18" charset="0"/>
              </a:rPr>
              <a:t> (1867-1942)</a:t>
            </a:r>
            <a:endParaRPr lang="uk-UA" sz="2800" dirty="0">
              <a:latin typeface="Georgia" panose="0204050205040502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" cy="3381375"/>
          </a:xfrm>
        </p:spPr>
      </p:pic>
      <p:sp>
        <p:nvSpPr>
          <p:cNvPr id="5" name="Прямоугольник 4"/>
          <p:cNvSpPr/>
          <p:nvPr/>
        </p:nvSpPr>
        <p:spPr>
          <a:xfrm>
            <a:off x="2438400" y="1371600"/>
            <a:ext cx="9344025" cy="213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Він створив оригінальні будинки і вхідні павільйони станцій паризького метро з металевими звивистими огорожами й ефектними червоними ліхтарями, що нагадують коників стрибунців. Французьку школу модерну називають «стилем метро» або «стилем </a:t>
            </a:r>
            <a:r>
              <a:rPr lang="uk-UA" sz="20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Гімара</a:t>
            </a:r>
            <a:r>
              <a:rPr lang="uk-UA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», тому що його стовпи тюльпани на вході в метро стали символом Парижа, як Ейфелева вежа та Лувр.</a:t>
            </a:r>
            <a:endParaRPr lang="uk-UA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910" y="3505200"/>
            <a:ext cx="2367665" cy="32095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512" y="3550673"/>
            <a:ext cx="2286000" cy="3118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19100" y="5667375"/>
            <a:ext cx="2962275" cy="1047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Е.Гімар</a:t>
            </a:r>
            <a:endParaRPr lang="uk-UA" b="1" dirty="0" smtClean="0"/>
          </a:p>
          <a:p>
            <a:pPr algn="ctr"/>
            <a:r>
              <a:rPr lang="uk-UA" b="1" dirty="0" smtClean="0"/>
              <a:t>Павільйон </a:t>
            </a:r>
          </a:p>
          <a:p>
            <a:pPr algn="ctr"/>
            <a:r>
              <a:rPr lang="uk-UA" b="1" dirty="0" smtClean="0"/>
              <a:t>Франція</a:t>
            </a:r>
            <a:endParaRPr lang="uk-UA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332537" y="5621901"/>
            <a:ext cx="2847975" cy="1047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Ліхтар метро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4131855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4850" y="90710"/>
            <a:ext cx="8911687" cy="1280890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Georgia" panose="02040502050405020303" pitchFamily="18" charset="0"/>
              </a:rPr>
              <a:t>Австрійська школа модерну пов’язана з діяльністю Отто Вагнера (1841-1918)</a:t>
            </a:r>
            <a:endParaRPr lang="uk-UA" sz="3200" b="1" dirty="0">
              <a:latin typeface="Georgia" panose="0204050205040502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0" y="0"/>
            <a:ext cx="2398958" cy="3064637"/>
          </a:xfrm>
        </p:spPr>
      </p:pic>
      <p:sp>
        <p:nvSpPr>
          <p:cNvPr id="5" name="Прямоугольник 4"/>
          <p:cNvSpPr/>
          <p:nvPr/>
        </p:nvSpPr>
        <p:spPr>
          <a:xfrm>
            <a:off x="2847974" y="1194023"/>
            <a:ext cx="9067800" cy="24205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Побудованні</a:t>
            </a: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у Відні за його проектами численні споруди вирізняються раціональністю, майже класичною простотою ліній і </a:t>
            </a:r>
            <a:r>
              <a:rPr lang="uk-UA" sz="24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фодночас</a:t>
            </a: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оригінальним настінним декором. Для художніх виставок </a:t>
            </a:r>
            <a:r>
              <a:rPr lang="uk-UA" sz="24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побудованно</a:t>
            </a: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uk-UA" sz="2400" b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Віденський </a:t>
            </a:r>
            <a:r>
              <a:rPr lang="uk-UA" sz="2400" b="1" dirty="0" err="1" smtClean="0">
                <a:solidFill>
                  <a:srgbClr val="00B050"/>
                </a:solidFill>
                <a:latin typeface="Georgia" panose="02040502050405020303" pitchFamily="18" charset="0"/>
              </a:rPr>
              <a:t>сецесіон</a:t>
            </a: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, над його входом напис, девіз стилю: «Часу – його мистецтво, мистецтву – його свободу» </a:t>
            </a:r>
            <a:endParaRPr lang="uk-UA" sz="24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49" y="3225355"/>
            <a:ext cx="2633125" cy="35152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975" y="3863727"/>
            <a:ext cx="4019550" cy="28768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526" y="3898704"/>
            <a:ext cx="4262810" cy="284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59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8801" y="11293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uk-UA" sz="2400" b="1" dirty="0" smtClean="0">
                <a:latin typeface="Georgia" panose="02040502050405020303" pitchFamily="18" charset="0"/>
              </a:rPr>
              <a:t>Вплив віденської школи модерну почав визначати архітектурне обличчя Львова. Представником модерну став підприємець та архітектор Іван </a:t>
            </a:r>
            <a:r>
              <a:rPr lang="uk-UA" sz="2400" b="1" dirty="0" err="1" smtClean="0">
                <a:latin typeface="Georgia" panose="02040502050405020303" pitchFamily="18" charset="0"/>
              </a:rPr>
              <a:t>Левинський</a:t>
            </a:r>
            <a:r>
              <a:rPr lang="uk-UA" sz="2400" b="1" dirty="0" smtClean="0">
                <a:latin typeface="Georgia" panose="02040502050405020303" pitchFamily="18" charset="0"/>
              </a:rPr>
              <a:t>.</a:t>
            </a:r>
            <a:br>
              <a:rPr lang="uk-UA" sz="2400" b="1" dirty="0" smtClean="0">
                <a:latin typeface="Georgia" panose="02040502050405020303" pitchFamily="18" charset="0"/>
              </a:rPr>
            </a:br>
            <a:endParaRPr lang="uk-UA" sz="2400" b="1" dirty="0">
              <a:latin typeface="Georgia" panose="0204050205040502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4" y="0"/>
            <a:ext cx="2854677" cy="3778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816401" y="1190625"/>
            <a:ext cx="8975549" cy="2247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Левинський</a:t>
            </a:r>
            <a:r>
              <a:rPr lang="uk-UA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особисто, а також представники заснованої ним фірми звели чимало будинків у Львові, які є зразками єдності, естетики та утилітарності. У свої проекти архітектор вносив елементи традицій національного будівництва.</a:t>
            </a:r>
            <a:endParaRPr lang="uk-UA" sz="24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15" y="3891185"/>
            <a:ext cx="4507335" cy="28386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3854410"/>
            <a:ext cx="5064124" cy="2848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49869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1" y="271685"/>
            <a:ext cx="9904412" cy="1280890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Порівняйте зразки модерну в архітектурі різних країн, знайдіть спільні і відмінні </a:t>
            </a:r>
            <a:r>
              <a:rPr lang="uk-UA" sz="28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риси.Які</a:t>
            </a:r>
            <a:r>
              <a:rPr lang="uk-UA" sz="2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споруди зацікавили найбільше і чому?</a:t>
            </a:r>
            <a:endParaRPr lang="uk-UA" sz="28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1" y="1717675"/>
            <a:ext cx="2540000" cy="33909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75" y="1743707"/>
            <a:ext cx="3545310" cy="23626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25" y="1552575"/>
            <a:ext cx="3822700" cy="21502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267" y="3571028"/>
            <a:ext cx="2424815" cy="32869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4038600"/>
            <a:ext cx="2114550" cy="28194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789" y="4156283"/>
            <a:ext cx="3717138" cy="258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22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7575" y="605060"/>
            <a:ext cx="8911687" cy="1280890"/>
          </a:xfrm>
        </p:spPr>
        <p:txBody>
          <a:bodyPr>
            <a:normAutofit/>
          </a:bodyPr>
          <a:lstStyle/>
          <a:p>
            <a:r>
              <a:rPr lang="uk-UA" sz="4400" b="1" dirty="0" smtClean="0">
                <a:latin typeface="Georgia" panose="02040502050405020303" pitchFamily="18" charset="0"/>
              </a:rPr>
              <a:t>З історії шедевру</a:t>
            </a:r>
            <a:endParaRPr lang="uk-UA" sz="4400" b="1" dirty="0"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437" y="1333500"/>
            <a:ext cx="8915400" cy="3777622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atin typeface="Georgia" panose="02040502050405020303" pitchFamily="18" charset="0"/>
              </a:rPr>
              <a:t>До вершини світового модерну зараховують архітектуру каталонського майстра </a:t>
            </a:r>
            <a:r>
              <a:rPr lang="uk-UA" sz="2400" b="1" dirty="0" err="1" smtClean="0">
                <a:latin typeface="Georgia" panose="02040502050405020303" pitchFamily="18" charset="0"/>
              </a:rPr>
              <a:t>Антоніо</a:t>
            </a:r>
            <a:r>
              <a:rPr lang="uk-UA" sz="2400" b="1" dirty="0" smtClean="0">
                <a:latin typeface="Georgia" panose="02040502050405020303" pitchFamily="18" charset="0"/>
              </a:rPr>
              <a:t> </a:t>
            </a:r>
            <a:r>
              <a:rPr lang="uk-UA" sz="2400" b="1" dirty="0" err="1" smtClean="0">
                <a:latin typeface="Georgia" panose="02040502050405020303" pitchFamily="18" charset="0"/>
              </a:rPr>
              <a:t>Гауді</a:t>
            </a:r>
            <a:r>
              <a:rPr lang="uk-UA" sz="2400" b="1" dirty="0" smtClean="0">
                <a:latin typeface="Georgia" panose="02040502050405020303" pitchFamily="18" charset="0"/>
              </a:rPr>
              <a:t>. Кульмінацією творчості та найвеличнішим проектом вважається ХРАМ СВЯТОГО СІМЕЙСТВА</a:t>
            </a:r>
            <a:endParaRPr lang="uk-UA" sz="2400" b="1" dirty="0">
              <a:latin typeface="Georgia" panose="0204050205040502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379" y="77693"/>
            <a:ext cx="3118695" cy="44752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866" y="2959100"/>
            <a:ext cx="2924175" cy="3898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11" y="3386029"/>
            <a:ext cx="5173663" cy="345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771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3D-модель храма Святого Семейства в Барселоне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2356" y="161925"/>
            <a:ext cx="10532256" cy="5924550"/>
          </a:xfrm>
        </p:spPr>
      </p:pic>
    </p:spTree>
    <p:extLst>
      <p:ext uri="{BB962C8B-B14F-4D97-AF65-F5344CB8AC3E}">
        <p14:creationId xmlns:p14="http://schemas.microsoft.com/office/powerpoint/2010/main" val="379719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166910"/>
            <a:ext cx="11058525" cy="1280890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latin typeface="Georgia" panose="02040502050405020303" pitchFamily="18" charset="0"/>
              </a:rPr>
              <a:t>Великий старт в розвитку українського модерну архітектури дав Василь Кричевський</a:t>
            </a:r>
            <a:endParaRPr lang="uk-UA" sz="2800" b="1" dirty="0">
              <a:latin typeface="Georgia" panose="0204050205040502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8" y="0"/>
            <a:ext cx="2486024" cy="3716606"/>
          </a:xfrm>
        </p:spPr>
      </p:pic>
      <p:sp>
        <p:nvSpPr>
          <p:cNvPr id="5" name="Прямоугольник 4"/>
          <p:cNvSpPr/>
          <p:nvPr/>
        </p:nvSpPr>
        <p:spPr>
          <a:xfrm>
            <a:off x="2589212" y="1095375"/>
            <a:ext cx="8886825" cy="2714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За його проектом було побудовано будинок губернського земства в </a:t>
            </a:r>
            <a:r>
              <a:rPr lang="uk-UA" sz="20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Полтаві.У</a:t>
            </a:r>
            <a:r>
              <a:rPr lang="uk-UA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ньому використанні елементи народної та церковної архітектури. Особливої виразності споруді надають лінії даху з двома вежами, ритми струнких фігурних вікон та колон.</a:t>
            </a:r>
          </a:p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Не менш самобутнім є інтер’єр будинку: урочисті сходи, скляна стеля, стіни, арки й колони, </a:t>
            </a:r>
            <a:r>
              <a:rPr lang="uk-UA" sz="20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декорованні</a:t>
            </a:r>
            <a:r>
              <a:rPr lang="uk-UA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рослинними орнаментами</a:t>
            </a:r>
            <a:endParaRPr lang="uk-UA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760" y="3626613"/>
            <a:ext cx="4308516" cy="32313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75" y="3810000"/>
            <a:ext cx="4848226" cy="302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98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7712" y="1647825"/>
            <a:ext cx="8915400" cy="3777622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</a:rPr>
              <a:t>Пізніше 2 частина уроку графіка</a:t>
            </a:r>
            <a:endParaRPr lang="uk-UA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23435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124</TotalTime>
  <Words>573</Words>
  <Application>Microsoft Office PowerPoint</Application>
  <PresentationFormat>Произвольный</PresentationFormat>
  <Paragraphs>28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Легкий дым</vt:lpstr>
      <vt:lpstr>Розділ І. Стилі та напрями мистецтва</vt:lpstr>
      <vt:lpstr>Презентация PowerPoint</vt:lpstr>
      <vt:lpstr>Один із основоположників стилю модерн став бельгієць Віктор Орта (1861-1947)</vt:lpstr>
      <vt:lpstr>Стиль «ар внуво» вніс струмінь пошуку в архітектуру Франції, де його ідеї по своєму втілював Ектор Гімар (1867-1942)</vt:lpstr>
      <vt:lpstr>Австрійська школа модерну пов’язана з діяльністю Отто Вагнера (1841-1918)</vt:lpstr>
      <vt:lpstr>Вплив віденської школи модерну почав визначати архітектурне обличчя Львова. Представником модерну став підприємець та архітектор Іван Левинський. </vt:lpstr>
      <vt:lpstr>Порівняйте зразки модерну в архітектурі різних країн, знайдіть спільні і відмінні риси.Які споруди зацікавили найбільше і чому?</vt:lpstr>
      <vt:lpstr>З історії шедевру</vt:lpstr>
      <vt:lpstr>Презентация PowerPoint</vt:lpstr>
      <vt:lpstr>Великий старт в розвитку українського модерну архітектури дав Василь Кричевський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Розділ І. Стилі та напрями мистецтва</dc:title>
  <dc:creator>Стірус</dc:creator>
  <cp:lastModifiedBy>TPCUSer</cp:lastModifiedBy>
  <cp:revision>14</cp:revision>
  <dcterms:created xsi:type="dcterms:W3CDTF">2017-09-05T16:59:07Z</dcterms:created>
  <dcterms:modified xsi:type="dcterms:W3CDTF">2022-09-19T07:53:04Z</dcterms:modified>
</cp:coreProperties>
</file>