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8" r:id="rId2"/>
    <p:sldId id="280" r:id="rId3"/>
    <p:sldId id="279" r:id="rId4"/>
    <p:sldId id="256" r:id="rId5"/>
    <p:sldId id="257" r:id="rId6"/>
    <p:sldId id="259" r:id="rId7"/>
    <p:sldId id="260" r:id="rId8"/>
    <p:sldId id="261" r:id="rId9"/>
    <p:sldId id="258" r:id="rId10"/>
    <p:sldId id="262" r:id="rId11"/>
    <p:sldId id="263" r:id="rId12"/>
    <p:sldId id="264" r:id="rId13"/>
    <p:sldId id="265" r:id="rId14"/>
    <p:sldId id="266" r:id="rId15"/>
    <p:sldId id="268" r:id="rId16"/>
    <p:sldId id="267" r:id="rId17"/>
    <p:sldId id="269" r:id="rId18"/>
    <p:sldId id="272" r:id="rId19"/>
    <p:sldId id="275" r:id="rId20"/>
    <p:sldId id="270" r:id="rId21"/>
    <p:sldId id="271" r:id="rId22"/>
    <p:sldId id="273" r:id="rId23"/>
    <p:sldId id="274" r:id="rId24"/>
    <p:sldId id="276" r:id="rId25"/>
    <p:sldId id="277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7" d="100"/>
          <a:sy n="57" d="100"/>
        </p:scale>
        <p:origin x="-2194" y="-6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user\Desktop\imgprevi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94908">
            <a:off x="2150966" y="-638111"/>
            <a:ext cx="5143500" cy="6410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9355" y="3861048"/>
            <a:ext cx="7625293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7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Символізм – </a:t>
            </a:r>
          </a:p>
          <a:p>
            <a:pPr algn="ctr"/>
            <a:r>
              <a:rPr lang="uk-UA" sz="7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вступ у ХХ століття</a:t>
            </a:r>
            <a:endParaRPr lang="ru-RU" sz="7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9520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Символізм - це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err="1"/>
              <a:t>літературно-мистецький</a:t>
            </a:r>
            <a:r>
              <a:rPr lang="ru-RU" dirty="0"/>
              <a:t> </a:t>
            </a:r>
            <a:r>
              <a:rPr lang="ru-RU" dirty="0" err="1"/>
              <a:t>напрям</a:t>
            </a:r>
            <a:r>
              <a:rPr lang="ru-RU" dirty="0"/>
              <a:t> </a:t>
            </a:r>
            <a:r>
              <a:rPr lang="ru-RU" dirty="0" err="1"/>
              <a:t>кінця</a:t>
            </a:r>
            <a:r>
              <a:rPr lang="ru-RU" dirty="0"/>
              <a:t> ХІХ — початку XX ст., основоположники </a:t>
            </a:r>
            <a:r>
              <a:rPr lang="ru-RU" dirty="0" err="1"/>
              <a:t>якого</a:t>
            </a:r>
            <a:r>
              <a:rPr lang="ru-RU" dirty="0"/>
              <a:t>, </a:t>
            </a:r>
            <a:r>
              <a:rPr lang="ru-RU" dirty="0" err="1"/>
              <a:t>базуючись</a:t>
            </a:r>
            <a:r>
              <a:rPr lang="ru-RU" dirty="0"/>
              <a:t> на </a:t>
            </a:r>
            <a:r>
              <a:rPr lang="ru-RU" dirty="0" err="1"/>
              <a:t>ідеалістичній</a:t>
            </a:r>
            <a:r>
              <a:rPr lang="ru-RU" dirty="0"/>
              <a:t> </a:t>
            </a:r>
            <a:r>
              <a:rPr lang="ru-RU" dirty="0" err="1" smtClean="0"/>
              <a:t>філософії</a:t>
            </a:r>
            <a:r>
              <a:rPr lang="ru-RU" dirty="0" smtClean="0"/>
              <a:t> </a:t>
            </a:r>
            <a:r>
              <a:rPr lang="ru-RU" dirty="0" err="1" smtClean="0"/>
              <a:t>Шопенгауера</a:t>
            </a:r>
            <a:r>
              <a:rPr lang="ru-RU" dirty="0" smtClean="0"/>
              <a:t>, </a:t>
            </a:r>
            <a:r>
              <a:rPr lang="ru-RU" dirty="0" err="1" smtClean="0"/>
              <a:t>теорії</a:t>
            </a:r>
            <a:r>
              <a:rPr lang="ru-RU" dirty="0" smtClean="0"/>
              <a:t> </a:t>
            </a:r>
            <a:r>
              <a:rPr lang="ru-RU" dirty="0" err="1"/>
              <a:t>несвідомого</a:t>
            </a:r>
            <a:r>
              <a:rPr lang="ru-RU" dirty="0" smtClean="0"/>
              <a:t>» </a:t>
            </a:r>
            <a:r>
              <a:rPr lang="ru-RU" dirty="0" err="1" smtClean="0"/>
              <a:t>Едуарда</a:t>
            </a:r>
            <a:r>
              <a:rPr lang="ru-RU" dirty="0" smtClean="0"/>
              <a:t> Гартмана і </a:t>
            </a:r>
            <a:r>
              <a:rPr lang="ru-RU" dirty="0" err="1" smtClean="0"/>
              <a:t>поглядах</a:t>
            </a:r>
            <a:r>
              <a:rPr lang="ru-RU" dirty="0" smtClean="0"/>
              <a:t> </a:t>
            </a:r>
            <a:r>
              <a:rPr lang="ru-RU" dirty="0" err="1" smtClean="0"/>
              <a:t>Фрідріха</a:t>
            </a:r>
            <a:r>
              <a:rPr lang="ru-RU" dirty="0" smtClean="0"/>
              <a:t> </a:t>
            </a:r>
            <a:r>
              <a:rPr lang="ru-RU" dirty="0" err="1" smtClean="0"/>
              <a:t>Ніцше</a:t>
            </a:r>
            <a:r>
              <a:rPr lang="ru-RU" dirty="0" smtClean="0"/>
              <a:t>, </a:t>
            </a:r>
            <a:r>
              <a:rPr lang="ru-RU" dirty="0"/>
              <a:t>проголосили основою </a:t>
            </a:r>
            <a:r>
              <a:rPr lang="ru-RU" dirty="0" err="1"/>
              <a:t>мистецької</a:t>
            </a:r>
            <a:r>
              <a:rPr lang="ru-RU" dirty="0"/>
              <a:t> </a:t>
            </a:r>
            <a:r>
              <a:rPr lang="ru-RU" dirty="0" err="1" smtClean="0"/>
              <a:t>творчості</a:t>
            </a:r>
            <a:r>
              <a:rPr lang="ru-RU" dirty="0" smtClean="0"/>
              <a:t> символ</a:t>
            </a:r>
            <a:r>
              <a:rPr lang="ru-RU" dirty="0"/>
              <a:t> — </a:t>
            </a:r>
            <a:r>
              <a:rPr lang="ru-RU" dirty="0" err="1"/>
              <a:t>таємну</a:t>
            </a:r>
            <a:r>
              <a:rPr lang="ru-RU" dirty="0"/>
              <a:t> </a:t>
            </a:r>
            <a:r>
              <a:rPr lang="ru-RU" dirty="0" err="1"/>
              <a:t>ідею</a:t>
            </a:r>
            <a:r>
              <a:rPr lang="ru-RU" dirty="0"/>
              <a:t>, </a:t>
            </a:r>
            <a:r>
              <a:rPr lang="ru-RU" dirty="0" err="1"/>
              <a:t>приховану</a:t>
            </a:r>
            <a:r>
              <a:rPr lang="ru-RU" dirty="0"/>
              <a:t> у </a:t>
            </a:r>
            <a:r>
              <a:rPr lang="ru-RU" dirty="0" err="1"/>
              <a:t>глибині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навколишніх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і </a:t>
            </a:r>
            <a:r>
              <a:rPr lang="ru-RU" dirty="0" err="1"/>
              <a:t>потойбічних</a:t>
            </a:r>
            <a:r>
              <a:rPr lang="ru-RU" dirty="0"/>
              <a:t> </a:t>
            </a:r>
            <a:r>
              <a:rPr lang="ru-RU" dirty="0" err="1"/>
              <a:t>явищ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можливо</a:t>
            </a:r>
            <a:r>
              <a:rPr lang="ru-RU" dirty="0"/>
              <a:t> </a:t>
            </a:r>
            <a:r>
              <a:rPr lang="ru-RU" dirty="0" err="1"/>
              <a:t>розкрити</a:t>
            </a:r>
            <a:r>
              <a:rPr lang="ru-RU" dirty="0"/>
              <a:t>, </a:t>
            </a:r>
            <a:r>
              <a:rPr lang="ru-RU" dirty="0" err="1"/>
              <a:t>збагнути</a:t>
            </a:r>
            <a:r>
              <a:rPr lang="ru-RU" dirty="0"/>
              <a:t> й </a:t>
            </a:r>
            <a:r>
              <a:rPr lang="ru-RU" dirty="0" err="1"/>
              <a:t>відобразити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за </a:t>
            </a:r>
            <a:r>
              <a:rPr lang="ru-RU" dirty="0" err="1" smtClean="0"/>
              <a:t>допомогою</a:t>
            </a:r>
            <a:r>
              <a:rPr lang="ru-RU" dirty="0" smtClean="0"/>
              <a:t> </a:t>
            </a:r>
            <a:r>
              <a:rPr lang="ru-RU" dirty="0" err="1" smtClean="0"/>
              <a:t>мистецтва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b="1" dirty="0" err="1" smtClean="0"/>
              <a:t>Виник</a:t>
            </a:r>
            <a:r>
              <a:rPr lang="ru-RU" b="1" dirty="0" smtClean="0"/>
              <a:t> </a:t>
            </a:r>
            <a:r>
              <a:rPr lang="ru-RU" b="1" dirty="0"/>
              <a:t>у </a:t>
            </a:r>
            <a:r>
              <a:rPr lang="ru-RU" b="1" dirty="0" err="1"/>
              <a:t>Франції</a:t>
            </a:r>
            <a:r>
              <a:rPr lang="ru-RU" b="1" dirty="0"/>
              <a:t> </a:t>
            </a:r>
            <a:r>
              <a:rPr lang="ru-RU" b="1" dirty="0" smtClean="0"/>
              <a:t>у 1880-их роках.</a:t>
            </a:r>
          </a:p>
          <a:p>
            <a:pPr marL="0" indent="0">
              <a:buNone/>
            </a:pPr>
            <a:r>
              <a:rPr lang="ru-RU" b="1" dirty="0" smtClean="0"/>
              <a:t>Основоположниками</a:t>
            </a:r>
            <a:r>
              <a:rPr lang="ru-RU" dirty="0" smtClean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 smtClean="0"/>
              <a:t>були</a:t>
            </a:r>
            <a:r>
              <a:rPr lang="ru-RU" dirty="0" smtClean="0"/>
              <a:t> Поль Верлен і Стефан </a:t>
            </a:r>
            <a:r>
              <a:rPr lang="ru-RU" dirty="0" err="1" smtClean="0"/>
              <a:t>Малларме</a:t>
            </a:r>
            <a:r>
              <a:rPr lang="ru-RU" dirty="0"/>
              <a:t> та </a:t>
            </a:r>
            <a:r>
              <a:rPr lang="ru-RU" dirty="0" err="1"/>
              <a:t>їхні</a:t>
            </a:r>
            <a:r>
              <a:rPr lang="ru-RU" dirty="0"/>
              <a:t> </a:t>
            </a:r>
            <a:r>
              <a:rPr lang="ru-RU" dirty="0" err="1"/>
              <a:t>тодішні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й </a:t>
            </a:r>
            <a:r>
              <a:rPr lang="ru-RU" dirty="0" err="1"/>
              <a:t>пізніші</a:t>
            </a:r>
            <a:r>
              <a:rPr lang="ru-RU" dirty="0"/>
              <a:t> </a:t>
            </a:r>
            <a:r>
              <a:rPr lang="ru-RU" dirty="0" err="1"/>
              <a:t>учні</a:t>
            </a:r>
            <a:r>
              <a:rPr lang="ru-RU" dirty="0"/>
              <a:t> </a:t>
            </a:r>
            <a:r>
              <a:rPr lang="ru-RU" dirty="0" err="1"/>
              <a:t>поети</a:t>
            </a:r>
            <a:r>
              <a:rPr lang="ru-RU" dirty="0"/>
              <a:t> і </a:t>
            </a:r>
            <a:r>
              <a:rPr lang="ru-RU" dirty="0" err="1" smtClean="0"/>
              <a:t>есеїсти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b="1" dirty="0" err="1" smtClean="0"/>
              <a:t>Термін</a:t>
            </a:r>
            <a:r>
              <a:rPr lang="ru-RU" b="1" dirty="0" smtClean="0"/>
              <a:t> </a:t>
            </a:r>
            <a:r>
              <a:rPr lang="ru-RU" b="1" dirty="0" err="1"/>
              <a:t>символізм</a:t>
            </a:r>
            <a:r>
              <a:rPr lang="ru-RU" b="1" dirty="0"/>
              <a:t> </a:t>
            </a:r>
            <a:r>
              <a:rPr lang="ru-RU" b="1" dirty="0" err="1"/>
              <a:t>вжив</a:t>
            </a:r>
            <a:r>
              <a:rPr lang="ru-RU" b="1" dirty="0"/>
              <a:t> </a:t>
            </a:r>
            <a:r>
              <a:rPr lang="ru-RU" b="1" dirty="0" err="1"/>
              <a:t>найперше</a:t>
            </a:r>
            <a:r>
              <a:rPr lang="ru-RU" b="1" dirty="0"/>
              <a:t> </a:t>
            </a:r>
            <a:r>
              <a:rPr lang="ru-RU" dirty="0"/>
              <a:t>і </a:t>
            </a:r>
            <a:r>
              <a:rPr lang="ru-RU" dirty="0" err="1"/>
              <a:t>виклав</a:t>
            </a:r>
            <a:r>
              <a:rPr lang="ru-RU" dirty="0"/>
              <a:t> </a:t>
            </a:r>
            <a:r>
              <a:rPr lang="ru-RU" dirty="0" err="1"/>
              <a:t>програмово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 smtClean="0"/>
              <a:t>позиції</a:t>
            </a:r>
            <a:r>
              <a:rPr lang="ru-RU" dirty="0" smtClean="0"/>
              <a:t> Жан </a:t>
            </a:r>
            <a:r>
              <a:rPr lang="ru-RU" dirty="0" err="1" smtClean="0"/>
              <a:t>Мореас</a:t>
            </a:r>
            <a:r>
              <a:rPr lang="ru-RU" dirty="0" smtClean="0"/>
              <a:t>.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1820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35" y="1794413"/>
            <a:ext cx="8310672" cy="4745795"/>
          </a:xfrm>
        </p:spPr>
      </p:pic>
      <p:sp>
        <p:nvSpPr>
          <p:cNvPr id="4" name="Прямоугольник 3"/>
          <p:cNvSpPr/>
          <p:nvPr/>
        </p:nvSpPr>
        <p:spPr>
          <a:xfrm>
            <a:off x="395536" y="188640"/>
            <a:ext cx="831067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Символізм </a:t>
            </a:r>
          </a:p>
          <a:p>
            <a:pPr algn="ctr"/>
            <a:r>
              <a:rPr lang="uk-UA" sz="4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 образотворчому мистецтві</a:t>
            </a:r>
            <a:endParaRPr lang="ru-RU" sz="4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7129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256px-Puvis_de_Chavann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304" y="12063"/>
            <a:ext cx="2132738" cy="2840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79512" y="474024"/>
            <a:ext cx="3008313" cy="1162050"/>
          </a:xfrm>
        </p:spPr>
        <p:txBody>
          <a:bodyPr>
            <a:noAutofit/>
          </a:bodyPr>
          <a:lstStyle/>
          <a:p>
            <a:pPr algn="ctr"/>
            <a:r>
              <a:rPr lang="uk-UA" sz="2800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</a:t>
            </a:r>
            <a:r>
              <a:rPr lang="en-US" sz="2800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’</a:t>
            </a:r>
            <a:r>
              <a:rPr lang="uk-UA" sz="2800" dirty="0" err="1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єр</a:t>
            </a:r>
            <a:r>
              <a:rPr lang="uk-UA" sz="2800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uk-UA" sz="2800" dirty="0" err="1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Пюві</a:t>
            </a:r>
            <a:r>
              <a:rPr lang="uk-UA" sz="2800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uk-UA" sz="2800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uk-UA" sz="2800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де </a:t>
            </a:r>
            <a:r>
              <a:rPr lang="uk-UA" sz="2800" dirty="0" err="1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Шаванн</a:t>
            </a: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124744"/>
            <a:ext cx="3744416" cy="5604288"/>
          </a:xfrm>
        </p:spPr>
      </p:pic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179512" y="1988840"/>
            <a:ext cx="3008313" cy="4691063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uk-UA" sz="1600" dirty="0" smtClean="0">
                <a:latin typeface="Times New Roman"/>
                <a:ea typeface="Calibri"/>
                <a:cs typeface="Times New Roman"/>
              </a:rPr>
              <a:t>Образна конкретність і </a:t>
            </a:r>
            <a:r>
              <a:rPr lang="uk-UA" sz="1600" dirty="0">
                <a:latin typeface="Times New Roman"/>
                <a:ea typeface="Calibri"/>
                <a:cs typeface="Times New Roman"/>
              </a:rPr>
              <a:t>відточеність малюнка деякою мірою </a:t>
            </a:r>
            <a:r>
              <a:rPr lang="uk-UA" sz="1600" dirty="0" smtClean="0">
                <a:latin typeface="Times New Roman"/>
                <a:ea typeface="Calibri"/>
                <a:cs typeface="Times New Roman"/>
              </a:rPr>
              <a:t>позбавляють </a:t>
            </a:r>
            <a:r>
              <a:rPr lang="uk-UA" sz="1600" dirty="0">
                <a:latin typeface="Times New Roman"/>
                <a:ea typeface="Calibri"/>
                <a:cs typeface="Times New Roman"/>
              </a:rPr>
              <a:t>його </a:t>
            </a:r>
            <a:r>
              <a:rPr lang="uk-UA" sz="1600" dirty="0" smtClean="0">
                <a:latin typeface="Times New Roman"/>
                <a:ea typeface="Calibri"/>
                <a:cs typeface="Times New Roman"/>
              </a:rPr>
              <a:t>витонченості</a:t>
            </a:r>
            <a:r>
              <a:rPr lang="uk-UA" sz="1600" dirty="0">
                <a:latin typeface="Times New Roman"/>
                <a:ea typeface="Calibri"/>
                <a:cs typeface="Times New Roman"/>
              </a:rPr>
              <a:t>, властивої </a:t>
            </a:r>
            <a:r>
              <a:rPr lang="uk-UA" sz="1600" dirty="0" smtClean="0">
                <a:latin typeface="Times New Roman"/>
                <a:ea typeface="Calibri"/>
                <a:cs typeface="Times New Roman"/>
              </a:rPr>
              <a:t>символізму. Композиція </a:t>
            </a:r>
            <a:r>
              <a:rPr lang="uk-UA" sz="2000" b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«Св. </a:t>
            </a:r>
            <a:r>
              <a:rPr lang="uk-UA" sz="2000" b="1" dirty="0" err="1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Женев'єва</a:t>
            </a:r>
            <a:r>
              <a:rPr lang="uk-UA" sz="2000" b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, яка споглядає Париж» </a:t>
            </a:r>
            <a:r>
              <a:rPr lang="uk-UA" sz="1600" dirty="0" smtClean="0">
                <a:latin typeface="Times New Roman"/>
                <a:ea typeface="Calibri"/>
                <a:cs typeface="Times New Roman"/>
              </a:rPr>
              <a:t>передає дух </a:t>
            </a:r>
            <a:r>
              <a:rPr lang="uk-UA" sz="1600" dirty="0">
                <a:latin typeface="Times New Roman"/>
                <a:ea typeface="Calibri"/>
                <a:cs typeface="Times New Roman"/>
              </a:rPr>
              <a:t>суворої шляхетності. Фігура святої заворожує ясним і лаконічним, як у статуї, силуетом, а панорама міста з </a:t>
            </a:r>
            <a:r>
              <a:rPr lang="uk-UA" sz="1600" dirty="0" smtClean="0">
                <a:latin typeface="Times New Roman"/>
                <a:ea typeface="Calibri"/>
                <a:cs typeface="Times New Roman"/>
              </a:rPr>
              <a:t>річ</a:t>
            </a:r>
            <a:r>
              <a:rPr lang="uk-UA" sz="1600" dirty="0" smtClean="0">
                <a:latin typeface="Times New Roman"/>
                <a:ea typeface="Calibri"/>
              </a:rPr>
              <a:t>кою</a:t>
            </a:r>
            <a:r>
              <a:rPr lang="uk-UA" sz="1600" dirty="0">
                <a:latin typeface="Times New Roman"/>
                <a:ea typeface="Calibri"/>
              </a:rPr>
              <a:t>, ваза з квітами на передньому плані підкреслюють декоративність </a:t>
            </a:r>
            <a:r>
              <a:rPr lang="uk-UA" sz="1600" dirty="0" smtClean="0">
                <a:latin typeface="Times New Roman"/>
                <a:ea typeface="Calibri"/>
              </a:rPr>
              <a:t>панно.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19894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256px-GustaveMoreau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96" y="0"/>
            <a:ext cx="1892016" cy="2378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0192" y="332656"/>
            <a:ext cx="2576265" cy="1162050"/>
          </a:xfrm>
        </p:spPr>
        <p:txBody>
          <a:bodyPr>
            <a:normAutofit/>
          </a:bodyPr>
          <a:lstStyle/>
          <a:p>
            <a:r>
              <a:rPr lang="uk-UA" sz="2800" dirty="0" smtClean="0">
                <a:solidFill>
                  <a:srgbClr val="002060"/>
                </a:solidFill>
              </a:rPr>
              <a:t>Гюстав </a:t>
            </a:r>
            <a:r>
              <a:rPr lang="uk-UA" sz="2800" dirty="0">
                <a:solidFill>
                  <a:srgbClr val="002060"/>
                </a:solidFill>
              </a:rPr>
              <a:t>М</a:t>
            </a:r>
            <a:r>
              <a:rPr lang="uk-UA" sz="2800" dirty="0" smtClean="0">
                <a:solidFill>
                  <a:srgbClr val="002060"/>
                </a:solidFill>
              </a:rPr>
              <a:t>оро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620688"/>
            <a:ext cx="4392488" cy="607983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0192" y="1916832"/>
            <a:ext cx="2504257" cy="4691063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sz="16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Прагнув </a:t>
            </a:r>
            <a:r>
              <a:rPr lang="uk-UA" sz="16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зображувати персонажів у стані сильної заглибленості</a:t>
            </a:r>
            <a:r>
              <a:rPr lang="uk-UA" sz="1600" b="1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16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в себе. Картина, на його думку,</a:t>
            </a:r>
            <a:r>
              <a:rPr lang="uk-UA" sz="1600" b="1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16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повинна зачаровувати фантастичністю, її краса має надавати насолоду. Тому живописець застосовував яскраву кольорову гаму, гру</a:t>
            </a:r>
            <a:r>
              <a:rPr lang="uk-UA" sz="1600" b="1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16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світла, намагався вражати орнаментами й іншими декоративними</a:t>
            </a:r>
            <a:r>
              <a:rPr lang="uk-UA" sz="1600" b="1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16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деталями.</a:t>
            </a:r>
            <a:endParaRPr lang="ru-RU" sz="16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716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636"/>
            <a:ext cx="3610744" cy="1162050"/>
          </a:xfrm>
        </p:spPr>
        <p:txBody>
          <a:bodyPr>
            <a:normAutofit/>
          </a:bodyPr>
          <a:lstStyle/>
          <a:p>
            <a:r>
              <a:rPr lang="uk-UA" sz="2800" dirty="0" err="1" smtClean="0">
                <a:solidFill>
                  <a:srgbClr val="002060"/>
                </a:solidFill>
              </a:rPr>
              <a:t>Оділон</a:t>
            </a:r>
            <a:r>
              <a:rPr lang="uk-UA" sz="2800" dirty="0" smtClean="0">
                <a:solidFill>
                  <a:srgbClr val="002060"/>
                </a:solidFill>
              </a:rPr>
              <a:t> </a:t>
            </a:r>
            <a:r>
              <a:rPr lang="uk-UA" sz="2800" dirty="0" err="1" smtClean="0">
                <a:solidFill>
                  <a:srgbClr val="002060"/>
                </a:solidFill>
              </a:rPr>
              <a:t>Редон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924" y="251324"/>
            <a:ext cx="3853507" cy="576996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826768" cy="4691063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sz="16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Фантасмагоричні ідеї притаманні графіці й живопису </a:t>
            </a:r>
            <a:r>
              <a:rPr lang="uk-UA" sz="1600" b="1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Оділона</a:t>
            </a:r>
            <a:r>
              <a:rPr lang="uk-UA" sz="1600" b="1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1600" b="1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Редона</a:t>
            </a:r>
            <a:endParaRPr lang="ru-RU" sz="16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sz="16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(1840-1916), творчість якого традиційно поділяється на два періоди: «чорний» і «кольоровий». У графіці «чорного» періоду — моторошних малюнках вугіллям — переважали образи світового зла, кошмари, серед яких найяскравішим їх втіленням стало зображення павука з людським обличчям. Роботи «кольорового» періоду полонять вмінням передавати духовність і чистоту за допомогою легких ліній і яскравих кольорових потоків.</a:t>
            </a:r>
            <a:endParaRPr lang="ru-RU" sz="16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783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9"/>
          <p:cNvSpPr>
            <a:spLocks noGrp="1"/>
          </p:cNvSpPr>
          <p:nvPr>
            <p:ph type="body" idx="1"/>
          </p:nvPr>
        </p:nvSpPr>
        <p:spPr>
          <a:xfrm>
            <a:off x="539552" y="5733256"/>
            <a:ext cx="4040188" cy="639762"/>
          </a:xfrm>
        </p:spPr>
        <p:txBody>
          <a:bodyPr/>
          <a:lstStyle/>
          <a:p>
            <a:r>
              <a:rPr lang="uk-UA" dirty="0" smtClean="0"/>
              <a:t>«Павук, що плаче», 1881 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412776"/>
            <a:ext cx="3024336" cy="4032446"/>
          </a:xfrm>
        </p:spPr>
      </p:pic>
      <p:sp>
        <p:nvSpPr>
          <p:cNvPr id="11" name="Текст 10"/>
          <p:cNvSpPr>
            <a:spLocks noGrp="1"/>
          </p:cNvSpPr>
          <p:nvPr>
            <p:ph type="body" sz="quarter" idx="3"/>
          </p:nvPr>
        </p:nvSpPr>
        <p:spPr>
          <a:xfrm>
            <a:off x="4644008" y="5661248"/>
            <a:ext cx="4041775" cy="639762"/>
          </a:xfrm>
        </p:spPr>
        <p:txBody>
          <a:bodyPr/>
          <a:lstStyle/>
          <a:p>
            <a:pPr algn="ctr"/>
            <a:r>
              <a:rPr lang="uk-UA" dirty="0" smtClean="0"/>
              <a:t>«Людина-кактус», 1881</a:t>
            </a: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412776"/>
            <a:ext cx="2816671" cy="3912939"/>
          </a:xfr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uk-UA" b="1" dirty="0" smtClean="0"/>
              <a:t>«Чорний період»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8640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825" y="4509120"/>
            <a:ext cx="2808312" cy="720080"/>
          </a:xfrm>
        </p:spPr>
        <p:txBody>
          <a:bodyPr>
            <a:normAutofit fontScale="92500" lnSpcReduction="10000"/>
          </a:bodyPr>
          <a:lstStyle/>
          <a:p>
            <a:r>
              <a:rPr lang="uk-UA" dirty="0" smtClean="0"/>
              <a:t>«Закриті очі», 1890 </a:t>
            </a: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52" y="1268760"/>
            <a:ext cx="2632164" cy="3191498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796136" y="4869160"/>
            <a:ext cx="3347864" cy="648072"/>
          </a:xfrm>
        </p:spPr>
        <p:txBody>
          <a:bodyPr>
            <a:normAutofit fontScale="92500"/>
          </a:bodyPr>
          <a:lstStyle/>
          <a:p>
            <a:r>
              <a:rPr lang="uk-UA" dirty="0" smtClean="0"/>
              <a:t>«Золота клітка», 1892 </a:t>
            </a:r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196752"/>
            <a:ext cx="2928300" cy="3632923"/>
          </a:xfrm>
        </p:spPr>
      </p:pic>
      <p:sp>
        <p:nvSpPr>
          <p:cNvPr id="7" name="Прямоугольник 6"/>
          <p:cNvSpPr/>
          <p:nvPr/>
        </p:nvSpPr>
        <p:spPr>
          <a:xfrm>
            <a:off x="771332" y="50086"/>
            <a:ext cx="75700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uk-UA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«Кольоровий період»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3075" name="Picture 3" descr="C:\Users\user\Desktop\320px-Odilon_Redon_-_Der_rote_Mohn_-_nach_1895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7137" y="2420888"/>
            <a:ext cx="2687397" cy="3858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 title="&quot;Букет квітів&quot;, 1892 р."/>
          <p:cNvSpPr/>
          <p:nvPr/>
        </p:nvSpPr>
        <p:spPr>
          <a:xfrm>
            <a:off x="3037137" y="6279282"/>
            <a:ext cx="2687397" cy="5787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>
                <a:solidFill>
                  <a:schemeClr val="tx1"/>
                </a:solidFill>
              </a:rPr>
              <a:t>«Букет квітів», 1892 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95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26424"/>
            <a:ext cx="4464495" cy="568554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404664"/>
            <a:ext cx="3250704" cy="5721499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картині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«Циклоп»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зображує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страшного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циклопа </a:t>
            </a:r>
            <a:r>
              <a:rPr lang="ru-RU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Поліфема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нещасно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закоханого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морську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німфу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Галатею,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яку не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одразу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видно на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картині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заховалась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різнокольоровому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буйнотрав'ї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чудовиська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Оділон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поєднав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страховиська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чорнот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міфологічну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тематику нового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Захоплений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грецькою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міфологією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Редон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зображає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картинах Пегаса,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колісницю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Аполона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народження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Венери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сюжети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грецьких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міфів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697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3050"/>
            <a:ext cx="2736305" cy="1162050"/>
          </a:xfrm>
        </p:spPr>
        <p:txBody>
          <a:bodyPr>
            <a:normAutofit/>
          </a:bodyPr>
          <a:lstStyle/>
          <a:p>
            <a:r>
              <a:rPr lang="uk-UA" sz="2800" dirty="0" smtClean="0">
                <a:solidFill>
                  <a:srgbClr val="002060"/>
                </a:solidFill>
              </a:rPr>
              <a:t>Елізабет </a:t>
            </a:r>
            <a:r>
              <a:rPr lang="uk-UA" sz="2800" dirty="0" err="1" smtClean="0">
                <a:solidFill>
                  <a:srgbClr val="002060"/>
                </a:solidFill>
              </a:rPr>
              <a:t>Сонрель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950" y="169369"/>
            <a:ext cx="6101836" cy="491581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2314600" cy="4691063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sz="16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Більшість акварелей француженки </a:t>
            </a:r>
            <a:r>
              <a:rPr lang="uk-UA" sz="1600" b="1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Елізабет </a:t>
            </a:r>
            <a:r>
              <a:rPr lang="uk-UA" sz="1600" b="1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Сонрель</a:t>
            </a:r>
            <a:r>
              <a:rPr lang="uk-UA" sz="16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(1874-1953) несуть у собі ідеалізований образ жінки. Її широко відомі у свій час твори на фантастичні сюжети, що належали до символізму і модерну, виставлялися в паризьких салонах, репродукувалися на листівках.</a:t>
            </a:r>
            <a:endParaRPr lang="ru-RU" sz="1600" dirty="0"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427984" y="5415607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«</a:t>
            </a:r>
            <a:r>
              <a:rPr lang="uk-UA" sz="2400" dirty="0" smtClean="0"/>
              <a:t>Дівчина з гортензіями»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8752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Sonrel_Postcard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99" y="22142"/>
            <a:ext cx="2687960" cy="6610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\Desktop\Sonrel_Les_Hirondelles_Souvenir_(The_Swallows_of_Remembrance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9920"/>
            <a:ext cx="2511076" cy="6983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\Desktop\Sonrel_Postcard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9920"/>
            <a:ext cx="2782890" cy="6818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909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3050"/>
            <a:ext cx="3069977" cy="491654"/>
          </a:xfrm>
        </p:spPr>
        <p:txBody>
          <a:bodyPr>
            <a:noAutofit/>
          </a:bodyPr>
          <a:lstStyle/>
          <a:p>
            <a:r>
              <a:rPr lang="uk-UA" sz="2800" dirty="0" smtClean="0">
                <a:solidFill>
                  <a:srgbClr val="002060"/>
                </a:solidFill>
              </a:rPr>
              <a:t>Жан </a:t>
            </a:r>
            <a:r>
              <a:rPr lang="uk-UA" sz="2800" dirty="0" err="1" smtClean="0">
                <a:solidFill>
                  <a:srgbClr val="002060"/>
                </a:solidFill>
              </a:rPr>
              <a:t>Дервіль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115" y="260649"/>
            <a:ext cx="5052531" cy="583264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020" y="908721"/>
            <a:ext cx="3759907" cy="2016224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dirty="0">
                <a:latin typeface="Times New Roman"/>
                <a:ea typeface="Calibri"/>
                <a:cs typeface="Times New Roman"/>
              </a:rPr>
              <a:t>Полотна бельгійського символіста </a:t>
            </a:r>
            <a:r>
              <a:rPr lang="uk-UA" b="1" dirty="0">
                <a:latin typeface="Times New Roman"/>
                <a:ea typeface="Calibri"/>
                <a:cs typeface="Times New Roman"/>
              </a:rPr>
              <a:t>Жана </a:t>
            </a:r>
            <a:r>
              <a:rPr lang="uk-UA" b="1" dirty="0" err="1">
                <a:latin typeface="Times New Roman"/>
                <a:ea typeface="Calibri"/>
                <a:cs typeface="Times New Roman"/>
              </a:rPr>
              <a:t>Дельвілля</a:t>
            </a:r>
            <a:r>
              <a:rPr lang="uk-UA" dirty="0">
                <a:latin typeface="Times New Roman"/>
                <a:ea typeface="Calibri"/>
                <a:cs typeface="Times New Roman"/>
              </a:rPr>
              <a:t> (1867-1953) сповнені таємниць. Однозначно інтерпретувати їх зміст не вдається ані містикам його часу, ані сучасним дослідникам. Художник залишив після себе небагато картин, але дуже багато загадок.</a:t>
            </a:r>
            <a:endParaRPr lang="ru-RU" sz="1100" dirty="0"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5122" name="Picture 2" descr="C:\Users\user\Desktop\12067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21" y="2387723"/>
            <a:ext cx="2977531" cy="4354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307129" y="6021288"/>
            <a:ext cx="4392488" cy="5760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«Школа тиші»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77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779686"/>
          </a:xfrm>
        </p:spPr>
        <p:txBody>
          <a:bodyPr>
            <a:normAutofit/>
          </a:bodyPr>
          <a:lstStyle/>
          <a:p>
            <a:r>
              <a:rPr lang="uk-UA" sz="2800" dirty="0" smtClean="0">
                <a:solidFill>
                  <a:srgbClr val="002060"/>
                </a:solidFill>
              </a:rPr>
              <a:t>Джеймс </a:t>
            </a:r>
            <a:r>
              <a:rPr lang="uk-UA" sz="2800" dirty="0" err="1" smtClean="0">
                <a:solidFill>
                  <a:srgbClr val="002060"/>
                </a:solidFill>
              </a:rPr>
              <a:t>Енсор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6149" name="Picture 5" descr="C:\Users\user\Desktop\james-ensor-il-grande-giudice-1898.jpeg!PinterestSmall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019" y="3421182"/>
            <a:ext cx="3816424" cy="3089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124744"/>
            <a:ext cx="5050904" cy="1936489"/>
          </a:xfrm>
        </p:spPr>
        <p:txBody>
          <a:bodyPr>
            <a:normAutofit/>
          </a:bodyPr>
          <a:lstStyle/>
          <a:p>
            <a:r>
              <a:rPr lang="uk-UA" sz="1600" dirty="0">
                <a:latin typeface="Times New Roman"/>
                <a:ea typeface="Calibri"/>
              </a:rPr>
              <a:t>Погляди на суспільство, як на маскарад, притаманні бельгійському живописцю </a:t>
            </a:r>
            <a:r>
              <a:rPr lang="uk-UA" sz="1600" b="1" dirty="0">
                <a:latin typeface="Times New Roman"/>
                <a:ea typeface="Calibri"/>
              </a:rPr>
              <a:t>Джеймсу </a:t>
            </a:r>
            <a:r>
              <a:rPr lang="uk-UA" sz="1600" b="1" dirty="0" err="1">
                <a:latin typeface="Times New Roman"/>
                <a:ea typeface="Calibri"/>
              </a:rPr>
              <a:t>Енсору</a:t>
            </a:r>
            <a:r>
              <a:rPr lang="uk-UA" sz="1600" dirty="0">
                <a:latin typeface="Times New Roman"/>
                <a:ea typeface="Calibri"/>
              </a:rPr>
              <a:t> (1860-1949). В оригінальній символіці його картин особливе місце посідають маски, ексцентричні образи.</a:t>
            </a:r>
            <a:endParaRPr lang="ru-RU" sz="1600" dirty="0"/>
          </a:p>
        </p:txBody>
      </p:sp>
      <p:pic>
        <p:nvPicPr>
          <p:cNvPr id="6146" name="Picture 2" descr="C:\Users\user\Desktop\james-enso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86752"/>
            <a:ext cx="2502123" cy="345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user\Desktop\self-portrait-with-masks-1899.jpg!PinterestSmal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0311" y="279221"/>
            <a:ext cx="3008362" cy="4283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596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0316" y="764704"/>
            <a:ext cx="3636085" cy="1258493"/>
          </a:xfrm>
        </p:spPr>
        <p:txBody>
          <a:bodyPr>
            <a:normAutofit/>
          </a:bodyPr>
          <a:lstStyle/>
          <a:p>
            <a:r>
              <a:rPr lang="uk-UA" sz="2800" dirty="0" err="1" smtClean="0">
                <a:solidFill>
                  <a:srgbClr val="002060"/>
                </a:solidFill>
              </a:rPr>
              <a:t>Яцек</a:t>
            </a:r>
            <a:r>
              <a:rPr lang="uk-UA" sz="2800" dirty="0" smtClean="0">
                <a:solidFill>
                  <a:srgbClr val="002060"/>
                </a:solidFill>
              </a:rPr>
              <a:t> </a:t>
            </a:r>
            <a:r>
              <a:rPr lang="uk-UA" sz="2800" dirty="0" err="1" smtClean="0">
                <a:solidFill>
                  <a:srgbClr val="002060"/>
                </a:solidFill>
              </a:rPr>
              <a:t>Мальчевський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094350"/>
            <a:ext cx="4536504" cy="502803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2060848"/>
            <a:ext cx="3610744" cy="2233764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sz="16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Стиль </a:t>
            </a:r>
            <a:r>
              <a:rPr lang="uk-UA" sz="1600" b="1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Яцека</a:t>
            </a:r>
            <a:r>
              <a:rPr lang="uk-UA" sz="1600" b="1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1600" b="1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Мальчевського</a:t>
            </a:r>
            <a:r>
              <a:rPr lang="uk-UA" sz="16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(1854-1929), в якому вигадка зливається з реалістичними образами, відображає особливості символізму в польському живописі. У його композиціях історичні персонажі нерідко зображені поряд із фавнами, русалками, янголами. Подобалося художнику малювати себе в алегоричній манері.</a:t>
            </a:r>
            <a:endParaRPr lang="ru-RU" sz="1600" dirty="0"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7170" name="Picture 2" descr="C:\Users\user\Desktop\77c16eae-4425-4d96-b58e-dbad6574e576.jpg!Portrai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509120"/>
            <a:ext cx="1436447" cy="2081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830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2530624" cy="995710"/>
          </a:xfrm>
        </p:spPr>
        <p:txBody>
          <a:bodyPr>
            <a:normAutofit/>
          </a:bodyPr>
          <a:lstStyle/>
          <a:p>
            <a:r>
              <a:rPr lang="uk-UA" sz="2800" dirty="0" smtClean="0">
                <a:solidFill>
                  <a:srgbClr val="002060"/>
                </a:solidFill>
              </a:rPr>
              <a:t>Михайло Врубель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72109"/>
            <a:ext cx="3048000" cy="488508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1196752"/>
            <a:ext cx="2880320" cy="469106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1600" dirty="0" err="1" smtClean="0"/>
              <a:t>Визначний</a:t>
            </a:r>
            <a:r>
              <a:rPr lang="ru-RU" sz="1600" dirty="0" smtClean="0"/>
              <a:t> </a:t>
            </a:r>
            <a:r>
              <a:rPr lang="ru-RU" sz="1600" dirty="0" err="1" smtClean="0"/>
              <a:t>майстер</a:t>
            </a:r>
            <a:endParaRPr lang="ru-RU" sz="1600" dirty="0"/>
          </a:p>
          <a:p>
            <a:pPr>
              <a:spcBef>
                <a:spcPts val="0"/>
              </a:spcBef>
            </a:pPr>
            <a:r>
              <a:rPr lang="ru-RU" sz="1600" dirty="0"/>
              <a:t>монументального, акварельного й </a:t>
            </a:r>
            <a:r>
              <a:rPr lang="ru-RU" sz="1600" dirty="0" err="1"/>
              <a:t>олійного</a:t>
            </a:r>
            <a:r>
              <a:rPr lang="ru-RU" sz="1600" dirty="0"/>
              <a:t> </a:t>
            </a:r>
            <a:r>
              <a:rPr lang="ru-RU" sz="1600" dirty="0" err="1" smtClean="0"/>
              <a:t>живопису</a:t>
            </a:r>
            <a:r>
              <a:rPr lang="ru-RU" sz="1600" dirty="0" smtClean="0"/>
              <a:t>.  Твори </a:t>
            </a:r>
            <a:r>
              <a:rPr lang="ru-RU" sz="1600" dirty="0" err="1" smtClean="0"/>
              <a:t>якого</a:t>
            </a:r>
            <a:endParaRPr lang="ru-RU" sz="1600" dirty="0"/>
          </a:p>
          <a:p>
            <a:pPr>
              <a:spcBef>
                <a:spcPts val="0"/>
              </a:spcBef>
            </a:pPr>
            <a:r>
              <a:rPr lang="ru-RU" sz="1600" dirty="0" err="1"/>
              <a:t>дають</a:t>
            </a:r>
            <a:r>
              <a:rPr lang="ru-RU" sz="1600" dirty="0"/>
              <a:t> </a:t>
            </a:r>
            <a:r>
              <a:rPr lang="ru-RU" sz="1600" dirty="0" err="1"/>
              <a:t>змогу</a:t>
            </a:r>
            <a:r>
              <a:rPr lang="ru-RU" sz="1600" dirty="0"/>
              <a:t> </a:t>
            </a:r>
            <a:r>
              <a:rPr lang="ru-RU" sz="1600" dirty="0" err="1"/>
              <a:t>поринути</a:t>
            </a:r>
            <a:r>
              <a:rPr lang="ru-RU" sz="1600" dirty="0"/>
              <a:t> в </a:t>
            </a:r>
            <a:r>
              <a:rPr lang="ru-RU" sz="1600" dirty="0" err="1"/>
              <a:t>таємничу</a:t>
            </a:r>
            <a:r>
              <a:rPr lang="ru-RU" sz="1600" dirty="0"/>
              <a:t> атмосферу. </a:t>
            </a:r>
            <a:r>
              <a:rPr lang="ru-RU" sz="1600" dirty="0" err="1"/>
              <a:t>Які</a:t>
            </a:r>
            <a:endParaRPr lang="ru-RU" sz="1600" dirty="0"/>
          </a:p>
          <a:p>
            <a:pPr>
              <a:spcBef>
                <a:spcPts val="0"/>
              </a:spcBef>
            </a:pPr>
            <a:r>
              <a:rPr lang="ru-RU" sz="1600" dirty="0"/>
              <a:t>б </a:t>
            </a:r>
            <a:r>
              <a:rPr lang="ru-RU" sz="1600" dirty="0" err="1"/>
              <a:t>образи</a:t>
            </a:r>
            <a:r>
              <a:rPr lang="ru-RU" sz="1600" dirty="0"/>
              <a:t> не </a:t>
            </a:r>
            <a:r>
              <a:rPr lang="ru-RU" sz="1600" dirty="0" err="1"/>
              <a:t>втілював</a:t>
            </a:r>
            <a:r>
              <a:rPr lang="ru-RU" sz="1600" dirty="0"/>
              <a:t> художник, вони </a:t>
            </a:r>
            <a:r>
              <a:rPr lang="ru-RU" sz="1600" dirty="0" err="1"/>
              <a:t>позначені</a:t>
            </a:r>
            <a:r>
              <a:rPr lang="ru-RU" sz="1600" dirty="0"/>
              <a:t> </a:t>
            </a:r>
            <a:r>
              <a:rPr lang="ru-RU" sz="1600" dirty="0" err="1" smtClean="0"/>
              <a:t>суто</a:t>
            </a:r>
            <a:r>
              <a:rPr lang="ru-RU" sz="1600" dirty="0" smtClean="0"/>
              <a:t> «</a:t>
            </a:r>
            <a:r>
              <a:rPr lang="ru-RU" sz="1600" dirty="0" err="1"/>
              <a:t>врубелівською</a:t>
            </a:r>
            <a:r>
              <a:rPr lang="ru-RU" sz="1600" dirty="0"/>
              <a:t>» </a:t>
            </a:r>
            <a:r>
              <a:rPr lang="ru-RU" sz="1600" dirty="0" err="1"/>
              <a:t>пристрасною</a:t>
            </a:r>
            <a:r>
              <a:rPr lang="ru-RU" sz="1600" dirty="0"/>
              <a:t> </a:t>
            </a:r>
            <a:r>
              <a:rPr lang="ru-RU" sz="1600" dirty="0" err="1"/>
              <a:t>експресією</a:t>
            </a:r>
            <a:r>
              <a:rPr lang="ru-RU" sz="1600" dirty="0"/>
              <a:t>. За </a:t>
            </a:r>
            <a:r>
              <a:rPr lang="ru-RU" sz="1600" dirty="0" smtClean="0"/>
              <a:t>фактурою </a:t>
            </a:r>
            <a:r>
              <a:rPr lang="ru-RU" sz="1600" dirty="0" err="1" smtClean="0"/>
              <a:t>ці</a:t>
            </a:r>
            <a:r>
              <a:rPr lang="ru-RU" sz="1600" dirty="0" smtClean="0"/>
              <a:t> </a:t>
            </a:r>
            <a:r>
              <a:rPr lang="ru-RU" sz="1600" dirty="0"/>
              <a:t>полотна </a:t>
            </a:r>
            <a:r>
              <a:rPr lang="ru-RU" sz="1600" dirty="0" err="1"/>
              <a:t>мов</a:t>
            </a:r>
            <a:r>
              <a:rPr lang="ru-RU" sz="1600" dirty="0"/>
              <a:t> </a:t>
            </a:r>
            <a:r>
              <a:rPr lang="ru-RU" sz="1600" dirty="0" err="1"/>
              <a:t>би</a:t>
            </a:r>
            <a:r>
              <a:rPr lang="ru-RU" sz="1600" dirty="0"/>
              <a:t> </a:t>
            </a:r>
            <a:r>
              <a:rPr lang="ru-RU" sz="1600" dirty="0" err="1"/>
              <a:t>нагадують</a:t>
            </a:r>
            <a:r>
              <a:rPr lang="ru-RU" sz="1600" dirty="0"/>
              <a:t> </a:t>
            </a:r>
            <a:r>
              <a:rPr lang="ru-RU" sz="1600" dirty="0" err="1"/>
              <a:t>декоративну</a:t>
            </a:r>
            <a:r>
              <a:rPr lang="ru-RU" sz="1600" dirty="0"/>
              <a:t> </a:t>
            </a:r>
            <a:r>
              <a:rPr lang="ru-RU" sz="1600" dirty="0" err="1"/>
              <a:t>мозаїку</a:t>
            </a:r>
            <a:r>
              <a:rPr lang="ru-RU" sz="1600" dirty="0"/>
              <a:t>.</a:t>
            </a:r>
          </a:p>
        </p:txBody>
      </p:sp>
      <p:pic>
        <p:nvPicPr>
          <p:cNvPr id="8194" name="Picture 2" descr="C:\Users\user\Desktop\mihail-vrubel-biografiya-183x2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27118"/>
            <a:ext cx="1656184" cy="1945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user\Desktop\320px-Vrubel_Self_Portrait_188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410472"/>
            <a:ext cx="3048000" cy="442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0915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707678"/>
          </a:xfrm>
        </p:spPr>
        <p:txBody>
          <a:bodyPr>
            <a:normAutofit/>
          </a:bodyPr>
          <a:lstStyle/>
          <a:p>
            <a:r>
              <a:rPr lang="uk-UA" sz="2800" dirty="0" smtClean="0">
                <a:solidFill>
                  <a:srgbClr val="002060"/>
                </a:solidFill>
              </a:rPr>
              <a:t>Михайло Жук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24183"/>
            <a:ext cx="4084638" cy="406648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7544" y="1052737"/>
            <a:ext cx="4186808" cy="3600400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sz="1900" dirty="0">
                <a:latin typeface="Times New Roman"/>
                <a:ea typeface="Calibri"/>
                <a:cs typeface="Times New Roman"/>
              </a:rPr>
              <a:t>У творчості художника і поета </a:t>
            </a:r>
            <a:r>
              <a:rPr lang="uk-UA" sz="1900" dirty="0" smtClean="0">
                <a:latin typeface="Times New Roman"/>
                <a:ea typeface="Calibri"/>
                <a:cs typeface="Times New Roman"/>
              </a:rPr>
              <a:t>яскраво </a:t>
            </a:r>
            <a:r>
              <a:rPr lang="uk-UA" sz="1900" dirty="0">
                <a:latin typeface="Times New Roman"/>
                <a:ea typeface="Calibri"/>
                <a:cs typeface="Times New Roman"/>
              </a:rPr>
              <a:t>виявився синтез символізму і модерну. Рослини, особливо квіти, — улюблені мотиви митця. Вони намальовані не в природному середовищі, а ізольовано, що наближає композиції до творів декоративного </a:t>
            </a:r>
            <a:r>
              <a:rPr lang="uk-UA" sz="1900" dirty="0" smtClean="0">
                <a:latin typeface="Times New Roman"/>
                <a:ea typeface="Calibri"/>
                <a:cs typeface="Times New Roman"/>
              </a:rPr>
              <a:t>мистецтва. </a:t>
            </a:r>
            <a:r>
              <a:rPr lang="uk-UA" sz="1900" dirty="0">
                <a:latin typeface="Times New Roman"/>
                <a:ea typeface="Calibri"/>
                <a:cs typeface="Times New Roman"/>
              </a:rPr>
              <a:t>Водночас вони чарують глибокою символікою. </a:t>
            </a:r>
            <a:r>
              <a:rPr lang="uk-UA" sz="1900" dirty="0" smtClean="0">
                <a:latin typeface="Times New Roman"/>
                <a:ea typeface="Calibri"/>
                <a:cs typeface="Times New Roman"/>
              </a:rPr>
              <a:t>Реальну </a:t>
            </a:r>
            <a:r>
              <a:rPr lang="uk-UA" sz="1900" dirty="0">
                <a:latin typeface="Times New Roman"/>
                <a:ea typeface="Calibri"/>
                <a:cs typeface="Times New Roman"/>
              </a:rPr>
              <a:t>життєву історію </a:t>
            </a:r>
            <a:r>
              <a:rPr lang="uk-UA" sz="1900" dirty="0" smtClean="0">
                <a:latin typeface="Times New Roman"/>
                <a:ea typeface="Calibri"/>
                <a:cs typeface="Times New Roman"/>
              </a:rPr>
              <a:t>художник </a:t>
            </a:r>
            <a:r>
              <a:rPr lang="uk-UA" sz="1900" dirty="0">
                <a:latin typeface="Times New Roman"/>
                <a:ea typeface="Calibri"/>
                <a:cs typeface="Times New Roman"/>
              </a:rPr>
              <a:t>переводить у символічну </a:t>
            </a:r>
            <a:r>
              <a:rPr lang="uk-UA" sz="1900" dirty="0" smtClean="0">
                <a:latin typeface="Times New Roman"/>
                <a:ea typeface="Calibri"/>
                <a:cs typeface="Times New Roman"/>
              </a:rPr>
              <a:t>площину.</a:t>
            </a:r>
            <a:endParaRPr lang="ru-RU" dirty="0"/>
          </a:p>
        </p:txBody>
      </p:sp>
      <p:pic>
        <p:nvPicPr>
          <p:cNvPr id="9218" name="Picture 2" descr="C:\Users\user\Desktop\Zhuk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516437"/>
            <a:ext cx="1962150" cy="234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470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610744" cy="707678"/>
          </a:xfrm>
        </p:spPr>
        <p:txBody>
          <a:bodyPr>
            <a:normAutofit/>
          </a:bodyPr>
          <a:lstStyle/>
          <a:p>
            <a:r>
              <a:rPr lang="uk-UA" sz="2800" dirty="0" smtClean="0">
                <a:solidFill>
                  <a:srgbClr val="002060"/>
                </a:solidFill>
              </a:rPr>
              <a:t>Юхим Михайлів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60648"/>
            <a:ext cx="4382279" cy="585311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052736"/>
            <a:ext cx="3754760" cy="2731371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sz="16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Художник </a:t>
            </a:r>
            <a:r>
              <a:rPr lang="uk-UA" sz="16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більшість </a:t>
            </a:r>
            <a:r>
              <a:rPr lang="uk-UA" sz="16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своїх символічних композицій виконав пастеллю. Їм притаманні поетичні алегорії, багатозначність художньої мови, витончена колористика. Печальні видіння, мов оповиті туманом, викликають сумний настрій, набуваючи космічного звучання.</a:t>
            </a:r>
            <a:endParaRPr lang="ru-RU" sz="1600" dirty="0"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10242" name="Picture 2" descr="C:\Users\user\Desktop\Mixajlov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72310"/>
            <a:ext cx="2160240" cy="3088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8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988840"/>
            <a:ext cx="6048672" cy="4320480"/>
          </a:xfrm>
        </p:spPr>
      </p:pic>
      <p:sp>
        <p:nvSpPr>
          <p:cNvPr id="10" name="Прямоугольник 9"/>
          <p:cNvSpPr/>
          <p:nvPr/>
        </p:nvSpPr>
        <p:spPr>
          <a:xfrm>
            <a:off x="1147438" y="692696"/>
            <a:ext cx="67938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Символізм</a:t>
            </a: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у </a:t>
            </a:r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музиці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7089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764705"/>
            <a:ext cx="3034680" cy="864096"/>
          </a:xfrm>
        </p:spPr>
        <p:txBody>
          <a:bodyPr>
            <a:normAutofit fontScale="77500" lnSpcReduction="20000"/>
          </a:bodyPr>
          <a:lstStyle/>
          <a:p>
            <a:r>
              <a:rPr lang="uk-UA" sz="3200" dirty="0" err="1" smtClean="0">
                <a:solidFill>
                  <a:srgbClr val="002060"/>
                </a:solidFill>
              </a:rPr>
              <a:t>Мікалоюс</a:t>
            </a:r>
            <a:r>
              <a:rPr lang="uk-UA" sz="3200" dirty="0" smtClean="0">
                <a:solidFill>
                  <a:srgbClr val="002060"/>
                </a:solidFill>
              </a:rPr>
              <a:t> </a:t>
            </a:r>
          </a:p>
          <a:p>
            <a:r>
              <a:rPr lang="uk-UA" sz="3200" dirty="0" err="1" smtClean="0">
                <a:solidFill>
                  <a:srgbClr val="002060"/>
                </a:solidFill>
              </a:rPr>
              <a:t>Чюрльоніс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060848"/>
            <a:ext cx="2885980" cy="4114056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970" y="2434908"/>
            <a:ext cx="670560" cy="670560"/>
          </a:xfrm>
        </p:spPr>
      </p:pic>
      <p:pic>
        <p:nvPicPr>
          <p:cNvPr id="11266" name="Picture 2" descr="C:\Users\user\Desktop\allegro-sonata-of-the-sun-1907(1).jpg!Lar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764704"/>
            <a:ext cx="496252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322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755576" y="5949280"/>
            <a:ext cx="4040188" cy="639762"/>
          </a:xfrm>
        </p:spPr>
        <p:txBody>
          <a:bodyPr/>
          <a:lstStyle/>
          <a:p>
            <a:r>
              <a:rPr lang="uk-UA" dirty="0" err="1" smtClean="0"/>
              <a:t>Ріхард</a:t>
            </a:r>
            <a:r>
              <a:rPr lang="uk-UA" dirty="0" smtClean="0"/>
              <a:t> Вагнер</a:t>
            </a:r>
            <a:endParaRPr lang="ru-RU" dirty="0"/>
          </a:p>
        </p:txBody>
      </p:sp>
      <p:pic>
        <p:nvPicPr>
          <p:cNvPr id="13" name="Объект 1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76671"/>
            <a:ext cx="3888432" cy="5388135"/>
          </a:xfrm>
        </p:spPr>
      </p:pic>
      <p:sp>
        <p:nvSpPr>
          <p:cNvPr id="11" name="Текст 10"/>
          <p:cNvSpPr>
            <a:spLocks noGrp="1"/>
          </p:cNvSpPr>
          <p:nvPr>
            <p:ph type="body" sz="quarter" idx="3"/>
          </p:nvPr>
        </p:nvSpPr>
        <p:spPr>
          <a:xfrm>
            <a:off x="5132204" y="5877272"/>
            <a:ext cx="4041775" cy="639762"/>
          </a:xfrm>
        </p:spPr>
        <p:txBody>
          <a:bodyPr/>
          <a:lstStyle/>
          <a:p>
            <a:r>
              <a:rPr lang="uk-UA" dirty="0" smtClean="0"/>
              <a:t>Ференц Ліст</a:t>
            </a:r>
            <a:endParaRPr lang="ru-RU" dirty="0"/>
          </a:p>
        </p:txBody>
      </p:sp>
      <p:pic>
        <p:nvPicPr>
          <p:cNvPr id="14" name="Объект 13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548680"/>
            <a:ext cx="3816424" cy="5112568"/>
          </a:xfrm>
        </p:spPr>
      </p:pic>
    </p:spTree>
    <p:extLst>
      <p:ext uri="{BB962C8B-B14F-4D97-AF65-F5344CB8AC3E}">
        <p14:creationId xmlns:p14="http://schemas.microsoft.com/office/powerpoint/2010/main" val="111436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5805264"/>
            <a:ext cx="4040188" cy="639762"/>
          </a:xfrm>
        </p:spPr>
        <p:txBody>
          <a:bodyPr/>
          <a:lstStyle/>
          <a:p>
            <a:r>
              <a:rPr lang="uk-UA" dirty="0" smtClean="0"/>
              <a:t>Ян </a:t>
            </a:r>
            <a:r>
              <a:rPr lang="uk-UA" dirty="0" err="1" smtClean="0"/>
              <a:t>Сібеліус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5" y="260648"/>
            <a:ext cx="3943979" cy="5256584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88024" y="5805264"/>
            <a:ext cx="4041775" cy="639762"/>
          </a:xfrm>
        </p:spPr>
        <p:txBody>
          <a:bodyPr/>
          <a:lstStyle/>
          <a:p>
            <a:r>
              <a:rPr lang="uk-UA" dirty="0" smtClean="0"/>
              <a:t>Сергій Рахманінов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60648"/>
            <a:ext cx="4098479" cy="5184576"/>
          </a:xfrm>
        </p:spPr>
      </p:pic>
    </p:spTree>
    <p:extLst>
      <p:ext uri="{BB962C8B-B14F-4D97-AF65-F5344CB8AC3E}">
        <p14:creationId xmlns:p14="http://schemas.microsoft.com/office/powerpoint/2010/main" val="220011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5877272"/>
            <a:ext cx="4040188" cy="639762"/>
          </a:xfrm>
        </p:spPr>
        <p:txBody>
          <a:bodyPr/>
          <a:lstStyle/>
          <a:p>
            <a:r>
              <a:rPr lang="uk-UA" dirty="0" smtClean="0"/>
              <a:t>Габріель </a:t>
            </a:r>
            <a:r>
              <a:rPr lang="uk-UA" dirty="0" err="1" smtClean="0"/>
              <a:t>Форе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3" y="332656"/>
            <a:ext cx="4025671" cy="5184576"/>
          </a:xfrm>
        </p:spPr>
      </p:pic>
      <p:sp>
        <p:nvSpPr>
          <p:cNvPr id="12" name="Текст 11"/>
          <p:cNvSpPr>
            <a:spLocks noGrp="1"/>
          </p:cNvSpPr>
          <p:nvPr>
            <p:ph type="body" sz="quarter" idx="3"/>
          </p:nvPr>
        </p:nvSpPr>
        <p:spPr>
          <a:xfrm>
            <a:off x="4788024" y="404664"/>
            <a:ext cx="4041775" cy="639762"/>
          </a:xfrm>
        </p:spPr>
        <p:txBody>
          <a:bodyPr>
            <a:normAutofit fontScale="92500" lnSpcReduction="20000"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Ознаки музичного символізму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645025" y="1124744"/>
            <a:ext cx="4041775" cy="5001419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uk-UA" dirty="0" smtClean="0"/>
              <a:t>Розквіт жанру симфонічної поеми.</a:t>
            </a:r>
          </a:p>
          <a:p>
            <a:pPr marL="457200" indent="-457200">
              <a:buAutoNum type="arabicPeriod"/>
            </a:pPr>
            <a:r>
              <a:rPr lang="uk-UA" dirty="0" smtClean="0"/>
              <a:t>Часто тема виражається не сюжетом, а враженням.</a:t>
            </a:r>
          </a:p>
          <a:p>
            <a:pPr marL="457200" indent="-457200">
              <a:buAutoNum type="arabicPeriod"/>
            </a:pPr>
            <a:r>
              <a:rPr lang="uk-UA" dirty="0" smtClean="0"/>
              <a:t>Фантастичний оркестровий колорит.</a:t>
            </a:r>
          </a:p>
          <a:p>
            <a:pPr marL="457200" indent="-457200">
              <a:buAutoNum type="arabicPeriod"/>
            </a:pPr>
            <a:r>
              <a:rPr lang="uk-UA" dirty="0" smtClean="0"/>
              <a:t>Яскрава виразність.</a:t>
            </a:r>
          </a:p>
          <a:p>
            <a:pPr marL="457200" indent="-457200">
              <a:buAutoNum type="arabicPeriod"/>
            </a:pPr>
            <a:r>
              <a:rPr lang="uk-UA" dirty="0" smtClean="0"/>
              <a:t>Містицизм.</a:t>
            </a:r>
          </a:p>
          <a:p>
            <a:pPr marL="457200" indent="-457200">
              <a:buAutoNum type="arabicPeriod"/>
            </a:pPr>
            <a:r>
              <a:rPr lang="uk-UA" dirty="0" smtClean="0"/>
              <a:t>Пошук аналогій у живописі.</a:t>
            </a:r>
          </a:p>
          <a:p>
            <a:pPr marL="457200" indent="-457200">
              <a:buAutoNum type="arabicPeriod"/>
            </a:pPr>
            <a:r>
              <a:rPr lang="uk-UA" dirty="0" smtClean="0"/>
              <a:t>Симфонічна багатогранність й узагальненість.</a:t>
            </a:r>
          </a:p>
          <a:p>
            <a:pPr marL="457200" indent="-457200">
              <a:buAutoNum type="arabicPeriod"/>
            </a:pPr>
            <a:r>
              <a:rPr lang="uk-UA" dirty="0" smtClean="0"/>
              <a:t>Відкриття символіки античного мистецтва в камерних вокально-інструментальних творах.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761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788024" y="404664"/>
            <a:ext cx="4041775" cy="648072"/>
          </a:xfrm>
        </p:spPr>
        <p:txBody>
          <a:bodyPr>
            <a:normAutofit/>
          </a:bodyPr>
          <a:lstStyle/>
          <a:p>
            <a:r>
              <a:rPr lang="uk-UA" sz="2800" dirty="0" smtClean="0">
                <a:solidFill>
                  <a:srgbClr val="002060"/>
                </a:solidFill>
              </a:rPr>
              <a:t>Олександр Скрябін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5536" y="548680"/>
            <a:ext cx="4040188" cy="5577483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>
                <a:solidFill>
                  <a:srgbClr val="FF0000"/>
                </a:solidFill>
              </a:rPr>
              <a:t>Для творчості О.Скрябіна характерне:</a:t>
            </a:r>
          </a:p>
          <a:p>
            <a:pPr>
              <a:buFontTx/>
              <a:buChar char="-"/>
            </a:pPr>
            <a:r>
              <a:rPr lang="uk-UA" dirty="0" smtClean="0"/>
              <a:t>Ідея </a:t>
            </a:r>
            <a:r>
              <a:rPr lang="uk-UA" dirty="0" err="1" smtClean="0"/>
              <a:t>орфізму</a:t>
            </a:r>
            <a:r>
              <a:rPr lang="uk-UA" dirty="0" smtClean="0"/>
              <a:t>;</a:t>
            </a:r>
          </a:p>
          <a:p>
            <a:pPr>
              <a:buFontTx/>
              <a:buChar char="-"/>
            </a:pPr>
            <a:r>
              <a:rPr lang="uk-UA" dirty="0" smtClean="0"/>
              <a:t>Уявлення про космічну єдність людства;</a:t>
            </a:r>
          </a:p>
          <a:p>
            <a:pPr>
              <a:buFontTx/>
              <a:buChar char="-"/>
            </a:pPr>
            <a:r>
              <a:rPr lang="uk-UA" dirty="0" smtClean="0"/>
              <a:t>Творчість як пророче служіння митця;</a:t>
            </a:r>
          </a:p>
          <a:p>
            <a:pPr>
              <a:buFontTx/>
              <a:buChar char="-"/>
            </a:pPr>
            <a:r>
              <a:rPr lang="uk-UA" dirty="0" smtClean="0"/>
              <a:t>Напруженість найтонших переживань і загального емоційного тону;</a:t>
            </a:r>
          </a:p>
          <a:p>
            <a:pPr>
              <a:buFontTx/>
              <a:buChar char="-"/>
            </a:pPr>
            <a:r>
              <a:rPr lang="uk-UA" dirty="0" smtClean="0"/>
              <a:t>Синестезія.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88024" y="1268760"/>
            <a:ext cx="4163316" cy="5040560"/>
          </a:xfrm>
        </p:spPr>
      </p:pic>
    </p:spTree>
    <p:extLst>
      <p:ext uri="{BB962C8B-B14F-4D97-AF65-F5344CB8AC3E}">
        <p14:creationId xmlns:p14="http://schemas.microsoft.com/office/powerpoint/2010/main" val="12336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4066074" cy="4111253"/>
          </a:xfrm>
        </p:spPr>
      </p:pic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4499992" y="1556792"/>
            <a:ext cx="4258817" cy="48965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err="1"/>
              <a:t>Задум</a:t>
            </a:r>
            <a:r>
              <a:rPr lang="ru-RU" sz="1600" dirty="0"/>
              <a:t> </a:t>
            </a:r>
            <a:r>
              <a:rPr lang="ru-RU" sz="1600" dirty="0" err="1"/>
              <a:t>твору</a:t>
            </a:r>
            <a:r>
              <a:rPr lang="ru-RU" sz="1600" dirty="0"/>
              <a:t> </a:t>
            </a:r>
            <a:r>
              <a:rPr lang="ru-RU" sz="1600" dirty="0" err="1"/>
              <a:t>символічний</a:t>
            </a:r>
            <a:r>
              <a:rPr lang="ru-RU" sz="1600" dirty="0"/>
              <a:t>, а </a:t>
            </a:r>
            <a:r>
              <a:rPr lang="ru-RU" sz="1600" dirty="0" err="1" smtClean="0"/>
              <a:t>зміст</a:t>
            </a:r>
            <a:r>
              <a:rPr lang="ru-RU" sz="1600" dirty="0" smtClean="0"/>
              <a:t> </a:t>
            </a:r>
            <a:r>
              <a:rPr lang="ru-RU" sz="1600" dirty="0" err="1" smtClean="0"/>
              <a:t>достатньо</a:t>
            </a:r>
            <a:r>
              <a:rPr lang="ru-RU" sz="1600" dirty="0" smtClean="0"/>
              <a:t> </a:t>
            </a:r>
            <a:r>
              <a:rPr lang="ru-RU" sz="1600" dirty="0" err="1"/>
              <a:t>абстрактний</a:t>
            </a:r>
            <a:r>
              <a:rPr lang="ru-RU" sz="1600" dirty="0"/>
              <a:t> і </a:t>
            </a:r>
            <a:r>
              <a:rPr lang="ru-RU" sz="1600" dirty="0" err="1"/>
              <a:t>багатоплановий</a:t>
            </a:r>
            <a:r>
              <a:rPr lang="ru-RU" sz="1600" dirty="0"/>
              <a:t>. </a:t>
            </a:r>
            <a:r>
              <a:rPr lang="ru-RU" sz="1600" dirty="0" err="1"/>
              <a:t>Відповідно</a:t>
            </a:r>
            <a:r>
              <a:rPr lang="ru-RU" sz="1600" dirty="0"/>
              <a:t> композитор </a:t>
            </a:r>
            <a:r>
              <a:rPr lang="ru-RU" sz="1600" dirty="0" err="1" smtClean="0"/>
              <a:t>обрав</a:t>
            </a:r>
            <a:r>
              <a:rPr lang="ru-RU" sz="1600" dirty="0" smtClean="0"/>
              <a:t> </a:t>
            </a:r>
            <a:r>
              <a:rPr lang="ru-RU" sz="1600" dirty="0" err="1" smtClean="0"/>
              <a:t>незвичайний</a:t>
            </a:r>
            <a:r>
              <a:rPr lang="ru-RU" sz="1600" dirty="0" smtClean="0"/>
              <a:t> </a:t>
            </a:r>
            <a:r>
              <a:rPr lang="ru-RU" sz="1600" dirty="0"/>
              <a:t>склад </a:t>
            </a:r>
            <a:r>
              <a:rPr lang="ru-RU" sz="1600" dirty="0" err="1"/>
              <a:t>виконавців</a:t>
            </a:r>
            <a:r>
              <a:rPr lang="ru-RU" sz="1600" dirty="0"/>
              <a:t>: </a:t>
            </a:r>
            <a:r>
              <a:rPr lang="ru-RU" sz="1600" dirty="0" err="1"/>
              <a:t>симфонічний</a:t>
            </a:r>
            <a:r>
              <a:rPr lang="ru-RU" sz="1600" dirty="0"/>
              <a:t> оркестр, </a:t>
            </a:r>
            <a:r>
              <a:rPr lang="ru-RU" sz="1600" dirty="0" err="1"/>
              <a:t>фортепіано</a:t>
            </a:r>
            <a:r>
              <a:rPr lang="ru-RU" sz="1600" dirty="0"/>
              <a:t>, орган</a:t>
            </a:r>
            <a:r>
              <a:rPr lang="ru-RU" sz="1600" dirty="0" smtClean="0"/>
              <a:t>, хор</a:t>
            </a:r>
            <a:r>
              <a:rPr lang="ru-RU" sz="1600" dirty="0"/>
              <a:t>, а </a:t>
            </a:r>
            <a:r>
              <a:rPr lang="ru-RU" sz="1600" dirty="0" err="1"/>
              <a:t>також</a:t>
            </a:r>
            <a:r>
              <a:rPr lang="ru-RU" sz="1600" dirty="0"/>
              <a:t> </a:t>
            </a:r>
            <a:r>
              <a:rPr lang="ru-RU" sz="1600" dirty="0" err="1"/>
              <a:t>партію</a:t>
            </a:r>
            <a:r>
              <a:rPr lang="ru-RU" sz="1600" dirty="0"/>
              <a:t> </a:t>
            </a:r>
            <a:r>
              <a:rPr lang="ru-RU" sz="1600" dirty="0" err="1"/>
              <a:t>світла</a:t>
            </a:r>
            <a:r>
              <a:rPr lang="ru-RU" sz="1600" dirty="0"/>
              <a:t>. Вона </a:t>
            </a:r>
            <a:r>
              <a:rPr lang="ru-RU" sz="1600" dirty="0" err="1"/>
              <a:t>супроводжує</a:t>
            </a:r>
            <a:r>
              <a:rPr lang="ru-RU" sz="1600" dirty="0"/>
              <a:t> </a:t>
            </a:r>
            <a:r>
              <a:rPr lang="ru-RU" sz="1600" dirty="0" err="1"/>
              <a:t>музичний</a:t>
            </a:r>
            <a:r>
              <a:rPr lang="ru-RU" sz="1600" dirty="0"/>
              <a:t> </a:t>
            </a:r>
            <a:r>
              <a:rPr lang="ru-RU" sz="1600" dirty="0" err="1"/>
              <a:t>розвиток</a:t>
            </a:r>
            <a:r>
              <a:rPr lang="ru-RU" sz="1600" dirty="0"/>
              <a:t> </a:t>
            </a:r>
            <a:r>
              <a:rPr lang="ru-RU" sz="1600" dirty="0" err="1" smtClean="0"/>
              <a:t>зміною</a:t>
            </a:r>
            <a:r>
              <a:rPr lang="ru-RU" sz="1600" dirty="0" smtClean="0"/>
              <a:t> </a:t>
            </a:r>
            <a:r>
              <a:rPr lang="ru-RU" sz="1600" dirty="0" err="1" smtClean="0"/>
              <a:t>кольорових</a:t>
            </a:r>
            <a:r>
              <a:rPr lang="ru-RU" sz="1600" dirty="0" smtClean="0"/>
              <a:t> </a:t>
            </a:r>
            <a:r>
              <a:rPr lang="ru-RU" sz="1600" dirty="0" err="1"/>
              <a:t>хвиль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освітлюють</a:t>
            </a:r>
            <a:r>
              <a:rPr lang="ru-RU" sz="1600" dirty="0"/>
              <a:t> зал </a:t>
            </a:r>
            <a:r>
              <a:rPr lang="ru-RU" sz="1600" dirty="0" err="1"/>
              <a:t>під</a:t>
            </a:r>
            <a:r>
              <a:rPr lang="ru-RU" sz="1600" dirty="0"/>
              <a:t> час </a:t>
            </a:r>
            <a:r>
              <a:rPr lang="ru-RU" sz="1600" dirty="0" err="1"/>
              <a:t>звучання</a:t>
            </a:r>
            <a:r>
              <a:rPr lang="ru-RU" sz="1600" dirty="0"/>
              <a:t> </a:t>
            </a:r>
            <a:r>
              <a:rPr lang="ru-RU" sz="1600" dirty="0" err="1" smtClean="0"/>
              <a:t>музики</a:t>
            </a:r>
            <a:endParaRPr lang="ru-RU" sz="1600" dirty="0" smtClean="0"/>
          </a:p>
          <a:p>
            <a:pPr marL="0" indent="0">
              <a:buNone/>
            </a:pPr>
            <a:r>
              <a:rPr lang="ru-RU" sz="1600" dirty="0" err="1" smtClean="0"/>
              <a:t>Це</a:t>
            </a:r>
            <a:r>
              <a:rPr lang="ru-RU" sz="1600" dirty="0" smtClean="0"/>
              <a:t> </a:t>
            </a:r>
            <a:r>
              <a:rPr lang="ru-RU" sz="1600" dirty="0" err="1" smtClean="0"/>
              <a:t>одночастинний</a:t>
            </a:r>
            <a:r>
              <a:rPr lang="ru-RU" sz="1600" dirty="0" smtClean="0"/>
              <a:t> </a:t>
            </a:r>
            <a:r>
              <a:rPr lang="ru-RU" sz="1600" dirty="0" err="1" smtClean="0"/>
              <a:t>симфонічний</a:t>
            </a:r>
            <a:r>
              <a:rPr lang="ru-RU" sz="1600" dirty="0" smtClean="0"/>
              <a:t> </a:t>
            </a:r>
            <a:r>
              <a:rPr lang="ru-RU" sz="1600" dirty="0" err="1" smtClean="0"/>
              <a:t>твір</a:t>
            </a:r>
            <a:r>
              <a:rPr lang="ru-RU" sz="1600" dirty="0"/>
              <a:t>, у </a:t>
            </a:r>
            <a:r>
              <a:rPr lang="ru-RU" sz="1600" dirty="0" err="1"/>
              <a:t>якому</a:t>
            </a:r>
            <a:r>
              <a:rPr lang="ru-RU" sz="1600" dirty="0"/>
              <a:t> </a:t>
            </a:r>
            <a:r>
              <a:rPr lang="ru-RU" sz="1600" dirty="0" err="1"/>
              <a:t>поєднано</a:t>
            </a:r>
            <a:r>
              <a:rPr lang="ru-RU" sz="1600" dirty="0"/>
              <a:t> </a:t>
            </a:r>
            <a:r>
              <a:rPr lang="ru-RU" sz="1600" dirty="0" err="1"/>
              <a:t>ознаки</a:t>
            </a:r>
            <a:r>
              <a:rPr lang="ru-RU" sz="1600" dirty="0"/>
              <a:t> </a:t>
            </a:r>
            <a:r>
              <a:rPr lang="ru-RU" sz="1600" dirty="0" err="1"/>
              <a:t>насамперед</a:t>
            </a:r>
            <a:r>
              <a:rPr lang="ru-RU" sz="1600" dirty="0"/>
              <a:t> </a:t>
            </a:r>
            <a:r>
              <a:rPr lang="ru-RU" sz="1600" dirty="0" err="1"/>
              <a:t>симфонічної</a:t>
            </a:r>
            <a:r>
              <a:rPr lang="ru-RU" sz="1600" dirty="0"/>
              <a:t> </a:t>
            </a:r>
            <a:r>
              <a:rPr lang="ru-RU" sz="1600" dirty="0" err="1"/>
              <a:t>поеми</a:t>
            </a:r>
            <a:r>
              <a:rPr lang="ru-RU" sz="1600" dirty="0"/>
              <a:t>, а </a:t>
            </a:r>
            <a:r>
              <a:rPr lang="ru-RU" sz="1600" dirty="0" err="1" smtClean="0"/>
              <a:t>також</a:t>
            </a:r>
            <a:r>
              <a:rPr lang="ru-RU" sz="1600" dirty="0" smtClean="0"/>
              <a:t> </a:t>
            </a:r>
            <a:r>
              <a:rPr lang="ru-RU" sz="1600" dirty="0" err="1" smtClean="0"/>
              <a:t>фортепіанного</a:t>
            </a:r>
            <a:r>
              <a:rPr lang="ru-RU" sz="1600" dirty="0" smtClean="0"/>
              <a:t> </a:t>
            </a:r>
            <a:r>
              <a:rPr lang="ru-RU" sz="1600" dirty="0"/>
              <a:t>концерту і </a:t>
            </a:r>
            <a:r>
              <a:rPr lang="ru-RU" sz="1600" dirty="0" err="1"/>
              <a:t>кантати</a:t>
            </a:r>
            <a:r>
              <a:rPr lang="ru-RU" sz="1600" dirty="0"/>
              <a:t>. Композитор </a:t>
            </a:r>
            <a:r>
              <a:rPr lang="ru-RU" sz="1600" dirty="0" err="1"/>
              <a:t>використовує</a:t>
            </a:r>
            <a:r>
              <a:rPr lang="ru-RU" sz="1600" dirty="0"/>
              <a:t> «</a:t>
            </a:r>
            <a:r>
              <a:rPr lang="ru-RU" sz="1600" dirty="0" err="1" smtClean="0"/>
              <a:t>візуалізацію</a:t>
            </a:r>
            <a:r>
              <a:rPr lang="ru-RU" sz="1600" dirty="0"/>
              <a:t>» </a:t>
            </a:r>
            <a:r>
              <a:rPr lang="ru-RU" sz="1600" dirty="0" err="1"/>
              <a:t>власних</a:t>
            </a:r>
            <a:r>
              <a:rPr lang="ru-RU" sz="1600" dirty="0"/>
              <a:t> </a:t>
            </a:r>
            <a:r>
              <a:rPr lang="ru-RU" sz="1600" dirty="0" err="1"/>
              <a:t>кольорових</a:t>
            </a:r>
            <a:r>
              <a:rPr lang="ru-RU" sz="1600" dirty="0"/>
              <a:t> </a:t>
            </a:r>
            <a:r>
              <a:rPr lang="ru-RU" sz="1600" dirty="0" err="1"/>
              <a:t>уявлень</a:t>
            </a:r>
            <a:r>
              <a:rPr lang="ru-RU" sz="1600" dirty="0"/>
              <a:t> і вводить у партитуру </a:t>
            </a:r>
            <a:r>
              <a:rPr lang="ru-RU" sz="1600" dirty="0" err="1" smtClean="0"/>
              <a:t>світловий</a:t>
            </a:r>
            <a:r>
              <a:rPr lang="ru-RU" sz="1600" dirty="0" smtClean="0"/>
              <a:t> рядок «</a:t>
            </a:r>
            <a:r>
              <a:rPr lang="en-US" sz="1600" dirty="0" smtClean="0"/>
              <a:t>Lu</a:t>
            </a:r>
            <a:r>
              <a:rPr lang="ru-RU" sz="1600" dirty="0" smtClean="0"/>
              <a:t>се</a:t>
            </a:r>
            <a:r>
              <a:rPr lang="ru-RU" sz="1600" dirty="0"/>
              <a:t>» — </a:t>
            </a:r>
            <a:r>
              <a:rPr lang="ru-RU" sz="1600" dirty="0" err="1"/>
              <a:t>умовні</a:t>
            </a:r>
            <a:r>
              <a:rPr lang="ru-RU" sz="1600" dirty="0"/>
              <a:t> </a:t>
            </a:r>
            <a:r>
              <a:rPr lang="ru-RU" sz="1600" dirty="0" err="1"/>
              <a:t>позначення</a:t>
            </a:r>
            <a:r>
              <a:rPr lang="ru-RU" sz="1600" dirty="0"/>
              <a:t> </a:t>
            </a:r>
            <a:r>
              <a:rPr lang="ru-RU" sz="1600" dirty="0" err="1"/>
              <a:t>кольорів</a:t>
            </a:r>
            <a:r>
              <a:rPr lang="ru-RU" sz="1600" dirty="0" smtClean="0"/>
              <a:t>.</a:t>
            </a:r>
          </a:p>
          <a:p>
            <a:pPr marL="0" indent="0">
              <a:buNone/>
            </a:pPr>
            <a:r>
              <a:rPr lang="ru-RU" sz="1600" dirty="0" err="1" smtClean="0"/>
              <a:t>Зі</a:t>
            </a:r>
            <a:r>
              <a:rPr lang="ru-RU" sz="1600" dirty="0" smtClean="0"/>
              <a:t> </a:t>
            </a:r>
            <a:r>
              <a:rPr lang="ru-RU" sz="1600" dirty="0" err="1"/>
              <a:t>світловою</a:t>
            </a:r>
            <a:r>
              <a:rPr lang="ru-RU" sz="1600" dirty="0"/>
              <a:t> </a:t>
            </a:r>
            <a:r>
              <a:rPr lang="ru-RU" sz="1600" dirty="0" err="1"/>
              <a:t>партією</a:t>
            </a:r>
            <a:r>
              <a:rPr lang="ru-RU" sz="1600" dirty="0"/>
              <a:t> «Прометей» </a:t>
            </a:r>
            <a:r>
              <a:rPr lang="ru-RU" sz="1600" dirty="0" err="1"/>
              <a:t>уперше</a:t>
            </a:r>
            <a:r>
              <a:rPr lang="ru-RU" sz="1600" dirty="0"/>
              <a:t> прозвучав у 1915 р. в </a:t>
            </a:r>
            <a:r>
              <a:rPr lang="ru-RU" sz="1600" dirty="0" smtClean="0"/>
              <a:t>нью-</a:t>
            </a:r>
            <a:r>
              <a:rPr lang="ru-RU" sz="1600" dirty="0" err="1" smtClean="0"/>
              <a:t>йоркському</a:t>
            </a:r>
            <a:r>
              <a:rPr lang="ru-RU" sz="1600" dirty="0" smtClean="0"/>
              <a:t> </a:t>
            </a:r>
            <a:r>
              <a:rPr lang="ru-RU" sz="1600" dirty="0" err="1"/>
              <a:t>Карнегі-Холі</a:t>
            </a:r>
            <a:r>
              <a:rPr lang="ru-RU" sz="1600" dirty="0"/>
              <a:t>. Для концерту </a:t>
            </a:r>
            <a:r>
              <a:rPr lang="ru-RU" sz="1600" dirty="0" err="1"/>
              <a:t>спеціально</a:t>
            </a:r>
            <a:r>
              <a:rPr lang="ru-RU" sz="1600" dirty="0"/>
              <a:t> </a:t>
            </a:r>
            <a:r>
              <a:rPr lang="ru-RU" sz="1600" dirty="0" err="1"/>
              <a:t>було</a:t>
            </a:r>
            <a:r>
              <a:rPr lang="ru-RU" sz="1600" dirty="0"/>
              <a:t> </a:t>
            </a:r>
            <a:r>
              <a:rPr lang="ru-RU" sz="1600" dirty="0" err="1"/>
              <a:t>замовлено</a:t>
            </a:r>
            <a:r>
              <a:rPr lang="ru-RU" sz="1600" dirty="0"/>
              <a:t> </a:t>
            </a:r>
            <a:r>
              <a:rPr lang="ru-RU" sz="1600" dirty="0" err="1"/>
              <a:t>інструмент</a:t>
            </a:r>
            <a:r>
              <a:rPr lang="ru-RU" sz="1600" dirty="0" smtClean="0"/>
              <a:t>, </a:t>
            </a:r>
            <a:r>
              <a:rPr lang="ru-RU" sz="1600" dirty="0" err="1" smtClean="0"/>
              <a:t>який</a:t>
            </a:r>
            <a:r>
              <a:rPr lang="ru-RU" sz="1600" dirty="0" smtClean="0"/>
              <a:t> </a:t>
            </a:r>
            <a:r>
              <a:rPr lang="ru-RU" sz="1600" dirty="0"/>
              <a:t>назвали «</a:t>
            </a:r>
            <a:r>
              <a:rPr lang="ru-RU" sz="1600" dirty="0" err="1"/>
              <a:t>хромола</a:t>
            </a:r>
            <a:r>
              <a:rPr lang="ru-RU" sz="1600" dirty="0" smtClean="0"/>
              <a:t>».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78821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Дякую за увагу!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244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190</TotalTime>
  <Words>834</Words>
  <Application>Microsoft Office PowerPoint</Application>
  <PresentationFormat>Экран (4:3)</PresentationFormat>
  <Paragraphs>71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Воздушный поток</vt:lpstr>
      <vt:lpstr>Презентация PowerPoint</vt:lpstr>
      <vt:lpstr>Символізм - це</vt:lpstr>
      <vt:lpstr>Презентация PowerPoint</vt:lpstr>
      <vt:lpstr>П’єр Пюві  де Шаванн</vt:lpstr>
      <vt:lpstr>Гюстав Моро</vt:lpstr>
      <vt:lpstr>Оділон Редон</vt:lpstr>
      <vt:lpstr>«Чорний період»</vt:lpstr>
      <vt:lpstr>Презентация PowerPoint</vt:lpstr>
      <vt:lpstr>Презентация PowerPoint</vt:lpstr>
      <vt:lpstr>Елізабет Сонрель</vt:lpstr>
      <vt:lpstr>Презентация PowerPoint</vt:lpstr>
      <vt:lpstr>Жан Дервіль</vt:lpstr>
      <vt:lpstr>Джеймс Енсор</vt:lpstr>
      <vt:lpstr>Яцек Мальчевський</vt:lpstr>
      <vt:lpstr>Михайло Врубель</vt:lpstr>
      <vt:lpstr>Михайло Жук</vt:lpstr>
      <vt:lpstr>Юхим Михайлів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П’єр Пюві  де Шаванн</dc:title>
  <dc:creator>user</dc:creator>
  <cp:lastModifiedBy>TPCUSer</cp:lastModifiedBy>
  <cp:revision>18</cp:revision>
  <dcterms:created xsi:type="dcterms:W3CDTF">2019-09-21T10:58:28Z</dcterms:created>
  <dcterms:modified xsi:type="dcterms:W3CDTF">2022-09-26T10:32:41Z</dcterms:modified>
</cp:coreProperties>
</file>