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gif"/>
  <Default Extension="mp4" ContentType="video/unknown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70" r:id="rId6"/>
    <p:sldId id="264" r:id="rId7"/>
    <p:sldId id="260" r:id="rId8"/>
    <p:sldId id="271" r:id="rId9"/>
    <p:sldId id="259" r:id="rId10"/>
    <p:sldId id="262" r:id="rId11"/>
    <p:sldId id="261" r:id="rId12"/>
    <p:sldId id="277" r:id="rId13"/>
    <p:sldId id="273" r:id="rId14"/>
    <p:sldId id="274" r:id="rId15"/>
    <p:sldId id="275" r:id="rId16"/>
    <p:sldId id="276" r:id="rId17"/>
    <p:sldId id="263" r:id="rId18"/>
    <p:sldId id="267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9497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4011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0823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2542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8438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5341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372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328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1174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7407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08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BED13-89F0-4110-85BA-79EA17B4EF28}" type="datetimeFigureOut">
              <a:rPr lang="uk-UA" smtClean="0"/>
              <a:t>07.09.2022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2DCB7-F9C6-49B2-8E89-D69EC0EFB4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315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audio" Target="../media/media1.mp3"/><Relationship Id="rId16" Type="http://schemas.openxmlformats.org/officeDocument/2006/relationships/image" Target="../media/image18.png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7.mp3"/><Relationship Id="rId7" Type="http://schemas.openxmlformats.org/officeDocument/2006/relationships/image" Target="../media/image3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7.mp3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9370"/>
            <a:ext cx="9144000" cy="489925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8249" y="692696"/>
            <a:ext cx="7772400" cy="1470025"/>
          </a:xfrm>
        </p:spPr>
        <p:txBody>
          <a:bodyPr>
            <a:prstTxWarp prst="textArchUp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Здрастуй</a:t>
            </a:r>
            <a:endParaRPr lang="uk-UA" sz="8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4916760"/>
            <a:ext cx="6400800" cy="1752600"/>
          </a:xfrm>
        </p:spPr>
        <p:txBody>
          <a:bodyPr>
            <a:prstTxWarp prst="textStop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р</a:t>
            </a:r>
            <a:r>
              <a:rPr lang="uk-UA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ідна школо!</a:t>
            </a:r>
            <a:endParaRPr lang="uk-UA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937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649" y="283968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Шкільний дзвоник кличе </a:t>
            </a: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нас.</a:t>
            </a:r>
            <a:b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uk-UA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На урок йде другий клас.</a:t>
            </a:r>
            <a:endParaRPr lang="uk-U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39" y="557505"/>
            <a:ext cx="4509834" cy="5707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32735"/>
            <a:ext cx="2278450" cy="22784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62" y="1556792"/>
            <a:ext cx="7236296" cy="43526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0739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683568" y="3789040"/>
            <a:ext cx="733854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smtClean="0"/>
              <a:t>Ну ось ми знову з вами в музичному кабінеті.</a:t>
            </a:r>
          </a:p>
          <a:p>
            <a:pPr algn="ctr"/>
            <a:r>
              <a:rPr lang="uk-UA" sz="2800" dirty="0" smtClean="0"/>
              <a:t>Він не змінився, а ось ви змінились. </a:t>
            </a:r>
          </a:p>
          <a:p>
            <a:pPr algn="ctr"/>
            <a:r>
              <a:rPr lang="uk-UA" sz="2800" dirty="0" smtClean="0"/>
              <a:t>Ви подорослішали, підросли, </a:t>
            </a:r>
            <a:r>
              <a:rPr lang="uk-UA" sz="2800" dirty="0" err="1" smtClean="0"/>
              <a:t>засмагли</a:t>
            </a:r>
            <a:r>
              <a:rPr lang="uk-UA" sz="2800" dirty="0" smtClean="0"/>
              <a:t>. </a:t>
            </a:r>
          </a:p>
          <a:p>
            <a:pPr algn="ctr"/>
            <a:r>
              <a:rPr lang="uk-UA" sz="2800" dirty="0" smtClean="0"/>
              <a:t> </a:t>
            </a:r>
            <a:r>
              <a:rPr lang="uk-UA" sz="2800" dirty="0"/>
              <a:t>А де ви </a:t>
            </a:r>
            <a:r>
              <a:rPr lang="uk-UA" sz="2800" dirty="0" smtClean="0"/>
              <a:t>відпочивали?</a:t>
            </a:r>
            <a:endParaRPr lang="uk-UA" sz="2800" dirty="0"/>
          </a:p>
          <a:p>
            <a:pPr algn="ctr"/>
            <a:r>
              <a:rPr lang="uk-UA" sz="2800" dirty="0" smtClean="0"/>
              <a:t>Давайте об’єднаємось в пари </a:t>
            </a:r>
          </a:p>
          <a:p>
            <a:pPr algn="ctr"/>
            <a:r>
              <a:rPr lang="uk-UA" sz="2800" dirty="0" smtClean="0"/>
              <a:t>і розповімо один одному, як провели літо.</a:t>
            </a:r>
            <a:endParaRPr lang="uk-UA" sz="2800" dirty="0"/>
          </a:p>
        </p:txBody>
      </p:sp>
      <p:pic>
        <p:nvPicPr>
          <p:cNvPr id="1030" name="Picture 6" descr="http://www.playcast.ru/uploads/2014/09/30/100282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3011"/>
            <a:ext cx="4311851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99234"/>
            <a:ext cx="4128789" cy="30965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8342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714117" y="4717593"/>
            <a:ext cx="65746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/>
              <a:t>А як </a:t>
            </a:r>
            <a:r>
              <a:rPr lang="ru-RU" sz="2800" dirty="0" err="1"/>
              <a:t>змінилися</a:t>
            </a:r>
            <a:r>
              <a:rPr lang="ru-RU" sz="2800" dirty="0"/>
              <a:t> </a:t>
            </a:r>
            <a:r>
              <a:rPr lang="ru-RU" sz="2800" dirty="0" err="1" smtClean="0"/>
              <a:t>ваші</a:t>
            </a:r>
            <a:r>
              <a:rPr lang="ru-RU" sz="2800" dirty="0" smtClean="0"/>
              <a:t> </a:t>
            </a:r>
            <a:r>
              <a:rPr lang="ru-RU" sz="2800" dirty="0" err="1"/>
              <a:t>музичні</a:t>
            </a:r>
            <a:r>
              <a:rPr lang="ru-RU" sz="2800" dirty="0"/>
              <a:t> </a:t>
            </a:r>
            <a:r>
              <a:rPr lang="ru-RU" sz="2800" dirty="0" err="1"/>
              <a:t>уподобання</a:t>
            </a:r>
            <a:r>
              <a:rPr lang="ru-RU" sz="2800" dirty="0"/>
              <a:t>?</a:t>
            </a:r>
          </a:p>
          <a:p>
            <a:pPr algn="ctr"/>
            <a:r>
              <a:rPr lang="ru-RU" sz="2800" dirty="0"/>
              <a:t>Яка </a:t>
            </a:r>
            <a:r>
              <a:rPr lang="ru-RU" sz="2800" dirty="0" err="1"/>
              <a:t>музика</a:t>
            </a:r>
            <a:r>
              <a:rPr lang="ru-RU" sz="2800" dirty="0"/>
              <a:t> </a:t>
            </a:r>
            <a:r>
              <a:rPr lang="ru-RU" sz="2800" dirty="0" smtClean="0"/>
              <a:t>вам </a:t>
            </a:r>
            <a:r>
              <a:rPr lang="ru-RU" sz="2800" dirty="0"/>
              <a:t>до </a:t>
            </a:r>
            <a:r>
              <a:rPr lang="ru-RU" sz="2800" dirty="0" err="1"/>
              <a:t>душі</a:t>
            </a:r>
            <a:r>
              <a:rPr lang="ru-RU" sz="2800" dirty="0" smtClean="0"/>
              <a:t>? </a:t>
            </a:r>
          </a:p>
          <a:p>
            <a:pPr algn="ctr"/>
            <a:r>
              <a:rPr lang="ru-RU" sz="2800" dirty="0" err="1" smtClean="0"/>
              <a:t>Які</a:t>
            </a:r>
            <a:r>
              <a:rPr lang="ru-RU" sz="2800" dirty="0" smtClean="0"/>
              <a:t> там звучать </a:t>
            </a:r>
            <a:r>
              <a:rPr lang="ru-RU" sz="2800" dirty="0" err="1" smtClean="0"/>
              <a:t>музичні</a:t>
            </a:r>
            <a:r>
              <a:rPr lang="ru-RU" sz="2800" dirty="0" smtClean="0"/>
              <a:t> </a:t>
            </a:r>
            <a:r>
              <a:rPr lang="ru-RU" sz="2800" dirty="0" err="1" smtClean="0"/>
              <a:t>інструменти</a:t>
            </a:r>
            <a:r>
              <a:rPr lang="ru-RU" sz="2800" dirty="0" smtClean="0"/>
              <a:t>?</a:t>
            </a:r>
          </a:p>
        </p:txBody>
      </p:sp>
      <p:pic>
        <p:nvPicPr>
          <p:cNvPr id="1030" name="Picture 6" descr="http://www.playcast.ru/uploads/2014/09/30/1002823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3011"/>
            <a:ext cx="4311851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4717592"/>
            <a:ext cx="538326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smtClean="0"/>
              <a:t>Зараз </a:t>
            </a:r>
            <a:r>
              <a:rPr lang="uk-UA" sz="2800" dirty="0"/>
              <a:t>на екрані </a:t>
            </a:r>
            <a:r>
              <a:rPr lang="uk-UA" sz="2800" dirty="0" smtClean="0"/>
              <a:t>будуть з’являтися </a:t>
            </a:r>
          </a:p>
          <a:p>
            <a:pPr algn="ctr"/>
            <a:r>
              <a:rPr lang="uk-UA" sz="2800" dirty="0" smtClean="0"/>
              <a:t>музичні інструменти.</a:t>
            </a:r>
          </a:p>
          <a:p>
            <a:pPr algn="ctr"/>
            <a:r>
              <a:rPr lang="uk-UA" sz="2800" dirty="0" smtClean="0"/>
              <a:t> Згадайте їх.</a:t>
            </a:r>
            <a:endParaRPr lang="uk-UA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036" y="153011"/>
            <a:ext cx="4330914" cy="43309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999" y="342171"/>
            <a:ext cx="5120651" cy="34107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498" y="1315916"/>
            <a:ext cx="2774878" cy="27679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036" y="692803"/>
            <a:ext cx="3996225" cy="3368246"/>
          </a:xfrm>
          <a:prstGeom prst="rect">
            <a:avLst/>
          </a:prstGeom>
        </p:spPr>
      </p:pic>
      <p:pic>
        <p:nvPicPr>
          <p:cNvPr id="2050" name="Picture 2" descr="https://www.freepngimg.com/thumb/violin/9-2-violin-png-fil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-498256"/>
            <a:ext cx="5750363" cy="575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53011"/>
            <a:ext cx="4089676" cy="48113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419" y="288937"/>
            <a:ext cx="2729393" cy="45395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332" y="835295"/>
            <a:ext cx="4385610" cy="3446815"/>
          </a:xfrm>
          <a:prstGeom prst="rect">
            <a:avLst/>
          </a:prstGeom>
        </p:spPr>
      </p:pic>
      <p:pic>
        <p:nvPicPr>
          <p:cNvPr id="2051" name="Picture 3" descr="C:\Users\Ваня-Хацкер\Desktop\Баян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391" y="1317587"/>
            <a:ext cx="5797447" cy="354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427" y="284474"/>
            <a:ext cx="4810469" cy="48104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188" y="802028"/>
            <a:ext cx="2729393" cy="311178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10174">
            <a:off x="4465520" y="285104"/>
            <a:ext cx="4066728" cy="406672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8745">
            <a:off x="3186129" y="1265284"/>
            <a:ext cx="5940152" cy="297007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74755" y="4502149"/>
            <a:ext cx="425334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/>
              <a:t>З</a:t>
            </a:r>
            <a:r>
              <a:rPr lang="uk-UA" sz="2800" dirty="0" smtClean="0"/>
              <a:t>араз  кожен </a:t>
            </a:r>
            <a:r>
              <a:rPr lang="uk-UA" sz="2800" dirty="0" err="1" smtClean="0"/>
              <a:t>обере</a:t>
            </a:r>
            <a:endParaRPr lang="uk-UA" sz="2800" dirty="0" smtClean="0"/>
          </a:p>
          <a:p>
            <a:pPr algn="ctr"/>
            <a:r>
              <a:rPr lang="uk-UA" sz="2800" dirty="0" smtClean="0"/>
              <a:t> собі музичний інструмент</a:t>
            </a:r>
          </a:p>
          <a:p>
            <a:pPr algn="ctr"/>
            <a:r>
              <a:rPr lang="uk-UA" sz="2800" dirty="0" smtClean="0"/>
              <a:t> і підіграє оркестру, </a:t>
            </a:r>
          </a:p>
          <a:p>
            <a:pPr algn="ctr"/>
            <a:r>
              <a:rPr lang="uk-UA" sz="2800" dirty="0" smtClean="0"/>
              <a:t>який  буде звучати.</a:t>
            </a:r>
            <a:endParaRPr lang="uk-UA" sz="2800" dirty="0"/>
          </a:p>
        </p:txBody>
      </p:sp>
      <p:pic>
        <p:nvPicPr>
          <p:cNvPr id="3" name="Козацька Похiдна (Ой, Розвивайся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896017" y="1712582"/>
            <a:ext cx="1692239" cy="169223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1474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500"/>
                            </p:stCondLst>
                            <p:childTnLst>
                              <p:par>
                                <p:cTn id="20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4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000"/>
                            </p:stCondLst>
                            <p:childTnLst>
                              <p:par>
                                <p:cTn id="2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8" dur="141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TextBox 1"/>
          <p:cNvSpPr txBox="1"/>
          <p:nvPr/>
        </p:nvSpPr>
        <p:spPr>
          <a:xfrm>
            <a:off x="4769780" y="2887965"/>
            <a:ext cx="4132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smtClean="0"/>
              <a:t>Які інструменти звучали?</a:t>
            </a:r>
            <a:endParaRPr lang="uk-UA" sz="2800" dirty="0"/>
          </a:p>
        </p:txBody>
      </p:sp>
      <p:pic>
        <p:nvPicPr>
          <p:cNvPr id="1030" name="Picture 6" descr="http://www.playcast.ru/uploads/2014/09/30/1002823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3011"/>
            <a:ext cx="4311851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928553"/>
              </p:ext>
            </p:extLst>
          </p:nvPr>
        </p:nvGraphicFramePr>
        <p:xfrm>
          <a:off x="1523997" y="4437112"/>
          <a:ext cx="6096000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В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К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Н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А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Ц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Ь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93485" y="260648"/>
            <a:ext cx="42564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/>
              <a:t>Це була к</a:t>
            </a:r>
            <a:r>
              <a:rPr lang="uk-UA" sz="2400" dirty="0" smtClean="0"/>
              <a:t>озацька </a:t>
            </a:r>
            <a:r>
              <a:rPr lang="uk-UA" sz="2400" dirty="0"/>
              <a:t>похідна </a:t>
            </a:r>
            <a:r>
              <a:rPr lang="uk-UA" sz="2400" dirty="0" smtClean="0"/>
              <a:t>пісня</a:t>
            </a:r>
          </a:p>
          <a:p>
            <a:pPr algn="ctr"/>
            <a:r>
              <a:rPr lang="uk-UA" sz="2400" dirty="0" smtClean="0"/>
              <a:t> </a:t>
            </a:r>
            <a:r>
              <a:rPr lang="uk-UA" sz="2400" b="1" dirty="0" smtClean="0"/>
              <a:t>«Ой</a:t>
            </a:r>
            <a:r>
              <a:rPr lang="uk-UA" sz="2400" b="1" dirty="0"/>
              <a:t>, </a:t>
            </a:r>
            <a:r>
              <a:rPr lang="uk-UA" sz="2400" b="1" dirty="0" smtClean="0"/>
              <a:t>Розвивайся»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95419" y="2464724"/>
            <a:ext cx="36813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/>
              <a:t>Хто виконав цю пісню?</a:t>
            </a:r>
            <a:endParaRPr lang="uk-U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211720" y="3411185"/>
            <a:ext cx="30545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/>
              <a:t>Як називають того,</a:t>
            </a:r>
          </a:p>
          <a:p>
            <a:r>
              <a:rPr lang="uk-UA" sz="2800" dirty="0" smtClean="0"/>
              <a:t> хто виконує твір?</a:t>
            </a:r>
            <a:endParaRPr lang="uk-UA" sz="28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247658"/>
              </p:ext>
            </p:extLst>
          </p:nvPr>
        </p:nvGraphicFramePr>
        <p:xfrm>
          <a:off x="1403648" y="4437112"/>
          <a:ext cx="6096000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В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И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К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О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Н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А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В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Е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Ц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Ь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23728" y="5212951"/>
            <a:ext cx="4416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smtClean="0"/>
              <a:t>Який характер цього твору?</a:t>
            </a:r>
            <a:endParaRPr lang="uk-U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949447" y="5736171"/>
            <a:ext cx="73004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smtClean="0"/>
              <a:t>Давайте перевіримо, чи дійсно він маршовий.</a:t>
            </a:r>
          </a:p>
          <a:p>
            <a:pPr algn="ctr"/>
            <a:r>
              <a:rPr lang="uk-UA" sz="2800" dirty="0" smtClean="0"/>
              <a:t>Уявляємо, що ми козаки і маршируємо.</a:t>
            </a:r>
            <a:endParaRPr lang="uk-UA" sz="2800" dirty="0"/>
          </a:p>
        </p:txBody>
      </p:sp>
      <p:pic>
        <p:nvPicPr>
          <p:cNvPr id="12" name="Козацька Похiдна (Ой, Розвивайся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6017" y="1034095"/>
            <a:ext cx="1692239" cy="169223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3133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411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87580" y="119578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926" y="404665"/>
            <a:ext cx="1680187" cy="340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cs7002.vk.me/c7008/v7008256/40be7/f2CeIjDIRz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616" b="99669" l="48874" r="99775">
                        <a14:foregroundMark x1="59009" y1="67550" x2="58333" y2="94205"/>
                        <a14:foregroundMark x1="60360" y1="71854" x2="60360" y2="71854"/>
                        <a14:foregroundMark x1="59685" y1="72848" x2="59685" y2="77649"/>
                        <a14:foregroundMark x1="95270" y1="71192" x2="95270" y2="71192"/>
                        <a14:foregroundMark x1="98423" y1="73841" x2="98423" y2="73841"/>
                        <a14:foregroundMark x1="78829" y1="55464" x2="78829" y2="55464"/>
                        <a14:foregroundMark x1="78604" y1="57285" x2="77477" y2="59603"/>
                        <a14:foregroundMark x1="74099" y1="64404" x2="74099" y2="64735"/>
                        <a14:foregroundMark x1="73874" y1="65728" x2="73874" y2="65728"/>
                        <a14:foregroundMark x1="77477" y1="75497" x2="77252" y2="76325"/>
                        <a14:backgroundMark x1="65090" y1="75828" x2="66892" y2="86424"/>
                        <a14:backgroundMark x1="62387" y1="54636" x2="62387" y2="54636"/>
                        <a14:backgroundMark x1="62387" y1="53146" x2="62387" y2="53146"/>
                        <a14:backgroundMark x1="60360" y1="76987" x2="60360" y2="769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11" t="31989"/>
          <a:stretch/>
        </p:blipFill>
        <p:spPr bwMode="auto">
          <a:xfrm>
            <a:off x="6663177" y="404664"/>
            <a:ext cx="2136739" cy="340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59608" y="620688"/>
            <a:ext cx="2520037" cy="1039356"/>
          </a:xfrm>
          <a:prstGeom prst="leftRightArrow">
            <a:avLst/>
          </a:prstGeom>
          <a:solidFill>
            <a:srgbClr val="FF00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Book Antiqua" pitchFamily="18" charset="0"/>
              </a:rPr>
              <a:t>виконавці</a:t>
            </a:r>
            <a:endParaRPr lang="ru-RU" sz="2800" b="1" dirty="0"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74113" y="2764854"/>
            <a:ext cx="23455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музикант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9292" y="2764854"/>
            <a:ext cx="1617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співак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005064"/>
            <a:ext cx="8136904" cy="2246769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Музичні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твори для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співу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називають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28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вокальними</a:t>
            </a:r>
            <a:endParaRPr lang="uk-U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Музику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яку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виконують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на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музичних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інструментах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називають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sz="28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інструментальною</a:t>
            </a:r>
            <a:endParaRPr lang="ru-RU" sz="28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0" name="Picture 4" descr="http://365psd.com/images/previews/28f/instrument-background-vector-1742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48777" l="52663" r="100000">
                        <a14:foregroundMark x1="67604" y1="15443" x2="71302" y2="16820"/>
                        <a14:foregroundMark x1="75296" y1="8563" x2="73077" y2="10856"/>
                        <a14:foregroundMark x1="78994" y1="21407" x2="76627" y2="23700"/>
                        <a14:foregroundMark x1="94822" y1="20948" x2="94822" y2="24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616" b="51973"/>
          <a:stretch/>
        </p:blipFill>
        <p:spPr bwMode="auto">
          <a:xfrm rot="19055212">
            <a:off x="5759413" y="1576440"/>
            <a:ext cx="1248851" cy="119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365psd.com/images/previews/28f/instrument-background-vector-1742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1070" b="100000" l="49260" r="100000">
                        <a14:foregroundMark x1="63462" y1="57645" x2="61243" y2="59786"/>
                        <a14:foregroundMark x1="61686" y1="74006" x2="63609" y2="76147"/>
                        <a14:foregroundMark x1="68343" y1="78899" x2="68935" y2="78899"/>
                        <a14:foregroundMark x1="68935" y1="78899" x2="68935" y2="78899"/>
                        <a14:foregroundMark x1="75740" y1="66972" x2="76627" y2="68196"/>
                        <a14:foregroundMark x1="55178" y1="72477" x2="54734" y2="73394"/>
                        <a14:foregroundMark x1="62870" y1="62080" x2="62870" y2="62080"/>
                        <a14:foregroundMark x1="91124" y1="59939" x2="91124" y2="59939"/>
                        <a14:foregroundMark x1="97041" y1="80275" x2="97041" y2="80275"/>
                        <a14:foregroundMark x1="95710" y1="80428" x2="92899" y2="81651"/>
                        <a14:foregroundMark x1="98669" y1="80734" x2="98669" y2="80734"/>
                        <a14:foregroundMark x1="92899" y1="57645" x2="92899" y2="576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482" t="50000"/>
          <a:stretch/>
        </p:blipFill>
        <p:spPr bwMode="auto">
          <a:xfrm rot="18852868">
            <a:off x="2204308" y="1436228"/>
            <a:ext cx="1351073" cy="124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58716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4400" dirty="0">
              <a:solidFill>
                <a:schemeClr val="tx1"/>
              </a:solidFill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5117533" y="585174"/>
            <a:ext cx="3630931" cy="755594"/>
          </a:xfrm>
          <a:prstGeom prst="homePlate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4510884" cy="30441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3933056"/>
            <a:ext cx="5634236" cy="2031325"/>
          </a:xfrm>
          <a:prstGeom prst="rect">
            <a:avLst/>
          </a:prstGeom>
          <a:noFill/>
          <a:ln cmpd="tri"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>
                <a:solidFill>
                  <a:schemeClr val="accent2">
                    <a:lumMod val="50000"/>
                  </a:schemeClr>
                </a:solidFill>
              </a:rPr>
              <a:t>Інструментальна музика —</a:t>
            </a:r>
          </a:p>
          <a:p>
            <a:pPr algn="ctr"/>
            <a:r>
              <a:rPr lang="uk-UA" sz="3600" dirty="0">
                <a:solidFill>
                  <a:schemeClr val="accent2">
                    <a:lumMod val="50000"/>
                  </a:schemeClr>
                </a:solidFill>
              </a:rPr>
              <a:t>музика, яку виконують</a:t>
            </a:r>
          </a:p>
          <a:p>
            <a:pPr algn="ctr"/>
            <a:r>
              <a:rPr lang="uk-UA" sz="3600" dirty="0">
                <a:solidFill>
                  <a:schemeClr val="accent2">
                    <a:lumMod val="50000"/>
                  </a:schemeClr>
                </a:solidFill>
              </a:rPr>
              <a:t>на музичних інструментах.</a:t>
            </a:r>
          </a:p>
          <a:p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117533" y="585174"/>
            <a:ext cx="3464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Запам’ятаємо  </a:t>
            </a:r>
            <a:endParaRPr lang="uk-UA" sz="3600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484784"/>
            <a:ext cx="3911622" cy="59696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587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5043167" y="2457078"/>
            <a:ext cx="38544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smtClean="0"/>
              <a:t>А як називають людину,</a:t>
            </a:r>
          </a:p>
          <a:p>
            <a:pPr algn="ctr"/>
            <a:r>
              <a:rPr lang="uk-UA" sz="2800" dirty="0" smtClean="0"/>
              <a:t> що створює музику?</a:t>
            </a:r>
            <a:endParaRPr lang="uk-UA" sz="2800" dirty="0"/>
          </a:p>
        </p:txBody>
      </p:sp>
      <p:pic>
        <p:nvPicPr>
          <p:cNvPr id="1030" name="Picture 6" descr="http://www.playcast.ru/uploads/2014/09/30/1002823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3011"/>
            <a:ext cx="4311851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154420"/>
              </p:ext>
            </p:extLst>
          </p:nvPr>
        </p:nvGraphicFramePr>
        <p:xfrm>
          <a:off x="2555776" y="3789040"/>
          <a:ext cx="6096000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К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О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П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О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Т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О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Р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211717"/>
              </p:ext>
            </p:extLst>
          </p:nvPr>
        </p:nvGraphicFramePr>
        <p:xfrm>
          <a:off x="2555776" y="3789040"/>
          <a:ext cx="6098321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11921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К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О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М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П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О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З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И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Т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О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itchFamily="18" charset="0"/>
                        </a:rPr>
                        <a:t>Р</a:t>
                      </a:r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34054" y="4653136"/>
            <a:ext cx="702583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smtClean="0"/>
              <a:t>Уважно послухайте Мелодію, яку написав</a:t>
            </a:r>
          </a:p>
          <a:p>
            <a:pPr algn="ctr"/>
            <a:r>
              <a:rPr lang="uk-UA" sz="2800" dirty="0" smtClean="0"/>
              <a:t> композитор Мирослав Скорик. </a:t>
            </a:r>
          </a:p>
          <a:p>
            <a:pPr algn="ctr"/>
            <a:r>
              <a:rPr lang="uk-UA" sz="2800" dirty="0" err="1" smtClean="0"/>
              <a:t>Оприділіть</a:t>
            </a:r>
            <a:r>
              <a:rPr lang="uk-UA" sz="2800" dirty="0" smtClean="0"/>
              <a:t> характер твору і його виконавців.</a:t>
            </a:r>
          </a:p>
          <a:p>
            <a:pPr algn="ctr"/>
            <a:r>
              <a:rPr lang="uk-UA" sz="2800" dirty="0" smtClean="0"/>
              <a:t> Покажіть </a:t>
            </a:r>
            <a:r>
              <a:rPr lang="uk-UA" sz="2800" dirty="0"/>
              <a:t>жестами, як </a:t>
            </a:r>
            <a:r>
              <a:rPr lang="uk-UA" sz="2800" dirty="0" smtClean="0"/>
              <a:t>вона рухається</a:t>
            </a:r>
            <a:r>
              <a:rPr lang="uk-UA" sz="2800" dirty="0"/>
              <a:t>. </a:t>
            </a:r>
            <a:endParaRPr lang="uk-UA" sz="2800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948" y="153011"/>
            <a:ext cx="3591663" cy="3591663"/>
          </a:xfrm>
          <a:prstGeom prst="rect">
            <a:avLst/>
          </a:prstGeom>
        </p:spPr>
      </p:pic>
      <p:pic>
        <p:nvPicPr>
          <p:cNvPr id="8" name="2. Мирослав Скорик - Мелодія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536" y="3674170"/>
            <a:ext cx="1740384" cy="9789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4429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5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8598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TextBox 1"/>
          <p:cNvSpPr txBox="1"/>
          <p:nvPr/>
        </p:nvSpPr>
        <p:spPr>
          <a:xfrm>
            <a:off x="2051720" y="520761"/>
            <a:ext cx="45974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/>
              <a:t>Фізкультхвилинка</a:t>
            </a:r>
            <a:endParaRPr lang="uk-UA" sz="4400" b="1" dirty="0"/>
          </a:p>
        </p:txBody>
      </p:sp>
      <p:pic>
        <p:nvPicPr>
          <p:cNvPr id="3" name="Українська фізкультхвилинка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9672" y="1556792"/>
            <a:ext cx="5688632" cy="4550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587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94194"/>
            <a:ext cx="5658640" cy="282932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519" y="404664"/>
            <a:ext cx="75608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Для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</a:rPr>
              <a:t>запису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</a:rPr>
              <a:t>музики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</a:rPr>
              <a:t>використовують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музичні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літери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» —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ноти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</a:rPr>
              <a:t>Їх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</a:rPr>
              <a:t>лише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</a:rPr>
              <a:t>сім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uk-UA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04664"/>
            <a:ext cx="2983266" cy="4693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27926" y="4140126"/>
            <a:ext cx="2619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/>
              <a:t>Проспіваємо їх.</a:t>
            </a:r>
            <a:endParaRPr lang="uk-UA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57180" y="4891232"/>
            <a:ext cx="71287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Нотний</a:t>
            </a:r>
            <a:r>
              <a:rPr lang="ru-RU" sz="2400" dirty="0"/>
              <a:t> стан </a:t>
            </a:r>
            <a:r>
              <a:rPr lang="ru-RU" sz="2400" dirty="0" err="1"/>
              <a:t>починається</a:t>
            </a:r>
            <a:r>
              <a:rPr lang="ru-RU" sz="2400" dirty="0"/>
              <a:t> </a:t>
            </a:r>
            <a:r>
              <a:rPr lang="ru-RU" sz="2400" dirty="0" err="1"/>
              <a:t>ключем</a:t>
            </a:r>
            <a:r>
              <a:rPr lang="ru-RU" sz="2400" dirty="0"/>
              <a:t>. </a:t>
            </a:r>
            <a:r>
              <a:rPr lang="ru-RU" sz="2400" b="1" dirty="0" err="1"/>
              <a:t>Скрипковий</a:t>
            </a:r>
            <a:r>
              <a:rPr lang="ru-RU" sz="2400" b="1" dirty="0"/>
              <a:t> ключ </a:t>
            </a:r>
            <a:r>
              <a:rPr lang="ru-RU" sz="2400" dirty="0" err="1" smtClean="0"/>
              <a:t>тримається</a:t>
            </a:r>
            <a:r>
              <a:rPr lang="ru-RU" sz="2400" dirty="0"/>
              <a:t> </a:t>
            </a:r>
            <a:r>
              <a:rPr lang="ru-RU" sz="2400" dirty="0" err="1" smtClean="0"/>
              <a:t>внутрішнім</a:t>
            </a:r>
            <a:r>
              <a:rPr lang="ru-RU" sz="2400" dirty="0" smtClean="0"/>
              <a:t> </a:t>
            </a:r>
            <a:r>
              <a:rPr lang="ru-RU" sz="2400" dirty="0"/>
              <a:t>завитком за другу </a:t>
            </a:r>
            <a:r>
              <a:rPr lang="ru-RU" sz="2400" dirty="0" err="1"/>
              <a:t>лінійку</a:t>
            </a:r>
            <a:r>
              <a:rPr lang="ru-RU" sz="2400" dirty="0"/>
              <a:t> нотного стану, де </a:t>
            </a:r>
            <a:r>
              <a:rPr lang="ru-RU" sz="2400" dirty="0" err="1" smtClean="0"/>
              <a:t>розташована</a:t>
            </a:r>
            <a:r>
              <a:rPr lang="ru-RU" sz="2400" dirty="0"/>
              <a:t> </a:t>
            </a:r>
            <a:r>
              <a:rPr lang="ru-RU" sz="2400" dirty="0" smtClean="0"/>
              <a:t>нота </a:t>
            </a:r>
            <a:r>
              <a:rPr lang="ru-RU" sz="2400" dirty="0"/>
              <a:t>соль. </a:t>
            </a:r>
            <a:endParaRPr lang="ru-RU" sz="2400" dirty="0" smtClean="0"/>
          </a:p>
          <a:p>
            <a:pPr algn="ctr"/>
            <a:r>
              <a:rPr lang="ru-RU" sz="2400" dirty="0" smtClean="0"/>
              <a:t>Тому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називають</a:t>
            </a:r>
            <a:r>
              <a:rPr lang="ru-RU" sz="2400" dirty="0"/>
              <a:t> </a:t>
            </a:r>
            <a:r>
              <a:rPr lang="ru-RU" sz="2400" b="1" dirty="0" err="1"/>
              <a:t>ключем</a:t>
            </a:r>
            <a:r>
              <a:rPr lang="ru-RU" sz="2400" b="1" dirty="0"/>
              <a:t> соль</a:t>
            </a:r>
            <a:r>
              <a:rPr lang="ru-RU" sz="2400" dirty="0"/>
              <a:t>.</a:t>
            </a:r>
            <a:endParaRPr lang="uk-UA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4" y="3209089"/>
            <a:ext cx="2400300" cy="2228850"/>
          </a:xfrm>
          <a:prstGeom prst="rect">
            <a:avLst/>
          </a:prstGeom>
        </p:spPr>
      </p:pic>
      <p:pic>
        <p:nvPicPr>
          <p:cNvPr id="10" name="Пісня про сім нот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99792" y="3742818"/>
            <a:ext cx="1531218" cy="114841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587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641951" y="980728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Придумай загадки про </a:t>
            </a:r>
            <a:r>
              <a:rPr lang="ru-RU" sz="2800" dirty="0" err="1"/>
              <a:t>ноти</a:t>
            </a:r>
            <a:r>
              <a:rPr lang="ru-RU" sz="2800" dirty="0"/>
              <a:t> і загадай </a:t>
            </a:r>
            <a:r>
              <a:rPr lang="ru-RU" sz="2800" dirty="0" err="1"/>
              <a:t>їх</a:t>
            </a:r>
            <a:r>
              <a:rPr lang="ru-RU" sz="2800" dirty="0"/>
              <a:t> </a:t>
            </a:r>
            <a:r>
              <a:rPr lang="ru-RU" sz="2800" dirty="0" err="1"/>
              <a:t>своїм</a:t>
            </a:r>
            <a:endParaRPr lang="ru-RU" sz="2800" dirty="0"/>
          </a:p>
          <a:p>
            <a:pPr algn="ctr"/>
            <a:r>
              <a:rPr lang="ru-RU" sz="2800" dirty="0" err="1"/>
              <a:t>однокласникам</a:t>
            </a:r>
            <a:r>
              <a:rPr lang="ru-RU" sz="2800" dirty="0"/>
              <a:t> і </a:t>
            </a:r>
            <a:r>
              <a:rPr lang="ru-RU" sz="2800" dirty="0" err="1"/>
              <a:t>однокласницям</a:t>
            </a:r>
            <a:r>
              <a:rPr lang="ru-RU" sz="2800" dirty="0"/>
              <a:t>. </a:t>
            </a:r>
            <a:endParaRPr lang="ru-RU" sz="2800" dirty="0" smtClean="0"/>
          </a:p>
          <a:p>
            <a:pPr algn="ctr"/>
            <a:r>
              <a:rPr lang="ru-RU" sz="2800" dirty="0" err="1" smtClean="0"/>
              <a:t>Зіскануй</a:t>
            </a:r>
            <a:r>
              <a:rPr lang="ru-RU" sz="2800" dirty="0" smtClean="0"/>
              <a:t> QR-код і </a:t>
            </a:r>
            <a:r>
              <a:rPr lang="ru-RU" sz="2800" dirty="0" err="1"/>
              <a:t>послухай</a:t>
            </a:r>
            <a:r>
              <a:rPr lang="ru-RU" sz="2800" dirty="0"/>
              <a:t>. </a:t>
            </a:r>
            <a:endParaRPr lang="ru-RU" sz="2800" dirty="0" smtClean="0"/>
          </a:p>
          <a:p>
            <a:pPr algn="ctr"/>
            <a:r>
              <a:rPr lang="ru-RU" sz="2800" dirty="0" smtClean="0"/>
              <a:t>Про </a:t>
            </a:r>
            <a:r>
              <a:rPr lang="ru-RU" sz="2800" dirty="0"/>
              <a:t>яку ноту </a:t>
            </a:r>
            <a:r>
              <a:rPr lang="ru-RU" sz="2800" dirty="0" err="1"/>
              <a:t>тобі</a:t>
            </a:r>
            <a:r>
              <a:rPr lang="ru-RU" sz="2800" dirty="0"/>
              <a:t> </a:t>
            </a:r>
            <a:r>
              <a:rPr lang="ru-RU" sz="2800" dirty="0" err="1"/>
              <a:t>розповів</a:t>
            </a:r>
            <a:r>
              <a:rPr lang="ru-RU" sz="2800" dirty="0"/>
              <a:t> </a:t>
            </a:r>
            <a:r>
              <a:rPr lang="ru-RU" sz="2800" dirty="0" err="1"/>
              <a:t>відеоролик</a:t>
            </a:r>
            <a:r>
              <a:rPr lang="ru-RU" sz="2800" dirty="0"/>
              <a:t>?</a:t>
            </a:r>
            <a:endParaRPr lang="uk-UA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986167"/>
            <a:ext cx="1902599" cy="190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Объект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96" y="4888766"/>
            <a:ext cx="1968547" cy="1872208"/>
          </a:xfrm>
          <a:prstGeom prst="rect">
            <a:avLst/>
          </a:prstGeom>
        </p:spPr>
      </p:pic>
      <p:pic>
        <p:nvPicPr>
          <p:cNvPr id="3" name="5. Вивчаємо ноту до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67585" y="3212976"/>
            <a:ext cx="3816424" cy="21467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587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0391" y="414443"/>
            <a:ext cx="9035772" cy="61896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72409" y="1924437"/>
            <a:ext cx="78640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«Здрастуй, рідна школа»</a:t>
            </a:r>
          </a:p>
          <a:p>
            <a:pPr algn="ctr"/>
            <a:endParaRPr lang="uk-UA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uk-UA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Муз. </a:t>
            </a:r>
            <a:r>
              <a:rPr lang="uk-UA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А.Олєйнікової</a:t>
            </a:r>
            <a:endParaRPr lang="uk-UA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uk-UA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Сл. Н.Іванової</a:t>
            </a:r>
          </a:p>
          <a:p>
            <a:pPr algn="ctr"/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3" name="Здрастуй, рідна школо (+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39600"/>
            <a:ext cx="324000" cy="324000"/>
          </a:xfrm>
          <a:prstGeom prst="rect">
            <a:avLst/>
          </a:prstGeom>
        </p:spPr>
      </p:pic>
      <p:pic>
        <p:nvPicPr>
          <p:cNvPr id="8" name="Здрастуй, рідна школо! (-)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639600"/>
            <a:ext cx="324000" cy="324000"/>
          </a:xfrm>
          <a:prstGeom prst="rect">
            <a:avLst/>
          </a:prstGeom>
        </p:spPr>
      </p:pic>
      <p:sp>
        <p:nvSpPr>
          <p:cNvPr id="10" name="AutoShape 4" descr="https://avatars.mds.yandex.net/get-pdb/1623506/27ea2b6d-0ef7-492f-a889-5039e7770dcc/s1200?webp=fal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442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numSld="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 numSld="5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323528" y="148269"/>
            <a:ext cx="8640960" cy="655272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1. 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У </a:t>
            </a:r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садочках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на деревах</a:t>
            </a:r>
          </a:p>
          <a:p>
            <a:pPr algn="ctr"/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Яблука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достигли,</a:t>
            </a:r>
          </a:p>
          <a:p>
            <a:pPr algn="ctr"/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Серпень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їм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червоні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щічки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Пензлем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змалював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</a:p>
          <a:p>
            <a:pPr algn="ctr"/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Влітку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ми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відпочивали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</a:t>
            </a:r>
          </a:p>
          <a:p>
            <a:pPr algn="ctr"/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Бавилися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в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ігри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</a:t>
            </a:r>
          </a:p>
          <a:p>
            <a:pPr algn="ctr"/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А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шкільний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співучий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дзвоник</a:t>
            </a:r>
            <a:endParaRPr lang="ru-RU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Вже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на нас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чекав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8898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119619"/>
            <a:ext cx="8640960" cy="655272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Приспів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: </a:t>
            </a:r>
            <a:endParaRPr lang="ru-RU" sz="40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sz="4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Проминуло</a:t>
            </a: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літо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враз,</a:t>
            </a:r>
          </a:p>
          <a:p>
            <a:pPr algn="ctr"/>
            <a:r>
              <a:rPr lang="ru-RU" sz="4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Зустрічає</a:t>
            </a: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школа нас,</a:t>
            </a:r>
          </a:p>
          <a:p>
            <a:pPr algn="ctr"/>
            <a:r>
              <a:rPr lang="ru-RU" sz="4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Ціле</a:t>
            </a: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море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квітів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</a:t>
            </a:r>
          </a:p>
          <a:p>
            <a:pPr algn="ctr"/>
            <a:r>
              <a:rPr lang="ru-RU" sz="4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Сонце</a:t>
            </a: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у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блакиті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</a:p>
          <a:p>
            <a:pPr algn="ctr"/>
            <a:r>
              <a:rPr lang="ru-RU" sz="40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Дзвоник</a:t>
            </a:r>
            <a:r>
              <a:rPr lang="ru-RU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заспіва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пісень</a:t>
            </a:r>
            <a:endParaRPr lang="ru-RU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У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такий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чудовий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день,</a:t>
            </a:r>
          </a:p>
          <a:p>
            <a:pPr algn="ctr"/>
            <a:r>
              <a:rPr lang="ru-RU" sz="40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Поруч</a:t>
            </a:r>
            <a:r>
              <a:rPr lang="ru-RU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друзів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коло -</a:t>
            </a:r>
          </a:p>
          <a:p>
            <a:pPr algn="ctr"/>
            <a:r>
              <a:rPr lang="ru-RU" sz="40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Здрастуй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рідна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школо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3614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119619"/>
            <a:ext cx="8640960" cy="655272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2</a:t>
            </a:r>
            <a:r>
              <a:rPr lang="ru-RU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 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Наша </a:t>
            </a:r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вчителька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обійми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Розкрива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як </a:t>
            </a:r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мати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</a:t>
            </a:r>
          </a:p>
          <a:p>
            <a:pPr algn="ctr"/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Посміхаються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завзято</a:t>
            </a:r>
          </a:p>
          <a:p>
            <a:pPr algn="ctr"/>
            <a:r>
              <a:rPr lang="ru-RU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Всі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книжки до нас.</a:t>
            </a:r>
          </a:p>
          <a:p>
            <a:pPr algn="ctr"/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Разом з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друзями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науки</a:t>
            </a:r>
          </a:p>
          <a:p>
            <a:pPr algn="ctr"/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Будемо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вивчати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</a:t>
            </a:r>
          </a:p>
          <a:p>
            <a:pPr algn="ctr"/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Знову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ми одна родина -</a:t>
            </a:r>
          </a:p>
          <a:p>
            <a:pPr algn="ctr"/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Знову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дружний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клас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!</a:t>
            </a:r>
          </a:p>
        </p:txBody>
      </p:sp>
      <p:sp>
        <p:nvSpPr>
          <p:cNvPr id="3" name="AutoShape 2" descr="https://img-fotki.yandex.ru/get/4512/39663434.8b3/0_ab452_7ee361ff_XL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5" descr="https://img-fotki.yandex.ru/get/4512/39663434.8b3/0_ab452_7ee361ff_XL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166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51520" y="119619"/>
            <a:ext cx="8640960" cy="655272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Приспів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: </a:t>
            </a:r>
            <a:endParaRPr lang="ru-RU" sz="40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sz="4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Проминуло</a:t>
            </a: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літо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враз,</a:t>
            </a:r>
          </a:p>
          <a:p>
            <a:pPr algn="ctr"/>
            <a:r>
              <a:rPr lang="ru-RU" sz="4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Зустрічає</a:t>
            </a: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школа нас,</a:t>
            </a:r>
          </a:p>
          <a:p>
            <a:pPr algn="ctr"/>
            <a:r>
              <a:rPr lang="ru-RU" sz="4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Ціле</a:t>
            </a: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море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квітів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</a:t>
            </a:r>
          </a:p>
          <a:p>
            <a:pPr algn="ctr"/>
            <a:r>
              <a:rPr lang="ru-RU" sz="4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Сонце</a:t>
            </a: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у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блакиті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</a:t>
            </a:r>
          </a:p>
          <a:p>
            <a:pPr algn="ctr"/>
            <a:r>
              <a:rPr lang="ru-RU" sz="40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Дзвоник</a:t>
            </a:r>
            <a:r>
              <a:rPr lang="ru-RU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заспіва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пісень</a:t>
            </a:r>
            <a:endParaRPr lang="ru-RU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У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такий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чудовий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день,</a:t>
            </a:r>
          </a:p>
          <a:p>
            <a:pPr algn="ctr"/>
            <a:r>
              <a:rPr lang="ru-RU" sz="40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Поруч</a:t>
            </a:r>
            <a:r>
              <a:rPr lang="ru-RU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друзів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коло -</a:t>
            </a:r>
          </a:p>
          <a:p>
            <a:pPr algn="ctr"/>
            <a:r>
              <a:rPr lang="ru-RU" sz="40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Здрастуй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,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рідна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школо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9523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/>
          <p:cNvSpPr txBox="1"/>
          <p:nvPr/>
        </p:nvSpPr>
        <p:spPr>
          <a:xfrm>
            <a:off x="2267744" y="476672"/>
            <a:ext cx="49071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Пригадайте:</a:t>
            </a:r>
            <a:endParaRPr lang="uk-UA" sz="54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749" y="1471552"/>
            <a:ext cx="644811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Що цікаве ми сьогодні узнали на </a:t>
            </a:r>
            <a:r>
              <a:rPr lang="uk-UA" sz="2800" b="1" dirty="0" err="1" smtClean="0"/>
              <a:t>уроці</a:t>
            </a:r>
            <a:r>
              <a:rPr lang="uk-UA" sz="2800" b="1" dirty="0" smtClean="0"/>
              <a:t>?</a:t>
            </a:r>
          </a:p>
          <a:p>
            <a:pPr algn="ctr"/>
            <a:r>
              <a:rPr lang="uk-UA" sz="2800" b="1" dirty="0" smtClean="0"/>
              <a:t>Про що ви розкажете </a:t>
            </a:r>
          </a:p>
          <a:p>
            <a:pPr algn="ctr"/>
            <a:r>
              <a:rPr lang="uk-UA" sz="2800" b="1" dirty="0" smtClean="0"/>
              <a:t>своїм друзям і батькам?</a:t>
            </a:r>
            <a:endParaRPr lang="uk-UA" sz="28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3" y="2849263"/>
            <a:ext cx="6912643" cy="37037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777" y="1844824"/>
            <a:ext cx="3522359" cy="53755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2402" y="2008767"/>
            <a:ext cx="2880320" cy="46939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587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2402" y="153011"/>
            <a:ext cx="8864094" cy="651634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2004554" y="764704"/>
            <a:ext cx="5635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b="1" dirty="0" smtClean="0"/>
              <a:t>До побачення!!!</a:t>
            </a:r>
            <a:endParaRPr lang="uk-UA" sz="6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88840"/>
            <a:ext cx="7236296" cy="43526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32744" y="6484694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Новіков І.А.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587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4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4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547</Words>
  <Application>Microsoft Office PowerPoint</Application>
  <PresentationFormat>Экран (4:3)</PresentationFormat>
  <Paragraphs>149</Paragraphs>
  <Slides>18</Slides>
  <Notes>0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Здрастуй</vt:lpstr>
      <vt:lpstr>Шкільний дзвоник кличе нас.         На урок йде другий клас.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Здрастуй</dc:title>
  <dc:creator>Ваня-Хацкер</dc:creator>
  <cp:lastModifiedBy>админ</cp:lastModifiedBy>
  <cp:revision>22</cp:revision>
  <dcterms:created xsi:type="dcterms:W3CDTF">2019-08-31T15:38:24Z</dcterms:created>
  <dcterms:modified xsi:type="dcterms:W3CDTF">2022-09-07T10:34:46Z</dcterms:modified>
</cp:coreProperties>
</file>