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2000">
              <a:schemeClr val="accent6">
                <a:lumMod val="20000"/>
                <a:lumOff val="80000"/>
              </a:schemeClr>
            </a:gs>
            <a:gs pos="24000">
              <a:schemeClr val="accent6">
                <a:lumMod val="40000"/>
                <a:lumOff val="60000"/>
              </a:schemeClr>
            </a:gs>
            <a:gs pos="100000">
              <a:schemeClr val="bg1">
                <a:lumMod val="9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NZGF-uCY4s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5 фонов для летних презентаций презентация, доклад, проек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2" y="15429"/>
            <a:ext cx="9123428" cy="684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6" y="2420888"/>
            <a:ext cx="4572000" cy="1384995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ХМАРКИ-ЧАР</a:t>
            </a:r>
            <a:r>
              <a:rPr lang="uk-UA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</a:t>
            </a:r>
            <a:r>
              <a:rPr lang="uk-UA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ЦІ, НЕВТОМНІ МАНДРІВНИЦІ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uk-UA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(Музичне мистецтво)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4136323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Слухання</a:t>
            </a:r>
            <a:r>
              <a:rPr lang="ru-RU" b="1" dirty="0"/>
              <a:t>:</a:t>
            </a:r>
            <a:r>
              <a:rPr lang="ru-RU" dirty="0"/>
              <a:t> М. </a:t>
            </a:r>
            <a:r>
              <a:rPr lang="ru-RU" dirty="0" err="1"/>
              <a:t>Чембержі</a:t>
            </a:r>
            <a:r>
              <a:rPr lang="ru-RU" dirty="0"/>
              <a:t> «</a:t>
            </a:r>
            <a:r>
              <a:rPr lang="ru-RU" dirty="0" err="1"/>
              <a:t>Хмаринка</a:t>
            </a:r>
            <a:r>
              <a:rPr lang="ru-RU" dirty="0"/>
              <a:t>»; Р. Шуман «</a:t>
            </a:r>
            <a:r>
              <a:rPr lang="ru-RU" dirty="0" err="1"/>
              <a:t>Порив</a:t>
            </a:r>
            <a:r>
              <a:rPr lang="ru-RU" dirty="0"/>
              <a:t>». </a:t>
            </a:r>
            <a:r>
              <a:rPr lang="ru-RU" dirty="0" err="1"/>
              <a:t>Виконання</a:t>
            </a:r>
            <a:r>
              <a:rPr lang="ru-RU" dirty="0"/>
              <a:t>: Н. Антоник, Н. </a:t>
            </a:r>
            <a:r>
              <a:rPr lang="ru-RU" dirty="0" err="1"/>
              <a:t>Двойкіна</a:t>
            </a:r>
            <a:r>
              <a:rPr lang="ru-RU" dirty="0"/>
              <a:t> «</a:t>
            </a:r>
            <a:r>
              <a:rPr lang="ru-RU" dirty="0" err="1"/>
              <a:t>Хмаринки</a:t>
            </a:r>
            <a:r>
              <a:rPr lang="ru-RU" dirty="0"/>
              <a:t>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2160" y="15429"/>
            <a:ext cx="3131840" cy="46166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Урок №4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6396335"/>
            <a:ext cx="907300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Автор: Толок Ірина Олександрівна 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146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ивчення нотної грамоти. | Тест з музичного мистецтва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94" y="3789040"/>
            <a:ext cx="8712968" cy="2066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ивчення нотної грамоти. | Тест з музичного мистецтва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00" y="692696"/>
            <a:ext cx="8698579" cy="2066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1403648" y="1124744"/>
            <a:ext cx="72008" cy="2880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484040" y="1124744"/>
            <a:ext cx="63624" cy="2880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636440" y="1277144"/>
            <a:ext cx="63624" cy="2880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726820" y="1268760"/>
            <a:ext cx="63624" cy="2880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1403648" y="1268760"/>
            <a:ext cx="144016" cy="83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1403648" y="1268760"/>
            <a:ext cx="36004" cy="167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1656001" y="1396008"/>
            <a:ext cx="134443" cy="167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1564432" y="1370856"/>
            <a:ext cx="271264" cy="251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623594" y="1421160"/>
            <a:ext cx="19925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31640" y="4221088"/>
            <a:ext cx="72008" cy="2160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1399781" y="4221088"/>
            <a:ext cx="72008" cy="2160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1331640" y="4221088"/>
            <a:ext cx="108012" cy="1080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V="1">
            <a:off x="1331640" y="4329100"/>
            <a:ext cx="184212" cy="1080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515852" y="4437112"/>
            <a:ext cx="48580" cy="2160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1577809" y="4410236"/>
            <a:ext cx="78192" cy="2429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V="1">
            <a:off x="1423746" y="4531686"/>
            <a:ext cx="244506" cy="13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flipV="1">
            <a:off x="1484040" y="4545124"/>
            <a:ext cx="216024" cy="540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58632" y="1081896"/>
            <a:ext cx="360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 smtClean="0">
                <a:latin typeface="+mj-lt"/>
              </a:rPr>
              <a:t>с</a:t>
            </a:r>
            <a:endParaRPr lang="ru-RU" sz="6000" dirty="0">
              <a:latin typeface="+mj-lt"/>
            </a:endParaRPr>
          </a:p>
        </p:txBody>
      </p:sp>
      <p:sp>
        <p:nvSpPr>
          <p:cNvPr id="5" name="Минус 4"/>
          <p:cNvSpPr/>
          <p:nvPr/>
        </p:nvSpPr>
        <p:spPr>
          <a:xfrm>
            <a:off x="2267744" y="1589727"/>
            <a:ext cx="216024" cy="136431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2987824" y="2097559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428256" y="2007902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>
            <a:stCxn id="6" idx="6"/>
          </p:cNvCxnSpPr>
          <p:nvPr/>
        </p:nvCxnSpPr>
        <p:spPr>
          <a:xfrm flipV="1">
            <a:off x="3275856" y="1421160"/>
            <a:ext cx="0" cy="766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26" idx="6"/>
          </p:cNvCxnSpPr>
          <p:nvPr/>
        </p:nvCxnSpPr>
        <p:spPr>
          <a:xfrm flipV="1">
            <a:off x="3716288" y="1421160"/>
            <a:ext cx="0" cy="6763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275856" y="1421160"/>
            <a:ext cx="4404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923928" y="1268760"/>
            <a:ext cx="0" cy="8287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4255870" y="1874878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788024" y="1669702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220072" y="1888734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6012160" y="2086627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444208" y="1272952"/>
            <a:ext cx="0" cy="8136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35" idx="5"/>
          </p:cNvCxnSpPr>
          <p:nvPr/>
        </p:nvCxnSpPr>
        <p:spPr>
          <a:xfrm flipV="1">
            <a:off x="4501721" y="1268760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5061195" y="1071251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5520952" y="1254737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6300192" y="1428045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7380312" y="1986039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6804248" y="1865780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V="1">
            <a:off x="7092280" y="1196265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7668344" y="1290116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Диагональная полоса 20"/>
          <p:cNvSpPr/>
          <p:nvPr/>
        </p:nvSpPr>
        <p:spPr>
          <a:xfrm flipH="1">
            <a:off x="7080092" y="1228212"/>
            <a:ext cx="216024" cy="310439"/>
          </a:xfrm>
          <a:prstGeom prst="diagStrip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низ стрелка 23"/>
          <p:cNvSpPr/>
          <p:nvPr/>
        </p:nvSpPr>
        <p:spPr>
          <a:xfrm>
            <a:off x="7080092" y="2187216"/>
            <a:ext cx="300220" cy="124443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8028384" y="1996970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8591902" y="1888734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V="1">
            <a:off x="8316416" y="1316524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8892479" y="1219219"/>
            <a:ext cx="0" cy="7591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8295486" y="1272952"/>
            <a:ext cx="596994" cy="920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Овал 66"/>
          <p:cNvSpPr/>
          <p:nvPr/>
        </p:nvSpPr>
        <p:spPr>
          <a:xfrm>
            <a:off x="1979712" y="4872508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2410094" y="4885244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2843808" y="4885245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3212767" y="4872509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 flipV="1">
            <a:off x="2267744" y="4329100"/>
            <a:ext cx="0" cy="633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2707579" y="4341837"/>
            <a:ext cx="0" cy="633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V="1">
            <a:off x="3024986" y="4341837"/>
            <a:ext cx="0" cy="633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V="1">
            <a:off x="3496072" y="4329100"/>
            <a:ext cx="0" cy="633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267744" y="4341837"/>
            <a:ext cx="1228328" cy="412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8" name="Овал 77"/>
          <p:cNvSpPr/>
          <p:nvPr/>
        </p:nvSpPr>
        <p:spPr>
          <a:xfrm>
            <a:off x="4079387" y="4693195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4547139" y="4693195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4932040" y="4693195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flipV="1">
            <a:off x="4079387" y="4782851"/>
            <a:ext cx="0" cy="766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flipV="1">
            <a:off x="4547139" y="4782851"/>
            <a:ext cx="0" cy="766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V="1">
            <a:off x="4932040" y="4782851"/>
            <a:ext cx="0" cy="766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079387" y="5548907"/>
            <a:ext cx="85265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364088" y="4341837"/>
            <a:ext cx="0" cy="8240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Овал 85"/>
          <p:cNvSpPr/>
          <p:nvPr/>
        </p:nvSpPr>
        <p:spPr>
          <a:xfrm>
            <a:off x="5724128" y="4705932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flipV="1">
            <a:off x="5724128" y="4822502"/>
            <a:ext cx="0" cy="766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Диагональная полоса 87"/>
          <p:cNvSpPr/>
          <p:nvPr/>
        </p:nvSpPr>
        <p:spPr>
          <a:xfrm flipH="1">
            <a:off x="5499007" y="5393687"/>
            <a:ext cx="216024" cy="310439"/>
          </a:xfrm>
          <a:prstGeom prst="diagStrip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6300192" y="4768998"/>
            <a:ext cx="288032" cy="1793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единительная линия 89"/>
          <p:cNvCxnSpPr/>
          <p:nvPr/>
        </p:nvCxnSpPr>
        <p:spPr>
          <a:xfrm flipV="1">
            <a:off x="6594375" y="4106452"/>
            <a:ext cx="0" cy="766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17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" y="2996952"/>
            <a:ext cx="3861048" cy="3861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ыноска-облако 1"/>
          <p:cNvSpPr/>
          <p:nvPr/>
        </p:nvSpPr>
        <p:spPr>
          <a:xfrm rot="1157797">
            <a:off x="3070622" y="1462135"/>
            <a:ext cx="3816424" cy="2822536"/>
          </a:xfrm>
          <a:prstGeom prst="cloudCallou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Пригадай</a:t>
            </a: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!</a:t>
            </a:r>
            <a:endParaRPr lang="ru-RU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24644"/>
            <a:ext cx="2952328" cy="10801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B0F0"/>
                </a:solidFill>
              </a:rPr>
              <a:t>Яку музику можна назвати програмною?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295769" y="4835972"/>
            <a:ext cx="3252014" cy="145458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B0F0"/>
                </a:solidFill>
              </a:rPr>
              <a:t>Музичний твір якого автора ви слухали на минулому </a:t>
            </a:r>
            <a:r>
              <a:rPr lang="uk-UA" sz="2400" b="1" dirty="0" err="1">
                <a:solidFill>
                  <a:srgbClr val="00B0F0"/>
                </a:solidFill>
              </a:rPr>
              <a:t>уроці</a:t>
            </a:r>
            <a:r>
              <a:rPr lang="uk-UA" sz="2400" b="1" dirty="0">
                <a:solidFill>
                  <a:srgbClr val="00B0F0"/>
                </a:solidFill>
              </a:rPr>
              <a:t>?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6540" y="224644"/>
            <a:ext cx="3024336" cy="10801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rgbClr val="00B0F0"/>
                </a:solidFill>
              </a:rPr>
              <a:t>Що</a:t>
            </a:r>
            <a:r>
              <a:rPr lang="ru-RU" sz="2800" b="1" dirty="0">
                <a:solidFill>
                  <a:srgbClr val="00B0F0"/>
                </a:solidFill>
              </a:rPr>
              <a:t> </a:t>
            </a:r>
            <a:r>
              <a:rPr lang="ru-RU" sz="2800" b="1" dirty="0" err="1">
                <a:solidFill>
                  <a:srgbClr val="00B0F0"/>
                </a:solidFill>
              </a:rPr>
              <a:t>таке</a:t>
            </a:r>
            <a:r>
              <a:rPr lang="ru-RU" sz="2800" b="1" dirty="0">
                <a:solidFill>
                  <a:srgbClr val="00B0F0"/>
                </a:solidFill>
              </a:rPr>
              <a:t> </a:t>
            </a:r>
            <a:r>
              <a:rPr lang="ru-RU" sz="2800" b="1" dirty="0" err="1">
                <a:solidFill>
                  <a:srgbClr val="00B0F0"/>
                </a:solidFill>
              </a:rPr>
              <a:t>музичний</a:t>
            </a:r>
            <a:r>
              <a:rPr lang="ru-RU" sz="2800" b="1" dirty="0">
                <a:solidFill>
                  <a:srgbClr val="00B0F0"/>
                </a:solidFill>
              </a:rPr>
              <a:t> цикл?</a:t>
            </a:r>
          </a:p>
        </p:txBody>
      </p:sp>
    </p:spTree>
    <p:extLst>
      <p:ext uri="{BB962C8B-B14F-4D97-AF65-F5344CB8AC3E}">
        <p14:creationId xmlns:p14="http://schemas.microsoft.com/office/powerpoint/2010/main" val="191929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 rot="21231160">
            <a:off x="394358" y="1059683"/>
            <a:ext cx="4392488" cy="42484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B0F0"/>
                </a:solidFill>
              </a:rPr>
              <a:t>Хмаринка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Запнувшись в блакитну хустинку,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По небу пливла хмаринка.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Та раптом зірвався вітер –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Нема їй куди подітись.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Зірвала мерщій хустинку –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Закапали з неї краплинки.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Так хмарка од вітру тікала,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Землю дощиком поливала.</a:t>
            </a:r>
            <a:endParaRPr lang="ru-RU" sz="2400" b="1" dirty="0">
              <a:solidFill>
                <a:srgbClr val="00B0F0"/>
              </a:solidFill>
            </a:endParaRPr>
          </a:p>
          <a:p>
            <a:r>
              <a:rPr lang="uk-UA" sz="2400" b="1" dirty="0">
                <a:solidFill>
                  <a:srgbClr val="00B0F0"/>
                </a:solidFill>
              </a:rPr>
              <a:t>Т. </a:t>
            </a:r>
            <a:r>
              <a:rPr lang="uk-UA" sz="2400" b="1" dirty="0" err="1">
                <a:solidFill>
                  <a:srgbClr val="00B0F0"/>
                </a:solidFill>
              </a:rPr>
              <a:t>Полубко</a:t>
            </a:r>
            <a:endParaRPr lang="ru-RU" sz="2400" b="1" dirty="0">
              <a:solidFill>
                <a:srgbClr val="00B0F0"/>
              </a:solidFill>
            </a:endParaRPr>
          </a:p>
        </p:txBody>
      </p:sp>
      <p:pic>
        <p:nvPicPr>
          <p:cNvPr id="3" name="11_Mihailo_Chemb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52120" y="1700808"/>
            <a:ext cx="2412155" cy="24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9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568952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Порівняй музику М. </a:t>
            </a:r>
            <a:r>
              <a:rPr lang="uk-UA" sz="2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Чембержі</a:t>
            </a:r>
            <a:r>
              <a:rPr lang="uk-UA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та Р. </a:t>
            </a:r>
            <a:r>
              <a:rPr lang="uk-UA" sz="2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Шуман</a:t>
            </a:r>
            <a:r>
              <a:rPr lang="uk-UA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за допомогою слів характерників </a:t>
            </a:r>
            <a:endParaRPr lang="uk-UA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uk-UA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( </a:t>
            </a:r>
            <a:r>
              <a:rPr lang="uk-UA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рішуча, урочиста, задумлива, енергійна, ніжна, активна, бадьора, сумна…).</a:t>
            </a:r>
            <a:endParaRPr lang="ru-RU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137065"/>
            <a:ext cx="4646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1) </a:t>
            </a:r>
            <a:r>
              <a:rPr lang="uk-UA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М.Чембержі</a:t>
            </a: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«Хмаринка»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3596" y="6044987"/>
            <a:ext cx="3558475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sz="28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2) Р. </a:t>
            </a:r>
            <a:r>
              <a:rPr lang="uk-UA" sz="2800" b="1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Шуман</a:t>
            </a:r>
            <a:r>
              <a:rPr lang="uk-UA" sz="28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«Порив»</a:t>
            </a:r>
            <a:endParaRPr lang="ru-RU" sz="2800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11_Mihailo_Chemb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16216" y="2132856"/>
            <a:ext cx="609600" cy="609600"/>
          </a:xfrm>
          <a:prstGeom prst="rect">
            <a:avLst/>
          </a:prstGeom>
        </p:spPr>
      </p:pic>
      <p:pic>
        <p:nvPicPr>
          <p:cNvPr id="6" name="videoplayback (31)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6853" y="2742456"/>
            <a:ext cx="5574248" cy="313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1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" y="2996952"/>
            <a:ext cx="3861048" cy="3861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Выноска-облако 2"/>
          <p:cNvSpPr/>
          <p:nvPr/>
        </p:nvSpPr>
        <p:spPr>
          <a:xfrm rot="1157797">
            <a:off x="3070622" y="1462135"/>
            <a:ext cx="3816424" cy="2822536"/>
          </a:xfrm>
          <a:prstGeom prst="cloudCallou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Пригадай</a:t>
            </a: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!</a:t>
            </a:r>
            <a:endParaRPr lang="ru-RU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332656"/>
            <a:ext cx="3096344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>
                <a:solidFill>
                  <a:srgbClr val="00B0F0"/>
                </a:solidFill>
              </a:rPr>
              <a:t>Як </a:t>
            </a:r>
            <a:r>
              <a:rPr lang="ru-RU" sz="2400" b="1" dirty="0" err="1">
                <a:solidFill>
                  <a:srgbClr val="00B0F0"/>
                </a:solidFill>
              </a:rPr>
              <a:t>ти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вважаєш</a:t>
            </a:r>
            <a:r>
              <a:rPr lang="uk-UA" sz="2400" b="1" dirty="0">
                <a:solidFill>
                  <a:srgbClr val="00B0F0"/>
                </a:solidFill>
              </a:rPr>
              <a:t>, ці твори-програмні</a:t>
            </a:r>
            <a:r>
              <a:rPr lang="ru-RU" sz="2400" b="1" dirty="0">
                <a:solidFill>
                  <a:srgbClr val="00B0F0"/>
                </a:solidFill>
              </a:rPr>
              <a:t>? Поясни </a:t>
            </a:r>
            <a:r>
              <a:rPr lang="uk-UA" sz="2400" b="1" dirty="0">
                <a:solidFill>
                  <a:srgbClr val="00B0F0"/>
                </a:solidFill>
              </a:rPr>
              <a:t>.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98038" y="4243400"/>
            <a:ext cx="3096344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B0F0"/>
                </a:solidFill>
              </a:rPr>
              <a:t>Поміркуй, чи може левенятко співати у високому регістрі, а пташка- у низькому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23229" y="38263"/>
            <a:ext cx="3445962" cy="14740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b="1" dirty="0">
                <a:solidFill>
                  <a:srgbClr val="00B0F0"/>
                </a:solidFill>
              </a:rPr>
              <a:t>Пригадай що таке регістр? Рухом руки покажи, як  мелодія хмаринки «подорожує» різними регістрами. </a:t>
            </a:r>
            <a:endParaRPr lang="ru-RU" sz="2000" b="1" dirty="0">
              <a:solidFill>
                <a:srgbClr val="00B0F0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38" y="5733256"/>
            <a:ext cx="3096344" cy="91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5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417"/>
            <a:ext cx="8028384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Слухання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3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музичного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твору</a:t>
            </a: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 Антоник, Н. </a:t>
            </a:r>
            <a:r>
              <a:rPr lang="ru-RU" sz="3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Двойкіна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- «</a:t>
            </a:r>
            <a:r>
              <a:rPr lang="ru-RU" sz="3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Хмаринки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</a:t>
            </a:r>
          </a:p>
        </p:txBody>
      </p:sp>
      <p:pic>
        <p:nvPicPr>
          <p:cNvPr id="3" name="videoplayback (29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9632" y="1196752"/>
            <a:ext cx="6768752" cy="507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4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3" y="1047775"/>
            <a:ext cx="3286001" cy="116205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24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Н. Антоник, Н. </a:t>
            </a:r>
            <a:r>
              <a:rPr lang="ru-RU" sz="24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Двойкіна</a:t>
            </a:r>
            <a:r>
              <a:rPr lang="ru-RU" sz="24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- «</a:t>
            </a:r>
            <a:r>
              <a:rPr lang="ru-RU" sz="24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Хмаринки</a:t>
            </a:r>
            <a:r>
              <a:rPr lang="ru-RU" sz="24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». </a:t>
            </a:r>
            <a:r>
              <a:rPr lang="ru-RU" sz="2400" cap="all" dirty="0" err="1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Розучуємо</a:t>
            </a:r>
            <a:r>
              <a:rPr lang="ru-RU" sz="2400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слова</a:t>
            </a:r>
            <a:r>
              <a:rPr lang="ru-RU" sz="24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</a:t>
            </a:r>
            <a:br>
              <a:rPr lang="ru-RU" sz="24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sz="24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" y="2348880"/>
            <a:ext cx="3861048" cy="3861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videoplayback (30)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19872" y="980728"/>
            <a:ext cx="5550013" cy="4099099"/>
          </a:xfrm>
        </p:spPr>
      </p:pic>
    </p:spTree>
    <p:extLst>
      <p:ext uri="{BB962C8B-B14F-4D97-AF65-F5344CB8AC3E}">
        <p14:creationId xmlns:p14="http://schemas.microsoft.com/office/powerpoint/2010/main" val="414815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3520" y="33389"/>
            <a:ext cx="432048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Фізкультхвилинка</a:t>
            </a:r>
            <a:endParaRPr lang="ru-RU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videoplayback (16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862042"/>
            <a:ext cx="8728971" cy="491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9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5" y="332656"/>
            <a:ext cx="4572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Едвард </a:t>
            </a:r>
            <a:r>
              <a:rPr lang="uk-UA" sz="28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Гріг</a:t>
            </a:r>
            <a:r>
              <a:rPr lang="uk-UA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симфонічна увертюра «Восени»</a:t>
            </a:r>
            <a:endParaRPr lang="ru-RU" sz="2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uk-UA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(слухання уривку) </a:t>
            </a:r>
            <a:endParaRPr lang="ru-RU" sz="2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0" name="Picture 2" descr="Эдвард Григ, март 1888 г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45" y="332656"/>
            <a:ext cx="3770424" cy="573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5" y="171765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u="sng" dirty="0">
                <a:hlinkClick r:id="rId3"/>
              </a:rPr>
              <a:t>https://www.youtube.com/watch?v=fNZGF-uCY4s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717005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dirty="0" smtClean="0"/>
              <a:t>	Саме </a:t>
            </a:r>
            <a:r>
              <a:rPr lang="uk-UA" sz="2800" dirty="0"/>
              <a:t>на початку музичного твору ви почуєте, як змінюється музика. В музиці є спеціальні позначки динаміки – форте і піано. </a:t>
            </a:r>
            <a:r>
              <a:rPr lang="uk-UA" sz="2800" b="1" dirty="0"/>
              <a:t>Форте </a:t>
            </a:r>
            <a:r>
              <a:rPr lang="uk-UA" sz="2800" dirty="0"/>
              <a:t>– означає голосне виконання музики, а </a:t>
            </a:r>
            <a:r>
              <a:rPr lang="uk-UA" sz="2800" b="1" dirty="0"/>
              <a:t>піано </a:t>
            </a:r>
            <a:r>
              <a:rPr lang="uk-UA" sz="2800" dirty="0"/>
              <a:t>– тихе.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7046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Барабан, синий - Bino — фото 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15" y="3284984"/>
            <a:ext cx="1562553" cy="1085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71735"/>
            <a:ext cx="770485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Створюємо</a:t>
            </a:r>
            <a:r>
              <a:rPr lang="ru-RU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uk-UA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</a:t>
            </a:r>
            <a:r>
              <a:rPr lang="ru-RU" sz="2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музичні</a:t>
            </a:r>
            <a:r>
              <a:rPr lang="ru-RU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картини</a:t>
            </a:r>
            <a:r>
              <a:rPr lang="uk-UA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</a:t>
            </a:r>
            <a:r>
              <a:rPr lang="ru-RU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хмаринок</a:t>
            </a:r>
            <a:r>
              <a:rPr lang="uk-UA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відповідно до віршів (придумай мелодію, створи звуковий супровід або інсценізація)</a:t>
            </a:r>
            <a:r>
              <a:rPr lang="ru-RU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15616" y="1700808"/>
            <a:ext cx="4464496" cy="22322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200" b="1" dirty="0">
                <a:solidFill>
                  <a:srgbClr val="00B0F0"/>
                </a:solidFill>
              </a:rPr>
              <a:t>Небо вкрили рясно темно-сірі хмари.</a:t>
            </a:r>
            <a:endParaRPr lang="ru-RU" sz="3200" b="1" dirty="0">
              <a:solidFill>
                <a:srgbClr val="00B0F0"/>
              </a:solidFill>
            </a:endParaRPr>
          </a:p>
          <a:p>
            <a:r>
              <a:rPr lang="uk-UA" sz="3200" b="1" dirty="0">
                <a:solidFill>
                  <a:srgbClr val="00B0F0"/>
                </a:solidFill>
              </a:rPr>
              <a:t>Грізно грім загримав, мов у бубни вдарив.</a:t>
            </a:r>
            <a:endParaRPr lang="ru-RU" sz="3200" b="1" dirty="0">
              <a:solidFill>
                <a:srgbClr val="00B0F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5616" y="4221088"/>
            <a:ext cx="4464496" cy="22322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600" b="1" dirty="0">
                <a:solidFill>
                  <a:srgbClr val="00B0F0"/>
                </a:solidFill>
              </a:rPr>
              <a:t>Гарненька біленька, неначе пір’їнка,</a:t>
            </a:r>
            <a:endParaRPr lang="ru-RU" sz="3600" b="1" dirty="0">
              <a:solidFill>
                <a:srgbClr val="00B0F0"/>
              </a:solidFill>
            </a:endParaRPr>
          </a:p>
          <a:p>
            <a:r>
              <a:rPr lang="uk-UA" sz="3600" b="1" dirty="0">
                <a:solidFill>
                  <a:srgbClr val="00B0F0"/>
                </a:solidFill>
              </a:rPr>
              <a:t>Всміхається сонцю грайлива хмаринка.  </a:t>
            </a:r>
            <a:endParaRPr lang="ru-RU" sz="3600" b="1" dirty="0">
              <a:solidFill>
                <a:srgbClr val="00B0F0"/>
              </a:solidFill>
            </a:endParaRPr>
          </a:p>
        </p:txBody>
      </p:sp>
      <p:pic>
        <p:nvPicPr>
          <p:cNvPr id="8" name="Picture 4" descr="Конспект інтегрованого заняття на тему &quot;Пустотлива хмаринка&quot; (середня група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925" y="1676756"/>
            <a:ext cx="3250952" cy="21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1" descr="Ужгородська міська бібліотека для дітей &quot;Казка&quot; : червня 201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01" y="3573016"/>
            <a:ext cx="2686352" cy="230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7231">
            <a:off x="5557003" y="5627814"/>
            <a:ext cx="1688405" cy="1148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80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усний рахунок з LEGO | Тест з математики – «На Урок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04" y="260648"/>
            <a:ext cx="2108169" cy="14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3928" y="940573"/>
            <a:ext cx="2279547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</a:t>
            </a:r>
            <a:r>
              <a:rPr lang="uk-UA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іла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380312" y="504938"/>
            <a:ext cx="936104" cy="5195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633744" y="1196752"/>
            <a:ext cx="230425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150" name="Picture 6" descr="Купити LEGO бокси Двоточковий помаранчевий контейнер (40021753) -  конструктор ЛЕГО - ціна набору | Сonstructors.com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1" y="5661248"/>
            <a:ext cx="1152936" cy="7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Купити LEGO бокси Двоточковий помаранчевий контейнер (40021753) -  конструктор ЛЕГО - ціна набору | Сonstructors.com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812" y="5695997"/>
            <a:ext cx="1152936" cy="7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Купити LEGO бокси Двоточковий помаранчевий контейнер (40021753) -  конструктор ЛЕГО - ціна набору | Сonstructors.com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621" y="5661248"/>
            <a:ext cx="1152936" cy="7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Купити LEGO бокси Двоточковий помаранчевий контейнер (40021753) -  конструктор ЛЕГО - ціна набору | Сonstructors.com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820" y="5695997"/>
            <a:ext cx="1152936" cy="7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Купити LEGO бокси Двоточковий помаранчевий контейнер (40021753) -  конструктор ЛЕГО - ціна набору | Сonstructors.com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44" y="6208805"/>
            <a:ext cx="1152936" cy="7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Купити LEGO бокси Двоточковий помаранчевий контейнер (40021753) -  конструктор ЛЕГО - ціна набору | Сonstructors.com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153" y="6205700"/>
            <a:ext cx="1152936" cy="7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499992" y="5602098"/>
            <a:ext cx="2279547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Восьма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Picture 4" descr="усний рахунок з LEGO | Тест з математики – «На Урок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641" y="764704"/>
            <a:ext cx="2153213" cy="148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6" y="2376038"/>
            <a:ext cx="1471601" cy="10827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3" y="2415551"/>
            <a:ext cx="1272251" cy="936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723662" y="2556165"/>
            <a:ext cx="22795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Половина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516216" y="2917430"/>
            <a:ext cx="108012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776356" y="2917430"/>
            <a:ext cx="108012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7308304" y="2492132"/>
            <a:ext cx="720080" cy="38719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>
            <a:stCxn id="8" idx="6"/>
          </p:cNvCxnSpPr>
          <p:nvPr/>
        </p:nvCxnSpPr>
        <p:spPr>
          <a:xfrm flipV="1">
            <a:off x="8028384" y="1504871"/>
            <a:ext cx="0" cy="11808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158" name="Picture 14" descr="Старша Ліга 2018 – Всеукраїнський фестиваль робототехні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84" y="3933056"/>
            <a:ext cx="1411567" cy="1411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 descr="Старша Ліга 2018 – Всеукраїнський фестиваль робототехні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231" y="3916768"/>
            <a:ext cx="1411567" cy="1411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Старша Ліга 2018 – Всеукраїнський фестиваль робототехні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036" y="3870337"/>
            <a:ext cx="1411567" cy="1411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Старша Ліга 2018 – Всеукраїнський фестиваль робототехні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854" y="3951031"/>
            <a:ext cx="1411567" cy="1411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5316789" y="4333648"/>
            <a:ext cx="22795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Четверта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308304" y="5157192"/>
            <a:ext cx="46805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8547515" y="5174348"/>
            <a:ext cx="46805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919138" y="5174348"/>
            <a:ext cx="46805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6747315" y="5136085"/>
            <a:ext cx="46805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7785872" y="4656814"/>
            <a:ext cx="761643" cy="3231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V="1">
            <a:off x="8547515" y="3637535"/>
            <a:ext cx="0" cy="11808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316789" y="6669360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5948536" y="6674684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6501994" y="6674684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7116989" y="6669360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7701437" y="6669360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8302194" y="6674684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824027" y="6674684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4219963" y="6674684"/>
            <a:ext cx="47934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7194024" y="6187293"/>
            <a:ext cx="761643" cy="3231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flipV="1">
            <a:off x="7941110" y="5190678"/>
            <a:ext cx="0" cy="11808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Диагональная полоса 33"/>
          <p:cNvSpPr/>
          <p:nvPr/>
        </p:nvSpPr>
        <p:spPr>
          <a:xfrm rot="4982572">
            <a:off x="7827173" y="5240834"/>
            <a:ext cx="600757" cy="499204"/>
          </a:xfrm>
          <a:prstGeom prst="diagStrip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81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Рамка Осенья рамка PNG - AVATA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268722">
            <a:off x="2461174" y="184510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Що означає форте та піано?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uk-UA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Яку ви уявили осінню картину під час слухання музичного твору «Порив»?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810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313</Words>
  <Application>Microsoft Office PowerPoint</Application>
  <PresentationFormat>Экран (4:3)</PresentationFormat>
  <Paragraphs>47</Paragraphs>
  <Slides>13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Н. Антоник, Н. Двойкіна - «Хмаринки». Розучуємо слова.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TPCUSer</cp:lastModifiedBy>
  <cp:revision>18</cp:revision>
  <dcterms:created xsi:type="dcterms:W3CDTF">2021-03-24T10:33:11Z</dcterms:created>
  <dcterms:modified xsi:type="dcterms:W3CDTF">2022-09-28T08:00:45Z</dcterms:modified>
</cp:coreProperties>
</file>