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77" r:id="rId2"/>
    <p:sldId id="275" r:id="rId3"/>
    <p:sldId id="265" r:id="rId4"/>
    <p:sldId id="258" r:id="rId5"/>
    <p:sldId id="261" r:id="rId6"/>
    <p:sldId id="262" r:id="rId7"/>
    <p:sldId id="260" r:id="rId8"/>
    <p:sldId id="274" r:id="rId9"/>
    <p:sldId id="257" r:id="rId10"/>
    <p:sldId id="259" r:id="rId11"/>
    <p:sldId id="268" r:id="rId12"/>
    <p:sldId id="266" r:id="rId13"/>
    <p:sldId id="267" r:id="rId14"/>
    <p:sldId id="269" r:id="rId15"/>
    <p:sldId id="276" r:id="rId16"/>
    <p:sldId id="271" r:id="rId17"/>
    <p:sldId id="272" r:id="rId18"/>
    <p:sldId id="263" r:id="rId19"/>
    <p:sldId id="270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2" autoAdjust="0"/>
    <p:restoredTop sz="94574" autoAdjust="0"/>
  </p:normalViewPr>
  <p:slideViewPr>
    <p:cSldViewPr>
      <p:cViewPr>
        <p:scale>
          <a:sx n="90" d="100"/>
          <a:sy n="90" d="100"/>
        </p:scale>
        <p:origin x="-1238" y="-3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677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97567A-F1E8-49F5-97C8-DA5AD92E228B}" type="datetimeFigureOut">
              <a:rPr lang="ru-RU" smtClean="0"/>
              <a:t>21.09.2022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0B36BE-F9A5-4E0F-8FA8-5D7601C046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07761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B36BE-F9A5-4E0F-8FA8-5D7601C04624}" type="slidenum">
              <a:rPr lang="ru-RU" smtClean="0"/>
              <a:t>17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998285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21.09.2022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21.09.2022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21.09.2022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21.09.2022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uk-UA" sz="4000" dirty="0" smtClean="0">
                <a:latin typeface="Times New Roman" pitchFamily="18" charset="0"/>
                <a:cs typeface="Times New Roman" pitchFamily="18" charset="0"/>
              </a:rPr>
              <a:t>Інтегрований курс «Мистецтво»</a:t>
            </a:r>
            <a:br>
              <a:rPr lang="uk-UA" sz="4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4000" dirty="0" smtClean="0">
                <a:latin typeface="Times New Roman" pitchFamily="18" charset="0"/>
                <a:cs typeface="Times New Roman" pitchFamily="18" charset="0"/>
              </a:rPr>
              <a:t>5 клас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628800"/>
            <a:ext cx="8229600" cy="5040560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ru-RU" sz="9600" dirty="0">
                <a:latin typeface="Times New Roman" pitchFamily="18" charset="0"/>
                <a:cs typeface="Times New Roman" pitchFamily="18" charset="0"/>
              </a:rPr>
              <a:t>Урок № </a:t>
            </a: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3</a:t>
            </a:r>
            <a:endParaRPr lang="ru-RU" sz="9600" b="1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uk-UA" sz="14400" b="1" i="1" dirty="0" smtClean="0">
                <a:latin typeface="Times New Roman" pitchFamily="18" charset="0"/>
                <a:cs typeface="Times New Roman" pitchFamily="18" charset="0"/>
              </a:rPr>
              <a:t>Одвічні ритми мистецтва</a:t>
            </a:r>
            <a:endParaRPr lang="uk-UA" sz="14400" b="1" i="1" dirty="0">
              <a:latin typeface="Times New Roman" pitchFamily="18" charset="0"/>
              <a:cs typeface="Times New Roman" pitchFamily="18" charset="0"/>
            </a:endParaRPr>
          </a:p>
          <a:p>
            <a:pPr marL="0" indent="0" algn="r">
              <a:buNone/>
            </a:pPr>
            <a:endParaRPr lang="uk-UA" sz="7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r">
              <a:buNone/>
            </a:pPr>
            <a:r>
              <a:rPr lang="uk-UA" sz="9600" dirty="0" smtClean="0">
                <a:latin typeface="Times New Roman" pitchFamily="18" charset="0"/>
                <a:cs typeface="Times New Roman" pitchFamily="18" charset="0"/>
              </a:rPr>
              <a:t>Підготувала</a:t>
            </a:r>
            <a:r>
              <a:rPr lang="uk-UA" sz="9600" dirty="0">
                <a:latin typeface="Times New Roman" pitchFamily="18" charset="0"/>
                <a:cs typeface="Times New Roman" pitchFamily="18" charset="0"/>
              </a:rPr>
              <a:t>: вчитель музичного мистецтва</a:t>
            </a:r>
          </a:p>
          <a:p>
            <a:pPr marL="0" indent="0" algn="r">
              <a:buNone/>
            </a:pPr>
            <a:r>
              <a:rPr lang="uk-UA" sz="9600" dirty="0">
                <a:latin typeface="Times New Roman" pitchFamily="18" charset="0"/>
                <a:cs typeface="Times New Roman" pitchFamily="18" charset="0"/>
              </a:rPr>
              <a:t>Фастівської спеціалізованої </a:t>
            </a:r>
          </a:p>
          <a:p>
            <a:pPr marL="0" indent="0" algn="r">
              <a:buNone/>
            </a:pPr>
            <a:r>
              <a:rPr lang="uk-UA" sz="9600" dirty="0">
                <a:latin typeface="Times New Roman" pitchFamily="18" charset="0"/>
                <a:cs typeface="Times New Roman" pitchFamily="18" charset="0"/>
              </a:rPr>
              <a:t>загальноосвітньої школи  </a:t>
            </a:r>
          </a:p>
          <a:p>
            <a:pPr marL="0" indent="0" algn="r">
              <a:buNone/>
            </a:pPr>
            <a:r>
              <a:rPr lang="en-US" sz="9600" dirty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uk-UA" sz="96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9600" dirty="0">
                <a:latin typeface="Times New Roman" pitchFamily="18" charset="0"/>
                <a:cs typeface="Times New Roman" pitchFamily="18" charset="0"/>
              </a:rPr>
              <a:t>III</a:t>
            </a:r>
            <a:r>
              <a:rPr lang="uk-UA" sz="9600" dirty="0">
                <a:latin typeface="Times New Roman" pitchFamily="18" charset="0"/>
                <a:cs typeface="Times New Roman" pitchFamily="18" charset="0"/>
              </a:rPr>
              <a:t> ст.№4  </a:t>
            </a:r>
          </a:p>
          <a:p>
            <a:pPr marL="0" indent="0" algn="r">
              <a:buNone/>
            </a:pPr>
            <a:r>
              <a:rPr lang="uk-UA" sz="9600" dirty="0">
                <a:latin typeface="Times New Roman" pitchFamily="18" charset="0"/>
                <a:cs typeface="Times New Roman" pitchFamily="18" charset="0"/>
              </a:rPr>
              <a:t>з поглибленим вивченням іноземних мов   </a:t>
            </a:r>
          </a:p>
          <a:p>
            <a:pPr marL="0" indent="0" algn="r">
              <a:buNone/>
            </a:pPr>
            <a:r>
              <a:rPr lang="uk-UA" sz="9600" dirty="0">
                <a:latin typeface="Times New Roman" pitchFamily="18" charset="0"/>
                <a:cs typeface="Times New Roman" pitchFamily="18" charset="0"/>
              </a:rPr>
              <a:t> Селіванова Ірина Миколаївна</a:t>
            </a:r>
          </a:p>
          <a:p>
            <a:pPr marL="0" indent="0">
              <a:buNone/>
            </a:pPr>
            <a:endParaRPr lang="uk-UA" sz="96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96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uk-UA" sz="9600" dirty="0">
                <a:latin typeface="Times New Roman" pitchFamily="18" charset="0"/>
                <a:cs typeface="Times New Roman" pitchFamily="18" charset="0"/>
              </a:rPr>
              <a:t>  м. Фастів </a:t>
            </a:r>
          </a:p>
          <a:p>
            <a:pPr marL="0" indent="0">
              <a:buNone/>
            </a:pPr>
            <a:r>
              <a:rPr lang="uk-UA" sz="9600" dirty="0">
                <a:latin typeface="Times New Roman" pitchFamily="18" charset="0"/>
                <a:cs typeface="Times New Roman" pitchFamily="18" charset="0"/>
              </a:rPr>
              <a:t>                                              </a:t>
            </a:r>
            <a:r>
              <a:rPr lang="uk-UA" sz="9600" dirty="0" smtClean="0">
                <a:latin typeface="Times New Roman" pitchFamily="18" charset="0"/>
                <a:cs typeface="Times New Roman" pitchFamily="18" charset="0"/>
              </a:rPr>
              <a:t>2018 </a:t>
            </a:r>
            <a:r>
              <a:rPr lang="uk-UA" sz="9600" dirty="0">
                <a:latin typeface="Times New Roman" pitchFamily="18" charset="0"/>
                <a:cs typeface="Times New Roman" pitchFamily="18" charset="0"/>
              </a:rPr>
              <a:t>р.</a:t>
            </a:r>
            <a:endParaRPr lang="ru-RU" sz="96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996819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3573016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l"/>
            <a:r>
              <a:rPr lang="uk-UA" sz="6600" b="1" i="1" dirty="0" smtClean="0">
                <a:solidFill>
                  <a:srgbClr val="C00000"/>
                </a:solidFill>
              </a:rPr>
              <a:t>   </a:t>
            </a:r>
            <a:r>
              <a:rPr lang="uk-UA" sz="6600" b="1" i="1" dirty="0" smtClean="0">
                <a:solidFill>
                  <a:srgbClr val="0070C0"/>
                </a:solidFill>
              </a:rPr>
              <a:t>Одвічні </a:t>
            </a:r>
            <a:br>
              <a:rPr lang="uk-UA" sz="6600" b="1" i="1" dirty="0" smtClean="0">
                <a:solidFill>
                  <a:srgbClr val="0070C0"/>
                </a:solidFill>
              </a:rPr>
            </a:br>
            <a:r>
              <a:rPr lang="uk-UA" sz="6600" b="1" i="1" dirty="0" smtClean="0">
                <a:solidFill>
                  <a:srgbClr val="0070C0"/>
                </a:solidFill>
              </a:rPr>
              <a:t>                ритми</a:t>
            </a:r>
            <a:br>
              <a:rPr lang="uk-UA" sz="6600" b="1" i="1" dirty="0" smtClean="0">
                <a:solidFill>
                  <a:srgbClr val="0070C0"/>
                </a:solidFill>
              </a:rPr>
            </a:br>
            <a:r>
              <a:rPr lang="uk-UA" sz="6600" b="1" i="1" dirty="0" smtClean="0">
                <a:solidFill>
                  <a:srgbClr val="0070C0"/>
                </a:solidFill>
              </a:rPr>
              <a:t>                           мистецтва</a:t>
            </a:r>
            <a:endParaRPr lang="ru-RU" sz="6600" b="1" i="1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3501008"/>
            <a:ext cx="9144000" cy="3356992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uk-UA" sz="6000" dirty="0" smtClean="0">
                <a:solidFill>
                  <a:srgbClr val="C00000"/>
                </a:solidFill>
              </a:rPr>
              <a:t>Календарно-обрядові </a:t>
            </a:r>
          </a:p>
          <a:p>
            <a:pPr marL="0" indent="0" algn="ctr">
              <a:buNone/>
            </a:pPr>
            <a:r>
              <a:rPr lang="uk-UA" sz="6000" dirty="0" smtClean="0">
                <a:solidFill>
                  <a:srgbClr val="C00000"/>
                </a:solidFill>
              </a:rPr>
              <a:t>пісні</a:t>
            </a:r>
            <a:endParaRPr lang="ru-RU" sz="60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6486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5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691680" cy="6858000"/>
          </a:xfrm>
        </p:spPr>
        <p:txBody>
          <a:bodyPr numCol="2">
            <a:normAutofit/>
          </a:bodyPr>
          <a:lstStyle/>
          <a:p>
            <a:pPr algn="l"/>
            <a:r>
              <a:rPr lang="uk-UA" sz="8000" dirty="0" smtClean="0"/>
              <a:t>П</a:t>
            </a:r>
            <a:br>
              <a:rPr lang="uk-UA" sz="8000" dirty="0" smtClean="0"/>
            </a:br>
            <a:r>
              <a:rPr lang="uk-UA" sz="8000" dirty="0" smtClean="0"/>
              <a:t>о</a:t>
            </a:r>
            <a:br>
              <a:rPr lang="uk-UA" sz="8000" dirty="0" smtClean="0"/>
            </a:br>
            <a:r>
              <a:rPr lang="uk-UA" sz="8000" dirty="0" smtClean="0"/>
              <a:t>р и</a:t>
            </a:r>
            <a:endParaRPr lang="ru-RU" sz="8000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10" b="4145"/>
          <a:stretch/>
        </p:blipFill>
        <p:spPr bwMode="auto">
          <a:xfrm>
            <a:off x="827584" y="0"/>
            <a:ext cx="74104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96336" y="0"/>
            <a:ext cx="1547664" cy="6126163"/>
          </a:xfrm>
        </p:spPr>
        <p:txBody>
          <a:bodyPr>
            <a:normAutofit/>
          </a:bodyPr>
          <a:lstStyle/>
          <a:p>
            <a:endParaRPr lang="uk-UA" sz="6600" dirty="0" smtClean="0"/>
          </a:p>
          <a:p>
            <a:pPr marL="0" indent="0">
              <a:buNone/>
            </a:pPr>
            <a:r>
              <a:rPr lang="uk-UA" sz="6600" dirty="0"/>
              <a:t> </a:t>
            </a:r>
            <a:r>
              <a:rPr lang="uk-UA" sz="6600" dirty="0" smtClean="0"/>
              <a:t> Р</a:t>
            </a:r>
          </a:p>
          <a:p>
            <a:pPr marL="0" indent="0">
              <a:buNone/>
            </a:pPr>
            <a:r>
              <a:rPr lang="uk-UA" sz="6600" dirty="0" smtClean="0"/>
              <a:t>  О</a:t>
            </a:r>
          </a:p>
          <a:p>
            <a:pPr marL="0" indent="0">
              <a:buNone/>
            </a:pPr>
            <a:r>
              <a:rPr lang="uk-UA" sz="6600" dirty="0" smtClean="0"/>
              <a:t>  К</a:t>
            </a:r>
          </a:p>
          <a:p>
            <a:pPr marL="0" indent="0">
              <a:buNone/>
            </a:pPr>
            <a:r>
              <a:rPr lang="uk-UA" sz="6600" dirty="0" smtClean="0"/>
              <a:t>  у</a:t>
            </a:r>
            <a:endParaRPr lang="ru-RU" sz="6600" dirty="0"/>
          </a:p>
        </p:txBody>
      </p:sp>
    </p:spTree>
    <p:extLst>
      <p:ext uri="{BB962C8B-B14F-4D97-AF65-F5344CB8AC3E}">
        <p14:creationId xmlns:p14="http://schemas.microsoft.com/office/powerpoint/2010/main" val="3731118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wheel spokes="1"/>
      </p:transition>
    </mc:Choice>
    <mc:Fallback xmlns="">
      <p:transition spd="slow">
        <p:wheel spokes="1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3531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041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" y="188641"/>
            <a:ext cx="9142081" cy="6480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62114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760" y="22631"/>
            <a:ext cx="8568952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93643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08766" cy="6845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99736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  <a:solidFill>
            <a:schemeClr val="accent6">
              <a:lumMod val="60000"/>
              <a:lumOff val="40000"/>
            </a:schemeClr>
          </a:solidFill>
        </p:spPr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88641"/>
            <a:ext cx="8229600" cy="792087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uk-UA" sz="5400" dirty="0" smtClean="0">
                <a:solidFill>
                  <a:srgbClr val="0070C0"/>
                </a:solidFill>
              </a:rPr>
              <a:t>Масляна</a:t>
            </a:r>
            <a:endParaRPr lang="ru-RU" sz="5400" dirty="0">
              <a:solidFill>
                <a:srgbClr val="0070C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154" y="980728"/>
            <a:ext cx="8083478" cy="56608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54103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1"/>
            <a:ext cx="8229600" cy="1432101"/>
          </a:xfrm>
        </p:spPr>
        <p:txBody>
          <a:bodyPr>
            <a:noAutofit/>
          </a:bodyPr>
          <a:lstStyle/>
          <a:p>
            <a:r>
              <a:rPr lang="uk-UA" dirty="0" smtClean="0">
                <a:solidFill>
                  <a:srgbClr val="7030A0"/>
                </a:solidFill>
              </a:rPr>
              <a:t>Український композитор </a:t>
            </a:r>
            <a:br>
              <a:rPr lang="uk-UA" dirty="0" smtClean="0">
                <a:solidFill>
                  <a:srgbClr val="7030A0"/>
                </a:solidFill>
              </a:rPr>
            </a:br>
            <a:r>
              <a:rPr lang="uk-UA" dirty="0" smtClean="0">
                <a:solidFill>
                  <a:srgbClr val="7030A0"/>
                </a:solidFill>
              </a:rPr>
              <a:t>Ігор </a:t>
            </a:r>
            <a:r>
              <a:rPr lang="uk-UA" dirty="0" err="1" smtClean="0">
                <a:solidFill>
                  <a:srgbClr val="7030A0"/>
                </a:solidFill>
              </a:rPr>
              <a:t>Шамо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76056" y="5373216"/>
            <a:ext cx="4067944" cy="1484784"/>
          </a:xfrm>
        </p:spPr>
        <p:txBody>
          <a:bodyPr>
            <a:normAutofit/>
          </a:bodyPr>
          <a:lstStyle/>
          <a:p>
            <a:r>
              <a:rPr lang="uk-UA" sz="4800" dirty="0" smtClean="0">
                <a:solidFill>
                  <a:srgbClr val="7030A0"/>
                </a:solidFill>
              </a:rPr>
              <a:t>1925-</a:t>
            </a:r>
            <a:r>
              <a:rPr lang="ru-RU" sz="4800" dirty="0" smtClean="0">
                <a:solidFill>
                  <a:srgbClr val="7030A0"/>
                </a:solidFill>
              </a:rPr>
              <a:t> 1982</a:t>
            </a:r>
          </a:p>
          <a:p>
            <a:pPr marL="0" indent="0">
              <a:buNone/>
            </a:pPr>
            <a:endParaRPr lang="uk-UA" sz="4800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" y="1432101"/>
            <a:ext cx="4980806" cy="54258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39423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wheel spokes="1"/>
      </p:transition>
    </mc:Choice>
    <mc:Fallback xmlns="">
      <p:transition spd="slow">
        <p:wheel spokes="1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876424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uk-UA" dirty="0" smtClean="0"/>
              <a:t>Хорова опера «</a:t>
            </a:r>
            <a:r>
              <a:rPr lang="uk-UA" dirty="0" err="1" smtClean="0"/>
              <a:t>Ятранські</a:t>
            </a:r>
            <a:r>
              <a:rPr lang="uk-UA" dirty="0" smtClean="0"/>
              <a:t> ігри»</a:t>
            </a:r>
            <a:br>
              <a:rPr lang="uk-UA" dirty="0" smtClean="0"/>
            </a:br>
            <a:r>
              <a:rPr lang="uk-UA" dirty="0" smtClean="0"/>
              <a:t>Заспів «Тирлич-тирлич»</a:t>
            </a:r>
            <a:endParaRPr lang="ru-RU" dirty="0"/>
          </a:p>
        </p:txBody>
      </p:sp>
      <p:pic>
        <p:nvPicPr>
          <p:cNvPr id="8" name="gor-shamo-fragm.-z-hor.-operi-yatransk-gri-tirlich-tirlich_(get-tune.net).mp3">
            <a:hlinkClick r:id="" action="ppaction://media"/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557588"/>
            <a:ext cx="609600" cy="609600"/>
          </a:xfrm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144" y="1628800"/>
            <a:ext cx="9168144" cy="52361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gor-shamo-fragm.-z-hor.-operi-yatransk-gri-tirlich-tirlich_(get-tune.net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156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812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uk-UA" sz="4400" b="1" i="1" dirty="0" smtClean="0"/>
              <a:t>Мотив </a:t>
            </a:r>
            <a:r>
              <a:rPr lang="uk-UA" sz="4000" i="1" dirty="0" smtClean="0"/>
              <a:t>– </a:t>
            </a:r>
            <a:r>
              <a:rPr lang="uk-UA" sz="4000" i="1" dirty="0" smtClean="0">
                <a:solidFill>
                  <a:srgbClr val="C00000"/>
                </a:solidFill>
              </a:rPr>
              <a:t>наспів, частина музичної        теми.</a:t>
            </a:r>
          </a:p>
          <a:p>
            <a:r>
              <a:rPr lang="uk-UA" sz="4400" b="1" i="1" dirty="0" smtClean="0"/>
              <a:t>Ритм </a:t>
            </a:r>
            <a:r>
              <a:rPr lang="uk-UA" sz="4000" i="1" dirty="0" smtClean="0">
                <a:solidFill>
                  <a:srgbClr val="C00000"/>
                </a:solidFill>
              </a:rPr>
              <a:t>– упоряджене чергування     </a:t>
            </a:r>
          </a:p>
          <a:p>
            <a:pPr marL="0" indent="0">
              <a:buNone/>
            </a:pPr>
            <a:r>
              <a:rPr lang="uk-UA" sz="4000" i="1" dirty="0">
                <a:solidFill>
                  <a:srgbClr val="C00000"/>
                </a:solidFill>
              </a:rPr>
              <a:t> </a:t>
            </a:r>
            <a:r>
              <a:rPr lang="uk-UA" sz="4000" i="1" dirty="0" smtClean="0">
                <a:solidFill>
                  <a:srgbClr val="C00000"/>
                </a:solidFill>
              </a:rPr>
              <a:t>                музичних звуків.</a:t>
            </a:r>
          </a:p>
          <a:p>
            <a:pPr marL="0" indent="0" algn="ctr">
              <a:buNone/>
            </a:pPr>
            <a:r>
              <a:rPr lang="uk-UA" sz="4000" i="1" dirty="0"/>
              <a:t> </a:t>
            </a:r>
            <a:r>
              <a:rPr lang="uk-UA" sz="4000" i="1" dirty="0" smtClean="0"/>
              <a:t>           </a:t>
            </a:r>
            <a:r>
              <a:rPr lang="uk-UA" sz="4000" i="1" dirty="0" smtClean="0">
                <a:solidFill>
                  <a:srgbClr val="0070C0"/>
                </a:solidFill>
              </a:rPr>
              <a:t>-    чергування однорідних      елементів зображення.</a:t>
            </a:r>
          </a:p>
          <a:p>
            <a:pPr marL="0" indent="0">
              <a:buNone/>
            </a:pPr>
            <a:r>
              <a:rPr lang="uk-UA" sz="4000" i="1" dirty="0"/>
              <a:t> </a:t>
            </a:r>
            <a:r>
              <a:rPr lang="uk-UA" sz="4000" i="1" dirty="0" smtClean="0"/>
              <a:t>                  </a:t>
            </a:r>
            <a:r>
              <a:rPr lang="uk-UA" sz="4000" i="1" dirty="0" smtClean="0">
                <a:solidFill>
                  <a:schemeClr val="accent6">
                    <a:lumMod val="50000"/>
                  </a:schemeClr>
                </a:solidFill>
              </a:rPr>
              <a:t>- узгодженість певних мовних  </a:t>
            </a:r>
          </a:p>
          <a:p>
            <a:pPr marL="0" indent="0">
              <a:buNone/>
            </a:pPr>
            <a:r>
              <a:rPr lang="uk-UA" sz="4000" i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uk-UA" sz="4000" i="1" dirty="0" smtClean="0">
                <a:solidFill>
                  <a:schemeClr val="accent6">
                    <a:lumMod val="50000"/>
                  </a:schemeClr>
                </a:solidFill>
              </a:rPr>
              <a:t>                    елементів у поезії .           </a:t>
            </a:r>
            <a:endParaRPr lang="ru-RU" sz="4000" i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6911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6000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8000"/>
                            </p:stCondLst>
                            <p:childTnLst>
                              <p:par>
                                <p:cTn id="2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0"/>
                            </p:stCondLst>
                            <p:childTnLst>
                              <p:par>
                                <p:cTn id="3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2492896"/>
          </a:xfrm>
          <a:solidFill>
            <a:srgbClr val="FF0000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uk-UA" sz="6600" dirty="0" smtClean="0">
                <a:solidFill>
                  <a:schemeClr val="tx1"/>
                </a:solidFill>
              </a:rPr>
              <a:t>Одвічні ритми мистецтва</a:t>
            </a:r>
            <a:endParaRPr lang="ru-RU" sz="6600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348880"/>
            <a:ext cx="8229600" cy="377728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uk-UA" sz="7200" dirty="0" smtClean="0">
                <a:solidFill>
                  <a:srgbClr val="FF0000"/>
                </a:solidFill>
              </a:rPr>
              <a:t>Орнаментальні мотиви</a:t>
            </a:r>
          </a:p>
          <a:p>
            <a:pPr marL="0" indent="0" algn="ctr">
              <a:buNone/>
            </a:pPr>
            <a:endParaRPr lang="ru-RU" sz="7200" dirty="0">
              <a:solidFill>
                <a:srgbClr val="00B050"/>
              </a:solidFill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09120"/>
            <a:ext cx="9144000" cy="23488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09085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7116525" cy="980728"/>
          </a:xfrm>
        </p:spPr>
        <p:txBody>
          <a:bodyPr>
            <a:normAutofit/>
          </a:bodyPr>
          <a:lstStyle/>
          <a:p>
            <a:pPr algn="l"/>
            <a:r>
              <a:rPr lang="uk-UA" sz="5400" dirty="0" smtClean="0"/>
              <a:t>                 </a:t>
            </a:r>
            <a:r>
              <a:rPr lang="uk-UA" sz="5400" dirty="0" smtClean="0">
                <a:solidFill>
                  <a:srgbClr val="C00000"/>
                </a:solidFill>
              </a:rPr>
              <a:t>Орнамент</a:t>
            </a:r>
            <a:endParaRPr lang="ru-RU" sz="5400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908720"/>
            <a:ext cx="9144000" cy="5914621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dirty="0" smtClean="0"/>
              <a:t>    </a:t>
            </a:r>
            <a:r>
              <a:rPr lang="uk-UA" b="1" i="1" dirty="0" smtClean="0"/>
              <a:t>Мотив </a:t>
            </a:r>
            <a:r>
              <a:rPr lang="uk-UA" i="1" dirty="0" smtClean="0"/>
              <a:t>-  характерний елемент орнаменту</a:t>
            </a:r>
          </a:p>
          <a:p>
            <a:pPr marL="0" indent="0">
              <a:buNone/>
            </a:pPr>
            <a:r>
              <a:rPr lang="uk-UA" dirty="0" smtClean="0"/>
              <a:t>      </a:t>
            </a:r>
          </a:p>
          <a:p>
            <a:r>
              <a:rPr lang="uk-UA" b="1" dirty="0" smtClean="0">
                <a:solidFill>
                  <a:srgbClr val="00B050"/>
                </a:solidFill>
              </a:rPr>
              <a:t>    РОСЛИННИЙ</a:t>
            </a:r>
            <a:endParaRPr lang="uk-UA" b="1" dirty="0">
              <a:solidFill>
                <a:srgbClr val="00B050"/>
              </a:solidFill>
            </a:endParaRPr>
          </a:p>
          <a:p>
            <a:endParaRPr lang="uk-UA" dirty="0" smtClean="0"/>
          </a:p>
          <a:p>
            <a:r>
              <a:rPr lang="uk-UA" dirty="0" smtClean="0"/>
              <a:t>    </a:t>
            </a:r>
            <a:r>
              <a:rPr lang="uk-UA" dirty="0" smtClean="0">
                <a:solidFill>
                  <a:srgbClr val="002060"/>
                </a:solidFill>
              </a:rPr>
              <a:t>ГЕОМЕТРИЧНИЙ</a:t>
            </a:r>
          </a:p>
          <a:p>
            <a:pPr marL="0" indent="0">
              <a:buNone/>
            </a:pPr>
            <a:endParaRPr lang="uk-UA" dirty="0"/>
          </a:p>
          <a:p>
            <a:r>
              <a:rPr lang="uk-UA" dirty="0" smtClean="0">
                <a:solidFill>
                  <a:srgbClr val="7030A0"/>
                </a:solidFill>
              </a:rPr>
              <a:t>    ЗМІШАНИЙ</a:t>
            </a:r>
          </a:p>
          <a:p>
            <a:pPr marL="0" indent="0">
              <a:buNone/>
            </a:pPr>
            <a:r>
              <a:rPr lang="uk-UA" b="1" i="1" dirty="0" err="1" smtClean="0"/>
              <a:t>Рапо´рт</a:t>
            </a:r>
            <a:r>
              <a:rPr lang="uk-UA" b="1" i="1" dirty="0" err="1"/>
              <a:t>-</a:t>
            </a:r>
            <a:r>
              <a:rPr lang="uk-UA" i="1" dirty="0" err="1" smtClean="0"/>
              <a:t>повторюваний</a:t>
            </a:r>
            <a:r>
              <a:rPr lang="uk-UA" i="1" dirty="0" smtClean="0"/>
              <a:t> у </a:t>
            </a:r>
          </a:p>
          <a:p>
            <a:pPr marL="0" indent="0">
              <a:buNone/>
            </a:pPr>
            <a:r>
              <a:rPr lang="uk-UA" i="1" dirty="0" smtClean="0"/>
              <a:t>    незмінному вигляді</a:t>
            </a:r>
          </a:p>
          <a:p>
            <a:pPr marL="0" indent="0">
              <a:buNone/>
            </a:pPr>
            <a:r>
              <a:rPr lang="uk-UA" i="1" dirty="0" smtClean="0"/>
              <a:t>    фрагмент орнаменту</a:t>
            </a:r>
            <a:endParaRPr lang="ru-RU" i="1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708"/>
          <a:stretch/>
        </p:blipFill>
        <p:spPr bwMode="auto">
          <a:xfrm>
            <a:off x="5089051" y="1488413"/>
            <a:ext cx="4054949" cy="5369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24370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0" y="0"/>
                <a:ext cx="5109757" cy="6858000"/>
              </a:xfrm>
              <a:solidFill>
                <a:schemeClr val="accent6">
                  <a:lumMod val="20000"/>
                  <a:lumOff val="80000"/>
                </a:schemeClr>
              </a:solidFill>
            </p:spPr>
            <p:txBody>
              <a:bodyPr>
                <a:normAutofit/>
              </a:bodyPr>
              <a:lstStyle/>
              <a:p>
                <a:endParaRPr lang="uk-UA" sz="4000" dirty="0" smtClean="0"/>
              </a:p>
              <a:p>
                <a:r>
                  <a:rPr lang="uk-UA" sz="5400" dirty="0" smtClean="0">
                    <a:solidFill>
                      <a:srgbClr val="C00000"/>
                    </a:solidFill>
                  </a:rPr>
                  <a:t>Мотив</a:t>
                </a:r>
              </a:p>
              <a:p>
                <a:endParaRPr lang="uk-UA" sz="5400" dirty="0" smtClean="0"/>
              </a:p>
              <a:p>
                <a:r>
                  <a:rPr lang="uk-UA" sz="5400" dirty="0" smtClean="0">
                    <a:solidFill>
                      <a:srgbClr val="002060"/>
                    </a:solidFill>
                  </a:rPr>
                  <a:t>Рап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uk-UA" sz="5400" i="1" dirty="0" smtClean="0">
                            <a:solidFill>
                              <a:srgbClr val="00206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ru-RU" sz="5400" b="0" i="1" dirty="0" smtClean="0">
                            <a:solidFill>
                              <a:srgbClr val="002060"/>
                            </a:solidFill>
                            <a:latin typeface="Cambria Math"/>
                          </a:rPr>
                          <m:t>о</m:t>
                        </m:r>
                      </m:e>
                      <m:sup>
                        <m:r>
                          <a:rPr lang="uk-UA" sz="5400" i="1" dirty="0" smtClean="0">
                            <a:solidFill>
                              <a:srgbClr val="002060"/>
                            </a:solidFill>
                            <a:latin typeface="Cambria Math"/>
                          </a:rPr>
                          <m:t>´</m:t>
                        </m:r>
                      </m:sup>
                    </m:sSup>
                  </m:oMath>
                </a14:m>
                <a:r>
                  <a:rPr lang="uk-UA" sz="5400" dirty="0" smtClean="0">
                    <a:solidFill>
                      <a:srgbClr val="002060"/>
                    </a:solidFill>
                  </a:rPr>
                  <a:t>рт</a:t>
                </a:r>
              </a:p>
              <a:p>
                <a:endParaRPr lang="uk-UA" sz="5400" dirty="0" smtClean="0"/>
              </a:p>
              <a:p>
                <a:r>
                  <a:rPr lang="uk-UA" sz="5400" dirty="0" smtClean="0">
                    <a:solidFill>
                      <a:schemeClr val="accent6">
                        <a:lumMod val="50000"/>
                      </a:schemeClr>
                    </a:solidFill>
                  </a:rPr>
                  <a:t>Орнамент</a:t>
                </a:r>
                <a:endParaRPr lang="ru-RU" sz="5400" dirty="0">
                  <a:solidFill>
                    <a:schemeClr val="accent6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0"/>
                <a:ext cx="5109757" cy="6858000"/>
              </a:xfrm>
              <a:blipFill rotWithShape="1">
                <a:blip r:embed="rId2"/>
                <a:stretch>
                  <a:fillRect l="-572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992517" y="1593912"/>
            <a:ext cx="612068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63639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6876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just"/>
            <a:r>
              <a:rPr lang="uk-UA" b="1" dirty="0" smtClean="0">
                <a:solidFill>
                  <a:srgbClr val="C00000"/>
                </a:solidFill>
              </a:rPr>
              <a:t>     ММ                                   </a:t>
            </a:r>
            <a:r>
              <a:rPr lang="uk-UA" b="1" dirty="0" smtClean="0">
                <a:solidFill>
                  <a:srgbClr val="7030A0"/>
                </a:solidFill>
              </a:rPr>
              <a:t>ОТМ</a:t>
            </a:r>
            <a:endParaRPr lang="ru-RU" b="1" dirty="0">
              <a:solidFill>
                <a:srgbClr val="7030A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908720"/>
            <a:ext cx="9144000" cy="594928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numCol="1">
            <a:normAutofit/>
          </a:bodyPr>
          <a:lstStyle/>
          <a:p>
            <a:pPr algn="just"/>
            <a:r>
              <a:rPr lang="uk-UA" sz="4800" i="1" dirty="0" smtClean="0">
                <a:solidFill>
                  <a:srgbClr val="C00000"/>
                </a:solidFill>
              </a:rPr>
              <a:t>Мотив             </a:t>
            </a:r>
            <a:r>
              <a:rPr lang="uk-UA" sz="4800" i="1" dirty="0" smtClean="0"/>
              <a:t>         </a:t>
            </a:r>
            <a:r>
              <a:rPr lang="uk-UA" sz="4800" i="1" dirty="0" err="1" smtClean="0">
                <a:solidFill>
                  <a:srgbClr val="7030A0"/>
                </a:solidFill>
              </a:rPr>
              <a:t>Мотив</a:t>
            </a:r>
            <a:endParaRPr lang="uk-UA" sz="4800" i="1" dirty="0" smtClean="0">
              <a:solidFill>
                <a:srgbClr val="7030A0"/>
              </a:solidFill>
            </a:endParaRPr>
          </a:p>
          <a:p>
            <a:pPr algn="just"/>
            <a:r>
              <a:rPr lang="uk-UA" sz="4800" i="1" dirty="0" smtClean="0">
                <a:solidFill>
                  <a:srgbClr val="C00000"/>
                </a:solidFill>
              </a:rPr>
              <a:t>Ритм </a:t>
            </a:r>
            <a:r>
              <a:rPr lang="uk-UA" sz="4800" i="1" dirty="0" smtClean="0"/>
              <a:t>                        </a:t>
            </a:r>
            <a:r>
              <a:rPr lang="uk-UA" sz="4800" i="1" dirty="0" err="1" smtClean="0">
                <a:solidFill>
                  <a:srgbClr val="7030A0"/>
                </a:solidFill>
              </a:rPr>
              <a:t>Ритм</a:t>
            </a:r>
            <a:endParaRPr lang="uk-UA" sz="4800" i="1" dirty="0" smtClean="0">
              <a:solidFill>
                <a:srgbClr val="7030A0"/>
              </a:solidFill>
            </a:endParaRPr>
          </a:p>
          <a:p>
            <a:pPr algn="just"/>
            <a:r>
              <a:rPr lang="uk-UA" sz="4800" i="1" dirty="0" smtClean="0">
                <a:solidFill>
                  <a:srgbClr val="C00000"/>
                </a:solidFill>
              </a:rPr>
              <a:t>Орнаментика   </a:t>
            </a:r>
            <a:r>
              <a:rPr lang="uk-UA" sz="4800" i="1" dirty="0" smtClean="0"/>
              <a:t>      </a:t>
            </a:r>
            <a:r>
              <a:rPr lang="uk-UA" sz="4800" i="1" dirty="0" smtClean="0">
                <a:solidFill>
                  <a:srgbClr val="7030A0"/>
                </a:solidFill>
              </a:rPr>
              <a:t>Орнамент</a:t>
            </a:r>
          </a:p>
          <a:p>
            <a:pPr algn="just"/>
            <a:r>
              <a:rPr lang="uk-UA" sz="4800" i="1" dirty="0" smtClean="0">
                <a:solidFill>
                  <a:srgbClr val="C00000"/>
                </a:solidFill>
              </a:rPr>
              <a:t>Стиль </a:t>
            </a:r>
            <a:r>
              <a:rPr lang="uk-UA" sz="4800" i="1" dirty="0" smtClean="0"/>
              <a:t>                       </a:t>
            </a:r>
            <a:r>
              <a:rPr lang="uk-UA" sz="4800" i="1" dirty="0" smtClean="0">
                <a:solidFill>
                  <a:srgbClr val="7030A0"/>
                </a:solidFill>
              </a:rPr>
              <a:t>Стилізація</a:t>
            </a:r>
          </a:p>
          <a:p>
            <a:pPr algn="just"/>
            <a:r>
              <a:rPr lang="uk-UA" sz="4800" i="1" dirty="0" smtClean="0">
                <a:solidFill>
                  <a:srgbClr val="C00000"/>
                </a:solidFill>
              </a:rPr>
              <a:t>Форма(куплетна)  </a:t>
            </a:r>
            <a:r>
              <a:rPr lang="uk-UA" sz="4800" i="1" dirty="0" smtClean="0">
                <a:solidFill>
                  <a:srgbClr val="7030A0"/>
                </a:solidFill>
              </a:rPr>
              <a:t>Форма</a:t>
            </a:r>
          </a:p>
          <a:p>
            <a:pPr marL="0" indent="0" algn="just">
              <a:buNone/>
            </a:pPr>
            <a:r>
              <a:rPr lang="uk-UA" sz="4800" i="1" dirty="0" smtClean="0">
                <a:solidFill>
                  <a:srgbClr val="7030A0"/>
                </a:solidFill>
              </a:rPr>
              <a:t>    </a:t>
            </a:r>
            <a:r>
              <a:rPr lang="uk-UA" sz="4800" i="1" dirty="0" smtClean="0">
                <a:solidFill>
                  <a:srgbClr val="00B050"/>
                </a:solidFill>
              </a:rPr>
              <a:t>Гармонія                   Гармонія  </a:t>
            </a:r>
            <a:r>
              <a:rPr lang="uk-UA" sz="4800" i="1" dirty="0" smtClean="0">
                <a:solidFill>
                  <a:srgbClr val="7030A0"/>
                </a:solidFill>
              </a:rPr>
              <a:t>                                </a:t>
            </a:r>
            <a:endParaRPr lang="ru-RU" sz="4800" i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686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3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3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0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3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3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3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37215" y="0"/>
            <a:ext cx="4306785" cy="2400564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uk-UA" dirty="0" smtClean="0"/>
              <a:t>         </a:t>
            </a:r>
            <a:r>
              <a:rPr lang="uk-UA" sz="6000" dirty="0" smtClean="0">
                <a:solidFill>
                  <a:srgbClr val="7030A0"/>
                </a:solidFill>
              </a:rPr>
              <a:t>Творча       </a:t>
            </a:r>
            <a:r>
              <a:rPr lang="uk-UA" sz="6000" b="1" dirty="0" smtClean="0">
                <a:solidFill>
                  <a:srgbClr val="7030A0"/>
                </a:solidFill>
              </a:rPr>
              <a:t>1</a:t>
            </a:r>
            <a:r>
              <a:rPr lang="uk-UA" sz="6000" dirty="0" smtClean="0">
                <a:solidFill>
                  <a:srgbClr val="7030A0"/>
                </a:solidFill>
              </a:rPr>
              <a:t>    робота                                   </a:t>
            </a:r>
            <a:r>
              <a:rPr lang="uk-UA" sz="6000" dirty="0" smtClean="0"/>
              <a:t>1</a:t>
            </a:r>
            <a:endParaRPr lang="ru-RU" sz="6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112" y="1600200"/>
            <a:ext cx="9112888" cy="5235439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endParaRPr lang="uk-UA" dirty="0" smtClean="0"/>
          </a:p>
          <a:p>
            <a:endParaRPr lang="uk-UA" dirty="0"/>
          </a:p>
          <a:p>
            <a:endParaRPr lang="uk-UA" dirty="0" smtClean="0"/>
          </a:p>
          <a:p>
            <a:r>
              <a:rPr lang="uk-UA" dirty="0"/>
              <a:t> </a:t>
            </a:r>
            <a:r>
              <a:rPr lang="uk-UA" dirty="0" smtClean="0"/>
              <a:t>                               </a:t>
            </a:r>
            <a:r>
              <a:rPr lang="uk-UA" sz="6000" dirty="0" smtClean="0"/>
              <a:t> </a:t>
            </a:r>
            <a:r>
              <a:rPr lang="uk-UA" sz="6000" dirty="0" smtClean="0">
                <a:solidFill>
                  <a:srgbClr val="7030A0"/>
                </a:solidFill>
              </a:rPr>
              <a:t>2</a:t>
            </a:r>
          </a:p>
          <a:p>
            <a:r>
              <a:rPr lang="uk-UA" sz="6000" dirty="0"/>
              <a:t> </a:t>
            </a:r>
            <a:r>
              <a:rPr lang="uk-UA" sz="6000" dirty="0" smtClean="0"/>
              <a:t>                           </a:t>
            </a:r>
            <a:r>
              <a:rPr lang="uk-UA" sz="6000" dirty="0" smtClean="0">
                <a:solidFill>
                  <a:srgbClr val="7030A0"/>
                </a:solidFill>
              </a:rPr>
              <a:t>3</a:t>
            </a:r>
          </a:p>
          <a:p>
            <a:endParaRPr lang="ru-RU" sz="6000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8" y="33464"/>
            <a:ext cx="4830817" cy="2367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8423" y="2400564"/>
            <a:ext cx="4605577" cy="22525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12" y="4437113"/>
            <a:ext cx="4806103" cy="23985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5713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1" y="0"/>
            <a:ext cx="3874503" cy="6835637"/>
          </a:xfr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1"/>
            <a:ext cx="3707904" cy="2578597"/>
          </a:xfrm>
        </p:spPr>
        <p:txBody>
          <a:bodyPr>
            <a:normAutofit/>
          </a:bodyPr>
          <a:lstStyle/>
          <a:p>
            <a:pPr algn="l"/>
            <a:r>
              <a:rPr lang="uk-UA" sz="6000" dirty="0" smtClean="0"/>
              <a:t>   </a:t>
            </a:r>
            <a:r>
              <a:rPr lang="uk-UA" sz="6000" dirty="0" smtClean="0">
                <a:solidFill>
                  <a:srgbClr val="FF0000"/>
                </a:solidFill>
              </a:rPr>
              <a:t>Творча </a:t>
            </a:r>
            <a:br>
              <a:rPr lang="uk-UA" sz="6000" dirty="0" smtClean="0">
                <a:solidFill>
                  <a:srgbClr val="FF0000"/>
                </a:solidFill>
              </a:rPr>
            </a:br>
            <a:r>
              <a:rPr lang="uk-UA" sz="6000" dirty="0" smtClean="0">
                <a:solidFill>
                  <a:srgbClr val="FF0000"/>
                </a:solidFill>
              </a:rPr>
              <a:t>   робота</a:t>
            </a:r>
            <a:endParaRPr lang="ru-RU" sz="6000" dirty="0">
              <a:solidFill>
                <a:srgbClr val="FF0000"/>
              </a:solidFill>
            </a:endParaRP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667"/>
          <a:stretch/>
        </p:blipFill>
        <p:spPr bwMode="auto">
          <a:xfrm>
            <a:off x="5601816" y="-1"/>
            <a:ext cx="3537421" cy="15499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159563" y="1714939"/>
            <a:ext cx="5157192" cy="1727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3874502" y="5137900"/>
            <a:ext cx="5269498" cy="16977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3660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8" y="0"/>
            <a:ext cx="9123666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40521078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87459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021288"/>
            <a:ext cx="8229600" cy="836712"/>
          </a:xfrm>
        </p:spPr>
        <p:txBody>
          <a:bodyPr>
            <a:noAutofit/>
          </a:bodyPr>
          <a:lstStyle/>
          <a:p>
            <a:r>
              <a:rPr lang="uk-UA" sz="6000" dirty="0" smtClean="0">
                <a:solidFill>
                  <a:srgbClr val="C00000"/>
                </a:solidFill>
              </a:rPr>
              <a:t>Дякуємо за увагу!</a:t>
            </a:r>
            <a:endParaRPr lang="ru-RU" sz="60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3977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heel spokes="1"/>
      </p:transition>
    </mc:Choice>
    <mc:Fallback xmlns="">
      <p:transition spd="slow">
        <p:wheel spokes="1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503</TotalTime>
  <Words>170</Words>
  <Application>Microsoft Office PowerPoint</Application>
  <PresentationFormat>Экран (4:3)</PresentationFormat>
  <Paragraphs>68</Paragraphs>
  <Slides>19</Slides>
  <Notes>1</Notes>
  <HiddenSlides>0</HiddenSlides>
  <MMClips>2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Інтегрований курс «Мистецтво» 5 клас</vt:lpstr>
      <vt:lpstr>   Одвічні                  ритми                            мистецтва</vt:lpstr>
      <vt:lpstr>П о р 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Український композитор  Ігор Шамо</vt:lpstr>
      <vt:lpstr>Хорова опера «Ятранські ігри» Заспів «Тирлич-тирлич»</vt:lpstr>
      <vt:lpstr>Презентация PowerPoint</vt:lpstr>
      <vt:lpstr>Одвічні ритми мистецтва</vt:lpstr>
      <vt:lpstr>                 Орнамент</vt:lpstr>
      <vt:lpstr>Презентация PowerPoint</vt:lpstr>
      <vt:lpstr>     ММ                                   ОТМ</vt:lpstr>
      <vt:lpstr>         Творча       1    робота                                   1</vt:lpstr>
      <vt:lpstr>   Творча     робота</vt:lpstr>
      <vt:lpstr>Презентация PowerPoint</vt:lpstr>
      <vt:lpstr>Дякуємо за увагу!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Одвічні ритми життя</dc:title>
  <dc:creator>Администратор</dc:creator>
  <cp:lastModifiedBy>TPCUSer</cp:lastModifiedBy>
  <cp:revision>36</cp:revision>
  <dcterms:created xsi:type="dcterms:W3CDTF">2018-01-01T12:09:12Z</dcterms:created>
  <dcterms:modified xsi:type="dcterms:W3CDTF">2022-09-21T09:58:30Z</dcterms:modified>
</cp:coreProperties>
</file>