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</a:rPr>
              <a:t>Камерно-вокальна скринька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5413866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Вчитель музики: Науменко О.А.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38427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8136904" cy="2232248"/>
          </a:xfrm>
        </p:spPr>
        <p:txBody>
          <a:bodyPr>
            <a:noAutofit/>
          </a:bodyPr>
          <a:lstStyle/>
          <a:p>
            <a:pPr algn="l"/>
            <a:r>
              <a:rPr lang="uk-UA" sz="2800" dirty="0"/>
              <a:t>Камерна музика (</a:t>
            </a:r>
            <a:r>
              <a:rPr lang="uk-UA" sz="2800" dirty="0" err="1"/>
              <a:t>італ</a:t>
            </a:r>
            <a:r>
              <a:rPr lang="uk-UA" sz="2800" dirty="0"/>
              <a:t>. </a:t>
            </a:r>
            <a:r>
              <a:rPr lang="en-US" sz="2800" dirty="0"/>
              <a:t>camera — </a:t>
            </a:r>
            <a:r>
              <a:rPr lang="uk-UA" sz="2800" dirty="0"/>
              <a:t>кімната, палата) — музика, що виконується невеликим колективом музикантів-інструменталістів або вокалістів. </a:t>
            </a:r>
            <a:r>
              <a:rPr lang="en-US" sz="2800" dirty="0"/>
              <a:t>J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0529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39552" y="404664"/>
            <a:ext cx="8064895" cy="5721499"/>
          </a:xfrm>
        </p:spPr>
        <p:txBody>
          <a:bodyPr/>
          <a:lstStyle/>
          <a:p>
            <a:r>
              <a:rPr lang="uk-UA" dirty="0"/>
              <a:t>Термін «камерна музика» у </a:t>
            </a:r>
            <a:r>
              <a:rPr lang="en-US" dirty="0"/>
              <a:t>XVI—XVIII </a:t>
            </a:r>
            <a:r>
              <a:rPr lang="uk-UA" dirty="0"/>
              <a:t>століттях вживали щодо будь-якої світської музики — на противагу церковній або театральній. Згодом камерною музикою стали називати твори, розраховані на невелику кількість виконавців та обмежене коло слухачів. Колектив, що виконує камерну музику, називається камерним ансамблем і переважно складається з 2—10 осіб. Камерний хор або оркестр налічує від 15 до 20 </a:t>
            </a:r>
            <a:r>
              <a:rPr lang="uk-UA" dirty="0" err="1"/>
              <a:t>виконавц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0789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1" y="2132856"/>
            <a:ext cx="7668840" cy="3993307"/>
          </a:xfrm>
        </p:spPr>
        <p:txBody>
          <a:bodyPr/>
          <a:lstStyle/>
          <a:p>
            <a:r>
              <a:rPr lang="uk-UA" dirty="0"/>
              <a:t>• тенденція до рівноправності голосів; </a:t>
            </a:r>
            <a:endParaRPr lang="uk-UA" dirty="0" smtClean="0"/>
          </a:p>
          <a:p>
            <a:r>
              <a:rPr lang="uk-UA" dirty="0" smtClean="0"/>
              <a:t>• </a:t>
            </a:r>
            <a:r>
              <a:rPr lang="uk-UA" dirty="0"/>
              <a:t>найтонша деталізація мелодійних, інтонаційних, ритмічних і динамічних засобів виразності; </a:t>
            </a:r>
            <a:endParaRPr lang="uk-UA" dirty="0" smtClean="0"/>
          </a:p>
          <a:p>
            <a:r>
              <a:rPr lang="uk-UA" dirty="0" smtClean="0"/>
              <a:t>• </a:t>
            </a:r>
            <a:r>
              <a:rPr lang="uk-UA" dirty="0"/>
              <a:t>різноманітна тематика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Для камерної музики характерно: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34430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4103311" cy="3168352"/>
          </a:xfrm>
        </p:spPr>
        <p:txBody>
          <a:bodyPr/>
          <a:lstStyle/>
          <a:p>
            <a:r>
              <a:rPr lang="uk-UA" dirty="0"/>
              <a:t>Камерна музика створює ліричний настрій, передає емоції та найтонші порухи душі людини. Які ж музичні жанри містяться в камерно-вокальній скриньці?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uk-UA" u="sng" dirty="0" smtClean="0"/>
              <a:t>Жанри камерної музики</a:t>
            </a:r>
          </a:p>
          <a:p>
            <a:r>
              <a:rPr lang="uk-UA" u="sng" dirty="0" smtClean="0"/>
              <a:t>Пісня</a:t>
            </a:r>
          </a:p>
          <a:p>
            <a:r>
              <a:rPr lang="uk-UA" u="sng" dirty="0" smtClean="0"/>
              <a:t>Гімн</a:t>
            </a:r>
          </a:p>
          <a:p>
            <a:r>
              <a:rPr lang="uk-UA" u="sng" dirty="0" smtClean="0"/>
              <a:t>романс</a:t>
            </a:r>
            <a:endParaRPr lang="uk-UA" u="sng" dirty="0"/>
          </a:p>
        </p:txBody>
      </p:sp>
    </p:spTree>
    <p:extLst>
      <p:ext uri="{BB962C8B-B14F-4D97-AF65-F5344CB8AC3E}">
        <p14:creationId xmlns:p14="http://schemas.microsoft.com/office/powerpoint/2010/main" val="27287227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15616" y="113637"/>
            <a:ext cx="7776864" cy="5937523"/>
          </a:xfrm>
        </p:spPr>
        <p:txBody>
          <a:bodyPr/>
          <a:lstStyle/>
          <a:p>
            <a:r>
              <a:rPr lang="uk-UA" dirty="0" smtClean="0"/>
              <a:t>Камерний спів – вид вокального мистецтва,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язаний</a:t>
            </a:r>
            <a:r>
              <a:rPr lang="uk-UA" dirty="0" smtClean="0"/>
              <a:t> з виконанням романсів, пісень та інших вокальних творів у невеликому концертному </a:t>
            </a:r>
            <a:r>
              <a:rPr lang="uk-UA" dirty="0" err="1" smtClean="0"/>
              <a:t>примішенні</a:t>
            </a:r>
            <a:r>
              <a:rPr lang="uk-UA" dirty="0" smtClean="0"/>
              <a:t>.</a:t>
            </a:r>
          </a:p>
          <a:p>
            <a:r>
              <a:rPr lang="ru-RU" dirty="0" smtClean="0"/>
              <a:t>На </a:t>
            </a:r>
            <a:r>
              <a:rPr lang="ru-RU" dirty="0" err="1"/>
              <a:t>межі</a:t>
            </a:r>
            <a:r>
              <a:rPr lang="ru-RU" dirty="0"/>
              <a:t> XVIII—XIX </a:t>
            </a:r>
            <a:r>
              <a:rPr lang="ru-RU" dirty="0" err="1"/>
              <a:t>століть</a:t>
            </a:r>
            <a:r>
              <a:rPr lang="ru-RU" dirty="0"/>
              <a:t> </a:t>
            </a:r>
            <a:r>
              <a:rPr lang="ru-RU" dirty="0" err="1"/>
              <a:t>чільне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в </a:t>
            </a:r>
            <a:r>
              <a:rPr lang="ru-RU" dirty="0" err="1"/>
              <a:t>музичному</a:t>
            </a:r>
            <a:r>
              <a:rPr lang="ru-RU" dirty="0"/>
              <a:t> </a:t>
            </a:r>
            <a:r>
              <a:rPr lang="ru-RU" dirty="0" err="1"/>
              <a:t>мистецтві</a:t>
            </a:r>
            <a:r>
              <a:rPr lang="ru-RU" dirty="0"/>
              <a:t> </a:t>
            </a:r>
            <a:r>
              <a:rPr lang="ru-RU" dirty="0" err="1"/>
              <a:t>посіла</a:t>
            </a:r>
            <a:r>
              <a:rPr lang="ru-RU" dirty="0"/>
              <a:t> </a:t>
            </a:r>
            <a:r>
              <a:rPr lang="ru-RU" dirty="0" err="1"/>
              <a:t>вокальна</a:t>
            </a:r>
            <a:r>
              <a:rPr lang="ru-RU" dirty="0"/>
              <a:t> </a:t>
            </a:r>
            <a:r>
              <a:rPr lang="ru-RU" dirty="0" err="1"/>
              <a:t>музика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</a:t>
            </a:r>
            <a:r>
              <a:rPr lang="ru-RU" dirty="0" err="1" smtClean="0"/>
              <a:t>композиторів</a:t>
            </a:r>
            <a:r>
              <a:rPr lang="ru-RU" dirty="0" smtClean="0"/>
              <a:t> –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</a:t>
            </a:r>
            <a:r>
              <a:rPr lang="ru-RU" dirty="0" err="1" smtClean="0"/>
              <a:t>романтиків</a:t>
            </a:r>
            <a:r>
              <a:rPr lang="ru-RU" dirty="0" smtClean="0"/>
              <a:t> </a:t>
            </a:r>
            <a:r>
              <a:rPr lang="ru-RU" dirty="0" err="1" smtClean="0"/>
              <a:t>формується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  </a:t>
            </a:r>
            <a:r>
              <a:rPr lang="ru-RU" dirty="0" err="1" smtClean="0"/>
              <a:t>новий</a:t>
            </a:r>
            <a:r>
              <a:rPr lang="ru-RU" dirty="0" smtClean="0"/>
              <a:t> жанр – </a:t>
            </a:r>
            <a:r>
              <a:rPr lang="ru-RU" dirty="0" err="1" smtClean="0"/>
              <a:t>художня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    </a:t>
            </a:r>
            <a:r>
              <a:rPr lang="ru-RU" dirty="0" err="1" smtClean="0"/>
              <a:t>пісня</a:t>
            </a:r>
            <a:r>
              <a:rPr lang="ru-RU" dirty="0" smtClean="0"/>
              <a:t>.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     </a:t>
            </a:r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pic>
        <p:nvPicPr>
          <p:cNvPr id="1026" name="Picture 2" descr="C:\Users\serg\Desktop\Downloads\Франц-Шубер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9" y="2564904"/>
            <a:ext cx="2513585" cy="305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rg\Desktop\Downloads\u5jcyvmu2qxd-robert-shu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379" y="3204545"/>
            <a:ext cx="2025669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93296"/>
            <a:ext cx="136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Ф. Шуберт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3491880" y="6277962"/>
            <a:ext cx="202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Р. </a:t>
            </a:r>
            <a:r>
              <a:rPr lang="uk-UA" dirty="0" err="1" smtClean="0"/>
              <a:t>Шуман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15010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erg\Desktop\Downloads\Chaikovs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97" y="0"/>
            <a:ext cx="324036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rg\Desktop\Downloads\0022-019-Portret-M.I.Glin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738" y="3286125"/>
            <a:ext cx="302895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erg\Desktop\Downloads\0808061540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915816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60232" y="4104456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О. </a:t>
            </a:r>
            <a:r>
              <a:rPr lang="uk-UA" dirty="0" err="1" smtClean="0"/>
              <a:t>Даргомижський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4289122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П. І. Чайковський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779912" y="29249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М. І. Глинка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33784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rg\Desktop\Downloads\7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6" y="0"/>
            <a:ext cx="2700658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erg\Desktop\Downloads\3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83726"/>
            <a:ext cx="2808312" cy="358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39330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О. Бородін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275856" y="2636912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М. Мусоргський</a:t>
            </a:r>
            <a:endParaRPr lang="uk-UA" dirty="0"/>
          </a:p>
        </p:txBody>
      </p:sp>
      <p:pic>
        <p:nvPicPr>
          <p:cNvPr id="3076" name="Picture 4" descr="C:\Users\serg\Desktop\Downloads\9ayh8wfwkizw-nikolai-rimskii-korsak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265" y="1"/>
            <a:ext cx="3218736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72200" y="3789040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М. Римський-Корсаков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16681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712967" cy="6408712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У камерно-вокальній музиці початку </a:t>
            </a:r>
            <a:r>
              <a:rPr lang="en-US" dirty="0">
                <a:solidFill>
                  <a:schemeClr val="tx1"/>
                </a:solidFill>
              </a:rPr>
              <a:t>XIX </a:t>
            </a:r>
            <a:r>
              <a:rPr lang="uk-UA" dirty="0">
                <a:solidFill>
                  <a:schemeClr val="tx1"/>
                </a:solidFill>
              </a:rPr>
              <a:t>ст. утвердилися пісні, які мають спільний сюжет (або спільних героїв чи музичні образи) й об’єднуються у вокальні цикли. Наприклад, відомі цикли Ф. Шуберта, М. Глінки, М. Мусоргського, К. Дебюссі та ін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 smtClean="0"/>
              <a:t>                                   </a:t>
            </a:r>
            <a:r>
              <a:rPr lang="uk-UA" dirty="0" smtClean="0">
                <a:solidFill>
                  <a:schemeClr val="tx1"/>
                </a:solidFill>
              </a:rPr>
              <a:t> Слухання музики</a:t>
            </a:r>
          </a:p>
          <a:p>
            <a:r>
              <a:rPr lang="ru-RU" dirty="0">
                <a:solidFill>
                  <a:schemeClr val="tx1"/>
                </a:solidFill>
              </a:rPr>
              <a:t>Ф. </a:t>
            </a:r>
            <a:r>
              <a:rPr lang="ru-RU" dirty="0" smtClean="0">
                <a:solidFill>
                  <a:schemeClr val="tx1"/>
                </a:solidFill>
              </a:rPr>
              <a:t>Шуберт</a:t>
            </a:r>
            <a:r>
              <a:rPr lang="ru-RU" dirty="0">
                <a:solidFill>
                  <a:schemeClr val="tx1"/>
                </a:solidFill>
              </a:rPr>
              <a:t>. «У дорогу!» з вокального циклу «Прекрасна </a:t>
            </a:r>
            <a:r>
              <a:rPr lang="ru-RU" dirty="0" err="1">
                <a:solidFill>
                  <a:schemeClr val="tx1"/>
                </a:solidFill>
              </a:rPr>
              <a:t>мельниківна</a:t>
            </a:r>
            <a:r>
              <a:rPr lang="ru-RU" dirty="0">
                <a:solidFill>
                  <a:schemeClr val="tx1"/>
                </a:solidFill>
              </a:rPr>
              <a:t>» у </a:t>
            </a:r>
            <a:r>
              <a:rPr lang="ru-RU" dirty="0" err="1">
                <a:solidFill>
                  <a:schemeClr val="tx1"/>
                </a:solidFill>
              </a:rPr>
              <a:t>виконанні</a:t>
            </a:r>
            <a:r>
              <a:rPr lang="ru-RU" dirty="0">
                <a:solidFill>
                  <a:schemeClr val="tx1"/>
                </a:solidFill>
              </a:rPr>
              <a:t> С. </a:t>
            </a:r>
            <a:r>
              <a:rPr lang="ru-RU" dirty="0" err="1">
                <a:solidFill>
                  <a:schemeClr val="tx1"/>
                </a:solidFill>
              </a:rPr>
              <a:t>Лемеш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ева</a:t>
            </a:r>
            <a:r>
              <a:rPr lang="ru-RU" dirty="0">
                <a:solidFill>
                  <a:schemeClr val="tx1"/>
                </a:solidFill>
              </a:rPr>
              <a:t>. М. </a:t>
            </a:r>
            <a:r>
              <a:rPr lang="ru-RU" dirty="0" err="1">
                <a:solidFill>
                  <a:schemeClr val="tx1"/>
                </a:solidFill>
              </a:rPr>
              <a:t>Глінка</a:t>
            </a:r>
            <a:r>
              <a:rPr lang="ru-RU" dirty="0">
                <a:solidFill>
                  <a:schemeClr val="tx1"/>
                </a:solidFill>
              </a:rPr>
              <a:t>. «</a:t>
            </a:r>
            <a:r>
              <a:rPr lang="ru-RU" dirty="0" err="1">
                <a:solidFill>
                  <a:schemeClr val="tx1"/>
                </a:solidFill>
              </a:rPr>
              <a:t>Попутна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пісня</a:t>
            </a:r>
            <a:r>
              <a:rPr lang="ru-RU" dirty="0">
                <a:solidFill>
                  <a:schemeClr val="tx1"/>
                </a:solidFill>
              </a:rPr>
              <a:t>» з вокального циклу «</a:t>
            </a:r>
            <a:r>
              <a:rPr lang="ru-RU" dirty="0" err="1">
                <a:solidFill>
                  <a:schemeClr val="tx1"/>
                </a:solidFill>
              </a:rPr>
              <a:t>Прощ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ання</a:t>
            </a:r>
            <a:r>
              <a:rPr lang="ru-RU" dirty="0">
                <a:solidFill>
                  <a:schemeClr val="tx1"/>
                </a:solidFill>
              </a:rPr>
              <a:t> з П </a:t>
            </a:r>
            <a:r>
              <a:rPr lang="ru-RU" dirty="0" err="1">
                <a:solidFill>
                  <a:schemeClr val="tx1"/>
                </a:solidFill>
              </a:rPr>
              <a:t>етербургом</a:t>
            </a:r>
            <a:r>
              <a:rPr lang="ru-RU" dirty="0">
                <a:solidFill>
                  <a:schemeClr val="tx1"/>
                </a:solidFill>
              </a:rPr>
              <a:t>» у </a:t>
            </a:r>
            <a:r>
              <a:rPr lang="ru-RU" dirty="0" err="1" smtClean="0">
                <a:solidFill>
                  <a:schemeClr val="tx1"/>
                </a:solidFill>
              </a:rPr>
              <a:t>викона.нні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Д. </a:t>
            </a:r>
            <a:r>
              <a:rPr lang="ru-RU" dirty="0" err="1" smtClean="0">
                <a:solidFill>
                  <a:schemeClr val="tx1"/>
                </a:solidFill>
              </a:rPr>
              <a:t>Хворостовського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006 - 3 урок - 1.Ф.Шуберт - «У дорогу!» з вокального циклу «Прекрасна мельниківна» (С. Лемешев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54102" y="2132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77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1484784"/>
            <a:ext cx="7812856" cy="4641379"/>
          </a:xfrm>
        </p:spPr>
        <p:txBody>
          <a:bodyPr/>
          <a:lstStyle/>
          <a:p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1</a:t>
            </a:r>
            <a:r>
              <a:rPr lang="uk-UA" dirty="0"/>
              <a:t>. Який настрій викликали прослухані твори</a:t>
            </a:r>
            <a:r>
              <a:rPr lang="uk-UA" dirty="0" smtClean="0"/>
              <a:t>?</a:t>
            </a:r>
          </a:p>
          <a:p>
            <a:r>
              <a:rPr lang="uk-UA" dirty="0" smtClean="0"/>
              <a:t> </a:t>
            </a:r>
            <a:r>
              <a:rPr lang="uk-UA" dirty="0"/>
              <a:t>2. Розкажи про засоби музичної виразності цих творів. Що поєднує тексти та мелодії</a:t>
            </a:r>
            <a:r>
              <a:rPr lang="uk-UA" dirty="0" smtClean="0"/>
              <a:t>?</a:t>
            </a:r>
          </a:p>
          <a:p>
            <a:r>
              <a:rPr lang="uk-UA" dirty="0" smtClean="0"/>
              <a:t> </a:t>
            </a:r>
            <a:r>
              <a:rPr lang="uk-UA" dirty="0"/>
              <a:t>3. У чому, на твою думку, особливість вокальних циклів</a:t>
            </a:r>
            <a:r>
              <a:rPr lang="uk-UA" dirty="0" smtClean="0"/>
              <a:t>?</a:t>
            </a:r>
          </a:p>
          <a:p>
            <a:r>
              <a:rPr lang="uk-UA" dirty="0" smtClean="0"/>
              <a:t> </a:t>
            </a:r>
            <a:r>
              <a:rPr lang="uk-UA" dirty="0"/>
              <a:t>4. Чим запам’яталися тобі прослухані твори?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Проаналізуйте музичний  твір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56134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95536" y="836712"/>
            <a:ext cx="4103311" cy="5289768"/>
          </a:xfrm>
        </p:spPr>
        <p:txBody>
          <a:bodyPr/>
          <a:lstStyle/>
          <a:p>
            <a:r>
              <a:rPr lang="uk-UA" dirty="0"/>
              <a:t>Франц </a:t>
            </a:r>
            <a:r>
              <a:rPr lang="uk-UA" dirty="0" smtClean="0"/>
              <a:t>Петер </a:t>
            </a:r>
            <a:r>
              <a:rPr lang="uk-UA" dirty="0"/>
              <a:t>ШУБЕРТ (1797— 1828) Австрійський композитор, один із основоположників романтизму в музиці. Автор понад тисячі музичних творів, серед яких майже 600 пісень, дев’ять симфоній, велика кількість творів камерної та літургійної музики. </a:t>
            </a:r>
          </a:p>
        </p:txBody>
      </p:sp>
      <p:pic>
        <p:nvPicPr>
          <p:cNvPr id="7" name="Picture 2" descr="C:\Users\serg\Desktop\Downloads\Франц-Шуберт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0648"/>
            <a:ext cx="446449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692696"/>
            <a:ext cx="8136904" cy="5832648"/>
          </a:xfrm>
        </p:spPr>
        <p:txBody>
          <a:bodyPr/>
          <a:lstStyle/>
          <a:p>
            <a:r>
              <a:rPr lang="uk-UA" dirty="0"/>
              <a:t>Найважливіше місце у творчості Шуберта посідає пісня для голосу та фортепіано </a:t>
            </a:r>
            <a:r>
              <a:rPr lang="uk-UA" dirty="0" smtClean="0"/>
              <a:t>У </a:t>
            </a:r>
            <a:r>
              <a:rPr lang="uk-UA" dirty="0"/>
              <a:t>цьому жанрі композиторові вдалося досягти втілення глибокого змісту завдяки тісному поєднанню слова і музики. Вокальні мелодії в піснях Шуберта (що нерідко включають речитативні елементи) переважно характеризуються цілісним музичним узагальненням. Композитор збагатив типи пісень, які існували раніше, створив повий тип пісні з варіаціями в партії фортепіано, а також перші зрілі зразки пісенного </a:t>
            </a:r>
            <a:r>
              <a:rPr lang="uk-UA" dirty="0" smtClean="0"/>
              <a:t>циклу.</a:t>
            </a:r>
          </a:p>
          <a:p>
            <a:r>
              <a:rPr lang="uk-UA" dirty="0" smtClean="0"/>
              <a:t>                                   Слухання музики</a:t>
            </a:r>
            <a:endParaRPr lang="uk-UA" dirty="0"/>
          </a:p>
          <a:p>
            <a:r>
              <a:rPr lang="ru-RU" dirty="0"/>
              <a:t>М. </a:t>
            </a:r>
            <a:r>
              <a:rPr lang="ru-RU" dirty="0" err="1"/>
              <a:t>Глінка</a:t>
            </a:r>
            <a:r>
              <a:rPr lang="ru-RU" dirty="0"/>
              <a:t>. «</a:t>
            </a:r>
            <a:r>
              <a:rPr lang="ru-RU" dirty="0" err="1"/>
              <a:t>Попутна</a:t>
            </a:r>
            <a:r>
              <a:rPr lang="ru-RU" dirty="0"/>
              <a:t> </a:t>
            </a:r>
            <a:r>
              <a:rPr lang="ru-RU" dirty="0" err="1"/>
              <a:t>пісня</a:t>
            </a:r>
            <a:r>
              <a:rPr lang="ru-RU" dirty="0"/>
              <a:t>» з вокального циклу «</a:t>
            </a:r>
            <a:r>
              <a:rPr lang="ru-RU" dirty="0" err="1"/>
              <a:t>Прощ</a:t>
            </a:r>
            <a:r>
              <a:rPr lang="ru-RU" dirty="0"/>
              <a:t> </a:t>
            </a:r>
            <a:r>
              <a:rPr lang="ru-RU" dirty="0" err="1"/>
              <a:t>ання</a:t>
            </a:r>
            <a:r>
              <a:rPr lang="ru-RU" dirty="0"/>
              <a:t> з П </a:t>
            </a:r>
            <a:r>
              <a:rPr lang="ru-RU" dirty="0" err="1"/>
              <a:t>етербургом</a:t>
            </a:r>
            <a:r>
              <a:rPr lang="ru-RU" dirty="0"/>
              <a:t>» у </a:t>
            </a:r>
            <a:r>
              <a:rPr lang="ru-RU" dirty="0" err="1"/>
              <a:t>виконанні</a:t>
            </a:r>
            <a:r>
              <a:rPr lang="ru-RU" dirty="0"/>
              <a:t> Д. </a:t>
            </a:r>
            <a:r>
              <a:rPr lang="ru-RU" dirty="0" err="1" smtClean="0"/>
              <a:t>Хворостовського</a:t>
            </a:r>
            <a:endParaRPr lang="uk-UA" dirty="0"/>
          </a:p>
        </p:txBody>
      </p:sp>
      <p:pic>
        <p:nvPicPr>
          <p:cNvPr id="7" name="007 - 3 урок - 2.М.Глінка - «Попутна пісня» з вокального циклу «Прощання з Петербургом» (Д. Хворостовський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8304" y="429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9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548680"/>
            <a:ext cx="4247327" cy="5577800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Михайло </a:t>
            </a:r>
            <a:r>
              <a:rPr lang="uk-UA" dirty="0"/>
              <a:t>Іванович </a:t>
            </a:r>
            <a:r>
              <a:rPr lang="uk-UA" dirty="0" smtClean="0"/>
              <a:t>ГЛІН КА </a:t>
            </a:r>
            <a:r>
              <a:rPr lang="uk-UA" dirty="0"/>
              <a:t>(1804—1857) Російський композитор, засновник </a:t>
            </a:r>
            <a:r>
              <a:rPr lang="uk-UA" dirty="0" smtClean="0"/>
              <a:t>національної композиторської, </a:t>
            </a:r>
            <a:r>
              <a:rPr lang="uk-UA" dirty="0"/>
              <a:t>школи та класичної опери; співак, викладач вокалу. Використовував власний метод навчання співу. Вокальна творчість Глінки різноманітна за жанрами. У творчому доробку — понад 60 романсів, пісень, зокрема, на тексти українських поетів. </a:t>
            </a:r>
          </a:p>
        </p:txBody>
      </p:sp>
      <p:pic>
        <p:nvPicPr>
          <p:cNvPr id="7" name="Picture 3" descr="C:\Users\serg\Desktop\Downloads\0022-019-Portret-M.I.Gl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672408" cy="486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79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0648"/>
            <a:ext cx="8640959" cy="5865515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Вокальний цикл Ф. </a:t>
            </a:r>
            <a:r>
              <a:rPr lang="uk-UA" dirty="0" smtClean="0"/>
              <a:t>Шуберта </a:t>
            </a:r>
            <a:r>
              <a:rPr lang="uk-UA" dirty="0"/>
              <a:t>«</a:t>
            </a:r>
            <a:r>
              <a:rPr lang="uk-UA" dirty="0" smtClean="0"/>
              <a:t>Прекрасна </a:t>
            </a:r>
            <a:r>
              <a:rPr lang="uk-UA" dirty="0"/>
              <a:t>мельниківна», написаний на слова поета-романтика В. Мюллера, складається з 20 пісень. Кожна пісня відображає окремий ліричний момент, а разом вони утворюють єдину сюжетну лінію з певними етапами розвитку й кульмінацією. Юний помічник мельника вирушає в </a:t>
            </a:r>
            <a:r>
              <a:rPr lang="uk-UA" dirty="0" smtClean="0"/>
              <a:t>дорогу </a:t>
            </a:r>
            <a:r>
              <a:rPr lang="uk-UA" dirty="0"/>
              <a:t>і бреде за течією струмка («У </a:t>
            </a:r>
            <a:r>
              <a:rPr lang="uk-UA" dirty="0" smtClean="0"/>
              <a:t>дорогу</a:t>
            </a:r>
            <a:r>
              <a:rPr lang="uk-UA" dirty="0"/>
              <a:t>!», «Куди?»). Увагу мандрівника привертає водяний млин («Стій!»). У серці юнака спалахує кохання до прекрасної доньки мельника. Драматична вершина цієї частини циклу — романс «Моя!» — сповнений радості й щастя. Проте несподівано з’являється суперник («Мисливець»). У піснях «Ревнощі та гордість», «Улюблений колір», «Зів’ялі квіти» звучать мотиви сум’яття, тривоги і страждання. У заключних піснях гостроту переживань змінює відчуття </a:t>
            </a:r>
            <a:r>
              <a:rPr lang="uk-UA" dirty="0" smtClean="0"/>
              <a:t>приреченості та світла печаль.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94370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5" cy="4785395"/>
          </a:xfrm>
        </p:spPr>
        <p:txBody>
          <a:bodyPr/>
          <a:lstStyle/>
          <a:p>
            <a:r>
              <a:rPr lang="uk-UA" dirty="0" smtClean="0"/>
              <a:t>Створений </a:t>
            </a:r>
            <a:r>
              <a:rPr lang="uk-UA" dirty="0"/>
              <a:t>на вірші поета Н. </a:t>
            </a:r>
            <a:r>
              <a:rPr lang="uk-UA" dirty="0" err="1"/>
              <a:t>Кукольника</a:t>
            </a:r>
            <a:r>
              <a:rPr lang="uk-UA" dirty="0"/>
              <a:t> в 1840 р. Серед пісень циклу особливою динамічністю вирізняється «Попутна пісня». Текст було написано з нагоди відкриття першої залізниці між Петербургом і Царським Селом 11 листопада 1837 р. «Попутна пісня» — зразок світлої, життєрадісної лірики. У ній — рух і порив, бурхливе й гаряче очікування зустрічі, нетерпіння, схвильоване биття серця. Фортепіанна партія з чітким і пружним ритмом наче передає швидкий рух поїзда, стукіт коліс і миготіння пейзажів за вікном</a:t>
            </a:r>
            <a:r>
              <a:rPr lang="uk-UA" dirty="0" smtClean="0"/>
              <a:t>.</a:t>
            </a:r>
          </a:p>
          <a:p>
            <a:endParaRPr lang="uk-UA" dirty="0"/>
          </a:p>
          <a:p>
            <a:pPr marL="0" indent="0">
              <a:buNone/>
            </a:pPr>
            <a:r>
              <a:rPr lang="uk-UA" dirty="0" smtClean="0"/>
              <a:t>                                           Слухання музики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373616" cy="1002440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Вокальний цикл М. Глінки «Прощання з Петербургом»</a:t>
            </a:r>
            <a:endParaRPr lang="uk-UA" sz="2400" dirty="0"/>
          </a:p>
        </p:txBody>
      </p:sp>
      <p:pic>
        <p:nvPicPr>
          <p:cNvPr id="4" name="007 - 3 урок - 2.М.Глінка - «Попутна пісня» з вокального циклу «Прощання з Петербургом» (Д. Хворостовський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0312" y="4869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58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Пригадай</a:t>
            </a:r>
            <a:r>
              <a:rPr lang="ru-RU" dirty="0"/>
              <a:t>, як </a:t>
            </a:r>
            <a:r>
              <a:rPr lang="ru-RU" dirty="0" err="1"/>
              <a:t>танцюють</a:t>
            </a:r>
            <a:r>
              <a:rPr lang="ru-RU" dirty="0"/>
              <a:t> </a:t>
            </a:r>
            <a:r>
              <a:rPr lang="ru-RU" dirty="0" err="1"/>
              <a:t>козачок</a:t>
            </a:r>
            <a:r>
              <a:rPr lang="ru-RU" dirty="0"/>
              <a:t> та гопак. </a:t>
            </a:r>
            <a:r>
              <a:rPr lang="ru-RU" dirty="0" err="1"/>
              <a:t>Спробуй</a:t>
            </a:r>
            <a:r>
              <a:rPr lang="ru-RU" dirty="0"/>
              <a:t>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рухи</a:t>
            </a:r>
            <a:r>
              <a:rPr lang="ru-RU" dirty="0"/>
              <a:t>, </a:t>
            </a:r>
            <a:r>
              <a:rPr lang="ru-RU" dirty="0" err="1"/>
              <a:t>притаманні</a:t>
            </a:r>
            <a:r>
              <a:rPr lang="ru-RU" dirty="0"/>
              <a:t>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народним</a:t>
            </a:r>
            <a:r>
              <a:rPr lang="ru-RU" dirty="0"/>
              <a:t> </a:t>
            </a:r>
            <a:r>
              <a:rPr lang="ru-RU" dirty="0" err="1"/>
              <a:t>танцям</a:t>
            </a:r>
            <a:r>
              <a:rPr lang="ru-RU" dirty="0"/>
              <a:t>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мелодію</a:t>
            </a:r>
            <a:r>
              <a:rPr lang="ru-RU" dirty="0"/>
              <a:t> </a:t>
            </a:r>
            <a:r>
              <a:rPr lang="ru-RU" dirty="0" err="1"/>
              <a:t>пісні</a:t>
            </a:r>
            <a:r>
              <a:rPr lang="ru-RU" dirty="0"/>
              <a:t> «Од </a:t>
            </a:r>
            <a:r>
              <a:rPr lang="ru-RU" dirty="0" err="1"/>
              <a:t>Києва</a:t>
            </a:r>
            <a:r>
              <a:rPr lang="ru-RU" dirty="0"/>
              <a:t> до </a:t>
            </a:r>
            <a:r>
              <a:rPr lang="ru-RU" dirty="0" err="1"/>
              <a:t>Лубен</a:t>
            </a:r>
            <a:r>
              <a:rPr lang="ru-RU" dirty="0"/>
              <a:t>». 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07196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5517232"/>
            <a:ext cx="6085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                         Вчитель музичного мистецтва: Науменко О.А.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2618" y="2967335"/>
            <a:ext cx="5578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Дякую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за </a:t>
            </a:r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увагу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79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241</TotalTime>
  <Words>856</Words>
  <Application>Microsoft Office PowerPoint</Application>
  <PresentationFormat>Экран (4:3)</PresentationFormat>
  <Paragraphs>52</Paragraphs>
  <Slides>17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Камерно-вокальна скринька</vt:lpstr>
      <vt:lpstr>Презентация PowerPoint</vt:lpstr>
      <vt:lpstr>Презентация PowerPoint</vt:lpstr>
      <vt:lpstr>Для камерної музики характерно: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Проаналізуйте музичний  твір</vt:lpstr>
      <vt:lpstr>Презентация PowerPoint</vt:lpstr>
      <vt:lpstr>Презентация PowerPoint</vt:lpstr>
      <vt:lpstr>Презентация PowerPoint</vt:lpstr>
      <vt:lpstr>Презентация PowerPoint</vt:lpstr>
      <vt:lpstr>Вокальний цикл М. Глінки «Прощання з Петербургом»</vt:lpstr>
      <vt:lpstr>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Українська автентична музика</dc:title>
  <dc:creator>serg</dc:creator>
  <cp:lastModifiedBy>TPCUSer</cp:lastModifiedBy>
  <cp:revision>16</cp:revision>
  <dcterms:created xsi:type="dcterms:W3CDTF">2017-11-22T17:27:37Z</dcterms:created>
  <dcterms:modified xsi:type="dcterms:W3CDTF">2022-09-21T10:12:55Z</dcterms:modified>
</cp:coreProperties>
</file>