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4" r:id="rId5"/>
    <p:sldId id="262" r:id="rId6"/>
    <p:sldId id="268" r:id="rId7"/>
    <p:sldId id="269" r:id="rId8"/>
    <p:sldId id="258" r:id="rId9"/>
    <p:sldId id="265" r:id="rId10"/>
    <p:sldId id="266" r:id="rId11"/>
    <p:sldId id="267" r:id="rId12"/>
    <p:sldId id="271" r:id="rId13"/>
    <p:sldId id="260" r:id="rId14"/>
    <p:sldId id="275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5FB5C9"/>
    <a:srgbClr val="44A8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714" y="-29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04CA34-64F2-4CCE-B126-21FFFE7B43B3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EA276B1-F94C-4344-B76E-8673427103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rgbClr val="000099"/>
                </a:solidFill>
              </a:rPr>
              <a:t>Від камерного портрета до камерної музики.</a:t>
            </a:r>
            <a:r>
              <a:rPr lang="uk-UA" dirty="0"/>
              <a:t> </a:t>
            </a:r>
            <a:br>
              <a:rPr lang="uk-UA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930864"/>
          </a:xfrm>
        </p:spPr>
        <p:txBody>
          <a:bodyPr/>
          <a:lstStyle/>
          <a:p>
            <a:r>
              <a:rPr lang="uk-UA" sz="2800" b="1" dirty="0">
                <a:solidFill>
                  <a:schemeClr val="accent4">
                    <a:lumMod val="50000"/>
                  </a:schemeClr>
                </a:solidFill>
              </a:rPr>
              <a:t>Камерно-вокальні жанри: чарівні мелодії романсів, серенад.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501" y="2996952"/>
            <a:ext cx="3044826" cy="202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03618"/>
            <a:ext cx="3391968" cy="432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87305" y="5418935"/>
            <a:ext cx="3528392" cy="129614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6</a:t>
            </a:r>
            <a:r>
              <a:rPr lang="uk-UA" dirty="0" smtClean="0"/>
              <a:t> Клас Урок </a:t>
            </a:r>
            <a:r>
              <a:rPr lang="uk-UA" dirty="0"/>
              <a:t>4</a:t>
            </a:r>
            <a:endParaRPr lang="uk-UA" dirty="0" smtClean="0"/>
          </a:p>
          <a:p>
            <a:pPr algn="ctr"/>
            <a:r>
              <a:rPr lang="uk-UA" i="1" dirty="0" smtClean="0"/>
              <a:t>Вчитель</a:t>
            </a:r>
            <a:r>
              <a:rPr lang="uk-UA" dirty="0" smtClean="0"/>
              <a:t> КЗО </a:t>
            </a:r>
            <a:r>
              <a:rPr lang="uk-UA" b="1" dirty="0" smtClean="0"/>
              <a:t>«СЗШ № 98» </a:t>
            </a:r>
            <a:r>
              <a:rPr lang="uk-UA" dirty="0" smtClean="0"/>
              <a:t>Дніпровської міської ради</a:t>
            </a:r>
          </a:p>
          <a:p>
            <a:pPr algn="ctr"/>
            <a:r>
              <a:rPr lang="uk-UA" b="1" i="1" dirty="0" smtClean="0"/>
              <a:t>Кузьменко Еліна Петрівна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05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776" y="1495912"/>
            <a:ext cx="6211416" cy="4819296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uk-UA" sz="2800" b="1" i="1" dirty="0" smtClean="0">
                <a:solidFill>
                  <a:schemeClr val="bg2">
                    <a:lumMod val="50000"/>
                  </a:schemeClr>
                </a:solidFill>
              </a:rPr>
              <a:t>ліричні</a:t>
            </a:r>
            <a:r>
              <a:rPr lang="uk-UA" sz="2800" dirty="0" smtClean="0"/>
              <a:t> - розкривають почуття й переживання героїв;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uk-UA" sz="2800" dirty="0" smtClean="0"/>
              <a:t> </a:t>
            </a:r>
            <a:r>
              <a:rPr lang="uk-UA" sz="2800" b="1" i="1" dirty="0" smtClean="0">
                <a:solidFill>
                  <a:schemeClr val="folHlink"/>
                </a:solidFill>
              </a:rPr>
              <a:t>комічні</a:t>
            </a:r>
            <a:r>
              <a:rPr lang="uk-UA" sz="2800" i="1" dirty="0" smtClean="0"/>
              <a:t> -</a:t>
            </a:r>
            <a:r>
              <a:rPr lang="uk-UA" sz="2800" dirty="0" smtClean="0"/>
              <a:t> у сюжетах яких когось або щось висміюють;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uk-UA" sz="2800" b="1" dirty="0" smtClean="0"/>
              <a:t> </a:t>
            </a:r>
            <a:r>
              <a:rPr lang="uk-UA" sz="2800" b="1" i="1" dirty="0" smtClean="0">
                <a:solidFill>
                  <a:schemeClr val="folHlink"/>
                </a:solidFill>
              </a:rPr>
              <a:t>епічні</a:t>
            </a:r>
            <a:r>
              <a:rPr lang="uk-UA" sz="2800" b="1" i="1" dirty="0" smtClean="0"/>
              <a:t> </a:t>
            </a:r>
            <a:r>
              <a:rPr lang="uk-UA" sz="2800" i="1" dirty="0" smtClean="0"/>
              <a:t>-</a:t>
            </a:r>
            <a:r>
              <a:rPr lang="uk-UA" sz="2800" dirty="0" smtClean="0"/>
              <a:t> основою їх є оповіді про події минулого;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uk-UA" sz="2800" b="1" dirty="0" smtClean="0"/>
              <a:t> </a:t>
            </a:r>
            <a:r>
              <a:rPr lang="uk-UA" sz="2800" b="1" i="1" dirty="0" smtClean="0">
                <a:solidFill>
                  <a:schemeClr val="folHlink"/>
                </a:solidFill>
              </a:rPr>
              <a:t>драматичні</a:t>
            </a:r>
            <a:r>
              <a:rPr lang="uk-UA" sz="2800" b="1" i="1" dirty="0" smtClean="0"/>
              <a:t> </a:t>
            </a:r>
            <a:r>
              <a:rPr lang="uk-UA" sz="2800" dirty="0" smtClean="0"/>
              <a:t>- розкривають певний конфлікт 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403648" y="0"/>
            <a:ext cx="7406640" cy="1472184"/>
          </a:xfrm>
        </p:spPr>
        <p:txBody>
          <a:bodyPr/>
          <a:lstStyle/>
          <a:p>
            <a:pPr algn="ctr"/>
            <a:r>
              <a:rPr lang="uk-UA" sz="4400" dirty="0">
                <a:solidFill>
                  <a:srgbClr val="000099"/>
                </a:solidFill>
              </a:rPr>
              <a:t>Вокальні твори за літературним змістом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2" y="136563"/>
            <a:ext cx="2088232" cy="156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1" r="19424"/>
          <a:stretch/>
        </p:blipFill>
        <p:spPr bwMode="auto">
          <a:xfrm>
            <a:off x="177162" y="1702737"/>
            <a:ext cx="116124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99559"/>
            <a:ext cx="1379773" cy="1700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t="59145" r="67949" b="5641"/>
          <a:stretch/>
        </p:blipFill>
        <p:spPr bwMode="auto">
          <a:xfrm>
            <a:off x="205012" y="5100456"/>
            <a:ext cx="1382147" cy="1757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51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71600" y="4199847"/>
            <a:ext cx="8172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32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Романс</a:t>
            </a:r>
            <a:r>
              <a:rPr lang="uk-UA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uk-UA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 </a:t>
            </a:r>
            <a:r>
              <a:rPr lang="uk-UA" sz="32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музично-поетичний твір ліричного змісту для голосу з інструментальним супроводом</a:t>
            </a:r>
            <a:r>
              <a:rPr lang="uk-UA" sz="32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Подібний до пісні, але його не співають хором і не виконують без інструментального супроводу.</a:t>
            </a:r>
            <a:endParaRPr lang="uk-UA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182" y="14921"/>
            <a:ext cx="4070347" cy="4350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400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35810" y="3811012"/>
            <a:ext cx="81724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32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Жанр романсу </a:t>
            </a:r>
            <a:r>
              <a:rPr lang="uk-UA" sz="3200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розвинувся</a:t>
            </a:r>
            <a:r>
              <a:rPr lang="uk-UA" sz="32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 пісні, яку виконували народною мовою на противагу поширеним у ті часи релігійним гімнам, що їх співали латиною. Виник в Іспанії у 15 ст. Згодом романси поширилися країнами Європи.</a:t>
            </a:r>
            <a:endParaRPr lang="uk-UA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54"/>
            <a:ext cx="4368693" cy="3884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26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516333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rgbClr val="0000CC"/>
                </a:solidFill>
              </a:rPr>
              <a:t>Існують  жанрові </a:t>
            </a:r>
          </a:p>
          <a:p>
            <a:r>
              <a:rPr lang="uk-UA" sz="4400" b="1" dirty="0" smtClean="0">
                <a:solidFill>
                  <a:srgbClr val="0000CC"/>
                </a:solidFill>
              </a:rPr>
              <a:t>різновиди романсу: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28599" y="239772"/>
            <a:ext cx="18002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серенада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12575" y="1014039"/>
            <a:ext cx="2232248" cy="576064"/>
          </a:xfrm>
          <a:prstGeom prst="roundRect">
            <a:avLst/>
          </a:prstGeom>
          <a:solidFill>
            <a:srgbClr val="5FB5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баркарола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28599" y="1815807"/>
            <a:ext cx="1656184" cy="5760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елегія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7513" y="181580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800" dirty="0" smtClean="0"/>
              <a:t> </a:t>
            </a:r>
            <a:r>
              <a:rPr lang="ru-RU" sz="2800" dirty="0" err="1"/>
              <a:t>Ці</a:t>
            </a:r>
            <a:r>
              <a:rPr lang="ru-RU" sz="2800" dirty="0"/>
              <a:t> </a:t>
            </a:r>
            <a:r>
              <a:rPr lang="ru-RU" sz="2800" dirty="0" err="1"/>
              <a:t>жанри</a:t>
            </a:r>
            <a:r>
              <a:rPr lang="ru-RU" sz="2800" dirty="0"/>
              <a:t> </a:t>
            </a:r>
            <a:r>
              <a:rPr lang="ru-RU" sz="2800" dirty="0" err="1" smtClean="0"/>
              <a:t>перейшли</a:t>
            </a:r>
            <a:endParaRPr lang="ru-RU" sz="2800" dirty="0" smtClean="0"/>
          </a:p>
          <a:p>
            <a:pPr algn="just"/>
            <a:r>
              <a:rPr lang="ru-RU" sz="2800" dirty="0" smtClean="0"/>
              <a:t>  </a:t>
            </a:r>
            <a:r>
              <a:rPr lang="ru-RU" sz="2800" dirty="0"/>
              <a:t>в </a:t>
            </a:r>
            <a:r>
              <a:rPr lang="ru-RU" sz="2800" dirty="0" err="1"/>
              <a:t>інструментальну</a:t>
            </a:r>
            <a:r>
              <a:rPr lang="ru-RU" sz="2800" dirty="0"/>
              <a:t> </a:t>
            </a:r>
            <a:r>
              <a:rPr lang="ru-RU" sz="2800" dirty="0" err="1"/>
              <a:t>музику</a:t>
            </a:r>
            <a:r>
              <a:rPr lang="ru-RU" sz="28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4" y="2751581"/>
            <a:ext cx="5367383" cy="4025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47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0"/>
            <a:ext cx="8924925" cy="610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67587" y="6309320"/>
            <a:ext cx="46551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rgbClr val="0000CC"/>
                </a:solidFill>
              </a:rPr>
              <a:t>Євген</a:t>
            </a:r>
            <a:r>
              <a:rPr lang="ru-RU" sz="3200" b="1" dirty="0">
                <a:solidFill>
                  <a:srgbClr val="0000CC"/>
                </a:solidFill>
              </a:rPr>
              <a:t> </a:t>
            </a:r>
            <a:r>
              <a:rPr lang="ru-RU" sz="3200" b="1" dirty="0" err="1">
                <a:solidFill>
                  <a:srgbClr val="0000CC"/>
                </a:solidFill>
              </a:rPr>
              <a:t>Станкович</a:t>
            </a:r>
            <a:r>
              <a:rPr lang="ru-RU" sz="3200" b="1" dirty="0">
                <a:solidFill>
                  <a:srgbClr val="0000CC"/>
                </a:solidFill>
              </a:rPr>
              <a:t>. </a:t>
            </a:r>
            <a:r>
              <a:rPr lang="ru-RU" sz="3200" b="1" dirty="0" err="1">
                <a:solidFill>
                  <a:srgbClr val="0000CC"/>
                </a:solidFill>
              </a:rPr>
              <a:t>Елегія</a:t>
            </a:r>
            <a:r>
              <a:rPr lang="ru-RU" sz="3200" b="1" dirty="0">
                <a:solidFill>
                  <a:srgbClr val="0000C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90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6" y="37074"/>
            <a:ext cx="4838091" cy="526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5076057" y="260648"/>
            <a:ext cx="360040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sz="3600" b="1" dirty="0">
                <a:solidFill>
                  <a:srgbClr val="0000CC"/>
                </a:solidFill>
              </a:rPr>
              <a:t>Ференц </a:t>
            </a:r>
            <a:r>
              <a:rPr lang="uk-UA" sz="3600" b="1" dirty="0" smtClean="0">
                <a:solidFill>
                  <a:srgbClr val="0000CC"/>
                </a:solidFill>
              </a:rPr>
              <a:t>Ліст</a:t>
            </a:r>
          </a:p>
          <a:p>
            <a:pPr algn="ctr" eaLnBrk="1" hangingPunct="1">
              <a:spcBef>
                <a:spcPct val="50000"/>
              </a:spcBef>
            </a:pPr>
            <a:r>
              <a:rPr lang="uk-UA" sz="2800" b="1" dirty="0" smtClean="0">
                <a:solidFill>
                  <a:srgbClr val="0000CC"/>
                </a:solidFill>
              </a:rPr>
              <a:t>«Угорська рапсодія № 6»</a:t>
            </a:r>
            <a:endParaRPr lang="uk-UA" sz="2800" b="1" dirty="0">
              <a:solidFill>
                <a:srgbClr val="0000CC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05" y="3566686"/>
            <a:ext cx="4242095" cy="315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0651" y="538067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b="1" i="1" dirty="0">
                <a:solidFill>
                  <a:srgbClr val="000099"/>
                </a:solidFill>
              </a:rPr>
              <a:t>Рапсодія</a:t>
            </a:r>
            <a:r>
              <a:rPr lang="uk-UA" dirty="0"/>
              <a:t> (від </a:t>
            </a:r>
            <a:r>
              <a:rPr lang="uk-UA" i="1" dirty="0" err="1"/>
              <a:t>грец</a:t>
            </a:r>
            <a:r>
              <a:rPr lang="uk-UA" i="1" dirty="0"/>
              <a:t>. —</a:t>
            </a:r>
            <a:r>
              <a:rPr lang="uk-UA" dirty="0"/>
              <a:t> епічна пісня, декламація) — </a:t>
            </a:r>
            <a:r>
              <a:rPr lang="uk-UA" b="1" dirty="0">
                <a:solidFill>
                  <a:schemeClr val="bg2">
                    <a:lumMod val="25000"/>
                  </a:schemeClr>
                </a:solidFill>
              </a:rPr>
              <a:t>жанр вокальної та інструментальної музики драматичного характеру з розгорнутою формою і вільним розвитком.</a:t>
            </a:r>
          </a:p>
        </p:txBody>
      </p:sp>
    </p:spTree>
    <p:extLst>
      <p:ext uri="{BB962C8B-B14F-4D97-AF65-F5344CB8AC3E}">
        <p14:creationId xmlns:p14="http://schemas.microsoft.com/office/powerpoint/2010/main" val="271201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7406640" cy="6021430"/>
          </a:xfrm>
        </p:spPr>
        <p:txBody>
          <a:bodyPr>
            <a:normAutofit fontScale="90000"/>
          </a:bodyPr>
          <a:lstStyle/>
          <a:p>
            <a:pPr algn="just"/>
            <a:r>
              <a:rPr lang="uk-UA" b="1" dirty="0" smtClean="0">
                <a:solidFill>
                  <a:srgbClr val="0000CC"/>
                </a:solidFill>
              </a:rPr>
              <a:t>Баркарола</a:t>
            </a:r>
            <a:r>
              <a:rPr lang="uk-UA" dirty="0" smtClean="0"/>
              <a:t> </a:t>
            </a:r>
            <a:r>
              <a:rPr lang="uk-UA" sz="2800" dirty="0" smtClean="0"/>
              <a:t>(від </a:t>
            </a:r>
            <a:r>
              <a:rPr lang="uk-UA" sz="2800" dirty="0" err="1" smtClean="0"/>
              <a:t>італ.-</a:t>
            </a:r>
            <a:r>
              <a:rPr lang="uk-UA" sz="2800" dirty="0" smtClean="0"/>
              <a:t>  човен) – поширена у Венеції наспівна пісня або інструментальна п'єса з характерним ритмічним малюнком, який створює відчуття колисання на воді.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0000CC"/>
                </a:solidFill>
              </a:rPr>
              <a:t>Елегія</a:t>
            </a:r>
            <a:r>
              <a:rPr lang="uk-UA" dirty="0" smtClean="0"/>
              <a:t> </a:t>
            </a:r>
            <a:r>
              <a:rPr lang="uk-UA" sz="2800" dirty="0" smtClean="0"/>
              <a:t>(від </a:t>
            </a:r>
            <a:r>
              <a:rPr lang="uk-UA" sz="2800" dirty="0" err="1" smtClean="0"/>
              <a:t>грец</a:t>
            </a:r>
            <a:r>
              <a:rPr lang="uk-UA" sz="2800" dirty="0" smtClean="0"/>
              <a:t>. – жалоба, журба) – жанр камерної вокальної та інструментальної музики </a:t>
            </a:r>
            <a:r>
              <a:rPr lang="uk-UA" sz="2800" dirty="0" err="1" smtClean="0"/>
              <a:t>задуливого</a:t>
            </a:r>
            <a:r>
              <a:rPr lang="uk-UA" sz="2800" dirty="0" smtClean="0"/>
              <a:t> характеру з мотивами смутку.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0000CC"/>
                </a:solidFill>
              </a:rPr>
              <a:t>Романс </a:t>
            </a:r>
            <a:r>
              <a:rPr lang="uk-UA" sz="2800" dirty="0" smtClean="0"/>
              <a:t>(лат. – романською) – музично-поетичний твір ліричного змісту для голосу з інструментальним супроводом.</a:t>
            </a:r>
            <a:br>
              <a:rPr lang="uk-UA" sz="2800" dirty="0" smtClean="0"/>
            </a:br>
            <a:r>
              <a:rPr lang="uk-UA" b="1" dirty="0" smtClean="0">
                <a:solidFill>
                  <a:srgbClr val="0000CC"/>
                </a:solidFill>
              </a:rPr>
              <a:t>Серенада</a:t>
            </a:r>
            <a:r>
              <a:rPr lang="uk-UA" dirty="0" smtClean="0"/>
              <a:t> </a:t>
            </a:r>
            <a:r>
              <a:rPr lang="uk-UA" sz="2800" dirty="0" smtClean="0"/>
              <a:t>(</a:t>
            </a:r>
            <a:r>
              <a:rPr lang="uk-UA" sz="2800" dirty="0" err="1" smtClean="0"/>
              <a:t>фран</a:t>
            </a:r>
            <a:r>
              <a:rPr lang="uk-UA" sz="2800" dirty="0" smtClean="0"/>
              <a:t>., </a:t>
            </a:r>
            <a:r>
              <a:rPr lang="uk-UA" sz="2800" dirty="0" err="1" smtClean="0"/>
              <a:t>ісп</a:t>
            </a:r>
            <a:r>
              <a:rPr lang="uk-UA" sz="2800" dirty="0" smtClean="0"/>
              <a:t>., </a:t>
            </a:r>
            <a:r>
              <a:rPr lang="uk-UA" sz="2800" dirty="0" err="1" smtClean="0"/>
              <a:t>італ.-</a:t>
            </a:r>
            <a:r>
              <a:rPr lang="uk-UA" sz="2800" dirty="0" smtClean="0"/>
              <a:t> вечір) – вечірня віншувальна пісня, яка виконується просто неба.</a:t>
            </a:r>
            <a:br>
              <a:rPr lang="uk-UA" sz="2800" dirty="0" smtClean="0"/>
            </a:br>
            <a:endParaRPr lang="ru-RU" sz="2800" dirty="0"/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116632"/>
            <a:ext cx="3554720" cy="547170"/>
          </a:xfrm>
        </p:spPr>
        <p:txBody>
          <a:bodyPr>
            <a:normAutofit fontScale="925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Мистецька скарбничка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88640"/>
            <a:ext cx="7406640" cy="3307128"/>
          </a:xfrm>
        </p:spPr>
        <p:txBody>
          <a:bodyPr>
            <a:noAutofit/>
          </a:bodyPr>
          <a:lstStyle/>
          <a:p>
            <a:pPr marL="541782" indent="-514350" algn="just">
              <a:buAutoNum type="arabicPeriod"/>
            </a:pPr>
            <a:r>
              <a:rPr lang="uk-UA" sz="2800" dirty="0" smtClean="0"/>
              <a:t>Які камерно-вокальні жанри ви знаєте?</a:t>
            </a:r>
          </a:p>
          <a:p>
            <a:pPr marL="541782" indent="-514350" algn="just">
              <a:buAutoNum type="arabicPeriod"/>
            </a:pPr>
            <a:r>
              <a:rPr lang="uk-UA" sz="2800" dirty="0" smtClean="0"/>
              <a:t>Назвіть жанрові особливості романсу, серенади, баркароли, елегії.</a:t>
            </a:r>
          </a:p>
          <a:p>
            <a:pPr marL="541782" indent="-514350" algn="just">
              <a:buAutoNum type="arabicPeriod"/>
            </a:pPr>
            <a:r>
              <a:rPr lang="uk-UA" sz="2800" dirty="0" smtClean="0"/>
              <a:t>Чи можна створити «весняну» або «святкову» елегію»? У яких жанрах живопису можна краще втілити елегійні настрої?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399490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3573016"/>
            <a:ext cx="400491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154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00CC"/>
                </a:solidFill>
              </a:rPr>
              <a:t>Парадний і камерний портрети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850064"/>
            <a:ext cx="7723584" cy="1290904"/>
          </a:xfrm>
        </p:spPr>
        <p:txBody>
          <a:bodyPr/>
          <a:lstStyle/>
          <a:p>
            <a:pPr algn="just"/>
            <a:r>
              <a:rPr lang="uk-UA" dirty="0" smtClean="0"/>
              <a:t>За характером зображення в усіх видах ОТМ виділяються 2 основні групи портретів: парадні та камерні.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68960"/>
            <a:ext cx="2636912" cy="351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666" y="2852935"/>
            <a:ext cx="3654022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34378" y="6093295"/>
            <a:ext cx="31524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Володимир Боровиковський .</a:t>
            </a:r>
          </a:p>
          <a:p>
            <a:pPr algn="ctr"/>
            <a:r>
              <a:rPr lang="uk-UA" dirty="0" smtClean="0"/>
              <a:t>Портрет </a:t>
            </a:r>
            <a:r>
              <a:rPr lang="uk-UA" dirty="0" err="1" smtClean="0"/>
              <a:t>Лопухіної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0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5" t="14583" r="31639" b="29356"/>
          <a:stretch/>
        </p:blipFill>
        <p:spPr bwMode="auto">
          <a:xfrm>
            <a:off x="109944" y="260648"/>
            <a:ext cx="900684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32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6632"/>
            <a:ext cx="7723584" cy="498816"/>
          </a:xfrm>
        </p:spPr>
        <p:txBody>
          <a:bodyPr/>
          <a:lstStyle/>
          <a:p>
            <a:r>
              <a:rPr lang="uk-UA" dirty="0" smtClean="0"/>
              <a:t>Які портрети знатних осіб вам доводилося бачити?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1274" y="5373216"/>
            <a:ext cx="77591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CC"/>
                </a:solidFill>
              </a:rPr>
              <a:t>Парадний портрет </a:t>
            </a:r>
            <a:r>
              <a:rPr lang="uk-UA" dirty="0" smtClean="0"/>
              <a:t>– прославляє особу, її подвиги, високе соціальне становище, достаток.</a:t>
            </a:r>
          </a:p>
          <a:p>
            <a:r>
              <a:rPr lang="uk-UA" sz="2400" b="1" dirty="0" smtClean="0">
                <a:solidFill>
                  <a:srgbClr val="0000CC"/>
                </a:solidFill>
              </a:rPr>
              <a:t>Камерний</a:t>
            </a:r>
            <a:r>
              <a:rPr lang="uk-UA" dirty="0" smtClean="0"/>
              <a:t> – коли метою митця є відтворення внутрішнього світу людини.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6295"/>
            <a:ext cx="4114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68" y="610817"/>
            <a:ext cx="3135493" cy="4767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372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32765" r="34833" b="15531"/>
          <a:stretch/>
        </p:blipFill>
        <p:spPr bwMode="auto">
          <a:xfrm>
            <a:off x="290841" y="188640"/>
            <a:ext cx="8601725" cy="599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881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3" t="37074" r="33283" b="25852"/>
          <a:stretch/>
        </p:blipFill>
        <p:spPr bwMode="auto">
          <a:xfrm>
            <a:off x="251520" y="1268760"/>
            <a:ext cx="8686853" cy="4167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642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20265" r="41967" b="19318"/>
          <a:stretch/>
        </p:blipFill>
        <p:spPr bwMode="auto">
          <a:xfrm>
            <a:off x="3462279" y="127044"/>
            <a:ext cx="5142169" cy="661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36"/>
          <a:stretch/>
        </p:blipFill>
        <p:spPr bwMode="auto">
          <a:xfrm>
            <a:off x="58609" y="4725144"/>
            <a:ext cx="4206483" cy="204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01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3021" y="4365104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dirty="0" smtClean="0"/>
              <a:t>Порівняйте особливості зображення людини в камерному і парадному </a:t>
            </a:r>
          </a:p>
          <a:p>
            <a:r>
              <a:rPr lang="uk-UA" dirty="0" smtClean="0"/>
              <a:t>портретах на конкретних прикладах.</a:t>
            </a:r>
          </a:p>
          <a:p>
            <a:r>
              <a:rPr lang="uk-UA" dirty="0" smtClean="0"/>
              <a:t>2. Які основні пропорції фігури людини? Поміркуйте, для чого художнику</a:t>
            </a:r>
          </a:p>
          <a:p>
            <a:r>
              <a:rPr lang="uk-UA" dirty="0" smtClean="0"/>
              <a:t> потрібно вивчати і знати пропорції фігури людини.</a:t>
            </a:r>
          </a:p>
          <a:p>
            <a:r>
              <a:rPr lang="uk-UA" dirty="0" smtClean="0"/>
              <a:t>3. Поцікавтеся, які портрети переважають у вашому родинному фотоальбомі – камерні чи парадні.</a:t>
            </a:r>
            <a:endParaRPr lang="ru-RU" dirty="0"/>
          </a:p>
          <a:p>
            <a:r>
              <a:rPr lang="uk-UA" dirty="0" smtClean="0"/>
              <a:t>4. Поміркуйте, які музичні жанри споріднені за настроями з камерними портретами.</a:t>
            </a:r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516488" y="269032"/>
            <a:ext cx="3554720" cy="547170"/>
          </a:xfrm>
          <a:prstGeom prst="rect">
            <a:avLst/>
          </a:prstGeom>
        </p:spPr>
        <p:txBody>
          <a:bodyPr tIns="0">
            <a:normAutofit fontScale="92500"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uk-UA" b="1" dirty="0" smtClean="0">
                <a:solidFill>
                  <a:srgbClr val="FF0000"/>
                </a:solidFill>
              </a:rPr>
              <a:t>Мистецька скарбничка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950136"/>
            <a:ext cx="6026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600" b="1" dirty="0" smtClean="0">
                <a:solidFill>
                  <a:srgbClr val="0000CC"/>
                </a:solidFill>
              </a:rPr>
              <a:t>Парадний портрет </a:t>
            </a:r>
            <a:r>
              <a:rPr lang="uk-UA" dirty="0" smtClean="0"/>
              <a:t>– </a:t>
            </a:r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різновид портрета, який створюють із представницькою метою або для звеличення зображеної особи.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185"/>
            <a:ext cx="2736304" cy="421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20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5699"/>
            <a:ext cx="6288361" cy="53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508104" y="5418935"/>
            <a:ext cx="3528392" cy="129614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6</a:t>
            </a:r>
            <a:r>
              <a:rPr lang="uk-UA" dirty="0" smtClean="0"/>
              <a:t> Клас Урок </a:t>
            </a:r>
            <a:r>
              <a:rPr lang="uk-UA" dirty="0"/>
              <a:t>4</a:t>
            </a:r>
            <a:endParaRPr lang="uk-UA" dirty="0" smtClean="0"/>
          </a:p>
          <a:p>
            <a:pPr algn="ctr"/>
            <a:r>
              <a:rPr lang="uk-UA" i="1" dirty="0" smtClean="0"/>
              <a:t>Вчитель</a:t>
            </a:r>
            <a:r>
              <a:rPr lang="uk-UA" dirty="0" smtClean="0"/>
              <a:t> КЗО </a:t>
            </a:r>
            <a:r>
              <a:rPr lang="uk-UA" b="1" dirty="0" smtClean="0"/>
              <a:t>«СЗШ № 98» </a:t>
            </a:r>
            <a:r>
              <a:rPr lang="uk-UA" dirty="0" smtClean="0"/>
              <a:t>Дніпровської міської ради</a:t>
            </a:r>
          </a:p>
          <a:p>
            <a:pPr algn="ctr"/>
            <a:r>
              <a:rPr lang="uk-UA" b="1" i="1" dirty="0" smtClean="0"/>
              <a:t>Кузьменко Еліна Петрівна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538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187</TotalTime>
  <Words>425</Words>
  <Application>Microsoft Office PowerPoint</Application>
  <PresentationFormat>Экран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Від камерного портрета до камерної музики.  </vt:lpstr>
      <vt:lpstr>Вокальні твори за літературним змістом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Баркарола (від італ.-  човен) – поширена у Венеції наспівна пісня або інструментальна п'єса з характерним ритмічним малюнком, який створює відчуття колисання на воді. Елегія (від грец. – жалоба, журба) – жанр камерної вокальної та інструментальної музики задуливого характеру з мотивами смутку.  Романс (лат. – романською) – музично-поетичний твір ліричного змісту для голосу з інструментальним супроводом. Серенада (фран., ісп., італ.- вечір) – вечірня віншувальна пісня, яка виконується просто неба. </vt:lpstr>
      <vt:lpstr>Презентация PowerPoint</vt:lpstr>
      <vt:lpstr>Парадний і камерний портрети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TPCUSer</cp:lastModifiedBy>
  <cp:revision>29</cp:revision>
  <dcterms:created xsi:type="dcterms:W3CDTF">2018-10-01T19:40:16Z</dcterms:created>
  <dcterms:modified xsi:type="dcterms:W3CDTF">2022-09-28T08:16:45Z</dcterms:modified>
</cp:coreProperties>
</file>