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80" r:id="rId4"/>
    <p:sldId id="281" r:id="rId5"/>
    <p:sldId id="258" r:id="rId6"/>
    <p:sldId id="263" r:id="rId7"/>
    <p:sldId id="260" r:id="rId8"/>
    <p:sldId id="261" r:id="rId9"/>
    <p:sldId id="266" r:id="rId10"/>
    <p:sldId id="262" r:id="rId11"/>
    <p:sldId id="265" r:id="rId12"/>
    <p:sldId id="270" r:id="rId13"/>
    <p:sldId id="267" r:id="rId14"/>
    <p:sldId id="268" r:id="rId15"/>
    <p:sldId id="272" r:id="rId16"/>
    <p:sldId id="279" r:id="rId17"/>
    <p:sldId id="271" r:id="rId18"/>
    <p:sldId id="264" r:id="rId19"/>
    <p:sldId id="273" r:id="rId20"/>
    <p:sldId id="274" r:id="rId21"/>
    <p:sldId id="275" r:id="rId22"/>
    <p:sldId id="276" r:id="rId23"/>
    <p:sldId id="277" r:id="rId24"/>
    <p:sldId id="278" r:id="rId25"/>
    <p:sldId id="282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56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56E16B6-119A-406A-8E23-A5935020DC7A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6CB75FD-0083-4457-9711-B89B5B14C9EC}">
      <dgm:prSet phldrT="[Текст]"/>
      <dgm:spPr>
        <a:solidFill>
          <a:srgbClr val="C00000"/>
        </a:solidFill>
      </dgm:spPr>
      <dgm:t>
        <a:bodyPr/>
        <a:lstStyle/>
        <a:p>
          <a:r>
            <a:rPr lang="uk-UA" dirty="0" smtClean="0"/>
            <a:t>Іслам </a:t>
          </a:r>
          <a:endParaRPr lang="en-US" dirty="0"/>
        </a:p>
      </dgm:t>
    </dgm:pt>
    <dgm:pt modelId="{AF0BCDF2-F125-4FDE-B741-182AF8038CBE}" type="parTrans" cxnId="{C7531D49-B518-4BFE-A877-307E545AEE9A}">
      <dgm:prSet/>
      <dgm:spPr/>
      <dgm:t>
        <a:bodyPr/>
        <a:lstStyle/>
        <a:p>
          <a:endParaRPr lang="en-US"/>
        </a:p>
      </dgm:t>
    </dgm:pt>
    <dgm:pt modelId="{57C6780A-5A80-406D-A5EE-9DFF9EE75FCE}" type="sibTrans" cxnId="{C7531D49-B518-4BFE-A877-307E545AEE9A}">
      <dgm:prSet/>
      <dgm:spPr/>
      <dgm:t>
        <a:bodyPr/>
        <a:lstStyle/>
        <a:p>
          <a:endParaRPr lang="en-US"/>
        </a:p>
      </dgm:t>
    </dgm:pt>
    <dgm:pt modelId="{A7BC5ECF-86EC-4BFF-9F5B-4872B6E7F882}">
      <dgm:prSet phldrT="[Текст]"/>
      <dgm:spPr>
        <a:solidFill>
          <a:srgbClr val="C00000"/>
        </a:solidFill>
      </dgm:spPr>
      <dgm:t>
        <a:bodyPr/>
        <a:lstStyle/>
        <a:p>
          <a:r>
            <a:rPr lang="uk-UA" dirty="0" smtClean="0"/>
            <a:t>Католицизм </a:t>
          </a:r>
          <a:endParaRPr lang="en-US" dirty="0"/>
        </a:p>
      </dgm:t>
    </dgm:pt>
    <dgm:pt modelId="{6B9C00A7-FC21-4FAE-A91D-2BAEA6D751D6}" type="parTrans" cxnId="{50FC2B15-3A3F-423E-85BC-60D9376E59CD}">
      <dgm:prSet/>
      <dgm:spPr/>
      <dgm:t>
        <a:bodyPr/>
        <a:lstStyle/>
        <a:p>
          <a:endParaRPr lang="en-US"/>
        </a:p>
      </dgm:t>
    </dgm:pt>
    <dgm:pt modelId="{30E5E978-B391-4C59-B60D-DDEDD5FF431F}" type="sibTrans" cxnId="{50FC2B15-3A3F-423E-85BC-60D9376E59CD}">
      <dgm:prSet/>
      <dgm:spPr/>
      <dgm:t>
        <a:bodyPr/>
        <a:lstStyle/>
        <a:p>
          <a:endParaRPr lang="en-US"/>
        </a:p>
      </dgm:t>
    </dgm:pt>
    <dgm:pt modelId="{AB1907D8-BA14-43D0-93B1-D10066266D95}">
      <dgm:prSet phldrT="[Текст]"/>
      <dgm:spPr>
        <a:solidFill>
          <a:srgbClr val="C00000"/>
        </a:solidFill>
      </dgm:spPr>
      <dgm:t>
        <a:bodyPr/>
        <a:lstStyle/>
        <a:p>
          <a:r>
            <a:rPr lang="uk-UA" dirty="0" smtClean="0"/>
            <a:t>Іудаїзм </a:t>
          </a:r>
          <a:endParaRPr lang="en-US" dirty="0"/>
        </a:p>
      </dgm:t>
    </dgm:pt>
    <dgm:pt modelId="{0F01D229-FF95-468E-B462-9CD59F11078C}" type="parTrans" cxnId="{6683B76E-A722-48B0-B8B9-683C98FF83C9}">
      <dgm:prSet/>
      <dgm:spPr/>
      <dgm:t>
        <a:bodyPr/>
        <a:lstStyle/>
        <a:p>
          <a:endParaRPr lang="en-US"/>
        </a:p>
      </dgm:t>
    </dgm:pt>
    <dgm:pt modelId="{DEB5275B-6B85-4D2A-8CF5-C0B12C4B815A}" type="sibTrans" cxnId="{6683B76E-A722-48B0-B8B9-683C98FF83C9}">
      <dgm:prSet/>
      <dgm:spPr/>
      <dgm:t>
        <a:bodyPr/>
        <a:lstStyle/>
        <a:p>
          <a:endParaRPr lang="en-US"/>
        </a:p>
      </dgm:t>
    </dgm:pt>
    <dgm:pt modelId="{CC9B3973-3D42-42DF-B45A-DA921025A6A6}" type="pres">
      <dgm:prSet presAssocID="{056E16B6-119A-406A-8E23-A5935020DC7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A21DE81-6F5F-49F2-96D2-1C3B9CE36188}" type="pres">
      <dgm:prSet presAssocID="{F6CB75FD-0083-4457-9711-B89B5B14C9EC}" presName="composite" presStyleCnt="0"/>
      <dgm:spPr/>
    </dgm:pt>
    <dgm:pt modelId="{A7C0CD53-37E0-4753-9322-E28DD1947E28}" type="pres">
      <dgm:prSet presAssocID="{F6CB75FD-0083-4457-9711-B89B5B14C9EC}" presName="parTx" presStyleLbl="alignNode1" presStyleIdx="0" presStyleCnt="3" custScaleY="134517" custLinFactNeighborX="310" custLinFactNeighborY="-4063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59214F3-8316-42ED-A5D2-9AFA379A6DCF}" type="pres">
      <dgm:prSet presAssocID="{F6CB75FD-0083-4457-9711-B89B5B14C9EC}" presName="desTx" presStyleLbl="alignAccFollowNode1" presStyleIdx="0" presStyleCnt="3" custScaleY="196056" custLinFactNeighborX="3182" custLinFactNeighborY="60847">
        <dgm:presLayoutVars>
          <dgm:bulletEnabled val="1"/>
        </dgm:presLayoutVars>
      </dgm:prSet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1DB2D345-4BD5-4296-AF34-1C35BA3EB565}" type="pres">
      <dgm:prSet presAssocID="{57C6780A-5A80-406D-A5EE-9DFF9EE75FCE}" presName="space" presStyleCnt="0"/>
      <dgm:spPr/>
    </dgm:pt>
    <dgm:pt modelId="{961EE468-E560-4979-8724-C651D3143026}" type="pres">
      <dgm:prSet presAssocID="{A7BC5ECF-86EC-4BFF-9F5B-4872B6E7F882}" presName="composite" presStyleCnt="0"/>
      <dgm:spPr/>
    </dgm:pt>
    <dgm:pt modelId="{C33FF831-D0E9-47A9-AD13-02B594D65A4F}" type="pres">
      <dgm:prSet presAssocID="{A7BC5ECF-86EC-4BFF-9F5B-4872B6E7F882}" presName="parTx" presStyleLbl="alignNode1" presStyleIdx="1" presStyleCnt="3" custScaleY="120982" custLinFactNeighborX="-1692" custLinFactNeighborY="-4830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1C8EDFA-16E2-4320-A8A5-5D1E17FE08EA}" type="pres">
      <dgm:prSet presAssocID="{A7BC5ECF-86EC-4BFF-9F5B-4872B6E7F882}" presName="desTx" presStyleLbl="alignAccFollowNode1" presStyleIdx="1" presStyleCnt="3" custScaleY="198553" custLinFactNeighborX="-1692" custLinFactNeighborY="64939">
        <dgm:presLayoutVars>
          <dgm:bulletEnabled val="1"/>
        </dgm:presLayoutVars>
      </dgm:prSet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98DC58BB-F439-489A-A94B-A31D9105664F}" type="pres">
      <dgm:prSet presAssocID="{30E5E978-B391-4C59-B60D-DDEDD5FF431F}" presName="space" presStyleCnt="0"/>
      <dgm:spPr/>
    </dgm:pt>
    <dgm:pt modelId="{7BD976C0-FE9E-4571-9FA0-84F9CCFAE85C}" type="pres">
      <dgm:prSet presAssocID="{AB1907D8-BA14-43D0-93B1-D10066266D95}" presName="composite" presStyleCnt="0"/>
      <dgm:spPr/>
    </dgm:pt>
    <dgm:pt modelId="{C657D377-BB8D-4ABE-90B6-00659CA2F2A9}" type="pres">
      <dgm:prSet presAssocID="{AB1907D8-BA14-43D0-93B1-D10066266D95}" presName="parTx" presStyleLbl="alignNode1" presStyleIdx="2" presStyleCnt="3" custScaleY="129755" custLinFactNeighborX="-3693" custLinFactNeighborY="-3426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836B78F-6A55-48DB-9AE7-6864C4FF8D5D}" type="pres">
      <dgm:prSet presAssocID="{AB1907D8-BA14-43D0-93B1-D10066266D95}" presName="desTx" presStyleLbl="alignAccFollowNode1" presStyleIdx="2" presStyleCnt="3" custScaleY="194711" custLinFactNeighborX="-3693" custLinFactNeighborY="65497">
        <dgm:presLayoutVars>
          <dgm:bulletEnabled val="1"/>
        </dgm:presLayoutVars>
      </dgm:prSet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en-US"/>
        </a:p>
      </dgm:t>
    </dgm:pt>
  </dgm:ptLst>
  <dgm:cxnLst>
    <dgm:cxn modelId="{50FC2B15-3A3F-423E-85BC-60D9376E59CD}" srcId="{056E16B6-119A-406A-8E23-A5935020DC7A}" destId="{A7BC5ECF-86EC-4BFF-9F5B-4872B6E7F882}" srcOrd="1" destOrd="0" parTransId="{6B9C00A7-FC21-4FAE-A91D-2BAEA6D751D6}" sibTransId="{30E5E978-B391-4C59-B60D-DDEDD5FF431F}"/>
    <dgm:cxn modelId="{C7531D49-B518-4BFE-A877-307E545AEE9A}" srcId="{056E16B6-119A-406A-8E23-A5935020DC7A}" destId="{F6CB75FD-0083-4457-9711-B89B5B14C9EC}" srcOrd="0" destOrd="0" parTransId="{AF0BCDF2-F125-4FDE-B741-182AF8038CBE}" sibTransId="{57C6780A-5A80-406D-A5EE-9DFF9EE75FCE}"/>
    <dgm:cxn modelId="{FB194F7F-3977-420E-9740-24E95BF766A4}" type="presOf" srcId="{056E16B6-119A-406A-8E23-A5935020DC7A}" destId="{CC9B3973-3D42-42DF-B45A-DA921025A6A6}" srcOrd="0" destOrd="0" presId="urn:microsoft.com/office/officeart/2005/8/layout/hList1"/>
    <dgm:cxn modelId="{528C9D71-28BD-4EBA-998C-578B065EBB73}" type="presOf" srcId="{AB1907D8-BA14-43D0-93B1-D10066266D95}" destId="{C657D377-BB8D-4ABE-90B6-00659CA2F2A9}" srcOrd="0" destOrd="0" presId="urn:microsoft.com/office/officeart/2005/8/layout/hList1"/>
    <dgm:cxn modelId="{FE12FC7C-FBFB-4DE7-AEC8-38148B945962}" type="presOf" srcId="{F6CB75FD-0083-4457-9711-B89B5B14C9EC}" destId="{A7C0CD53-37E0-4753-9322-E28DD1947E28}" srcOrd="0" destOrd="0" presId="urn:microsoft.com/office/officeart/2005/8/layout/hList1"/>
    <dgm:cxn modelId="{6683B76E-A722-48B0-B8B9-683C98FF83C9}" srcId="{056E16B6-119A-406A-8E23-A5935020DC7A}" destId="{AB1907D8-BA14-43D0-93B1-D10066266D95}" srcOrd="2" destOrd="0" parTransId="{0F01D229-FF95-468E-B462-9CD59F11078C}" sibTransId="{DEB5275B-6B85-4D2A-8CF5-C0B12C4B815A}"/>
    <dgm:cxn modelId="{27AA59CD-7486-493C-A0A3-561A527FFDFC}" type="presOf" srcId="{A7BC5ECF-86EC-4BFF-9F5B-4872B6E7F882}" destId="{C33FF831-D0E9-47A9-AD13-02B594D65A4F}" srcOrd="0" destOrd="0" presId="urn:microsoft.com/office/officeart/2005/8/layout/hList1"/>
    <dgm:cxn modelId="{EADD5175-1F4F-48E6-8D20-D67BC3FA66EC}" type="presParOf" srcId="{CC9B3973-3D42-42DF-B45A-DA921025A6A6}" destId="{CA21DE81-6F5F-49F2-96D2-1C3B9CE36188}" srcOrd="0" destOrd="0" presId="urn:microsoft.com/office/officeart/2005/8/layout/hList1"/>
    <dgm:cxn modelId="{0463B803-403C-44F5-A9EF-F5BDC3BD1538}" type="presParOf" srcId="{CA21DE81-6F5F-49F2-96D2-1C3B9CE36188}" destId="{A7C0CD53-37E0-4753-9322-E28DD1947E28}" srcOrd="0" destOrd="0" presId="urn:microsoft.com/office/officeart/2005/8/layout/hList1"/>
    <dgm:cxn modelId="{378A091C-150B-47A2-ADD6-E8DA243C7C10}" type="presParOf" srcId="{CA21DE81-6F5F-49F2-96D2-1C3B9CE36188}" destId="{E59214F3-8316-42ED-A5D2-9AFA379A6DCF}" srcOrd="1" destOrd="0" presId="urn:microsoft.com/office/officeart/2005/8/layout/hList1"/>
    <dgm:cxn modelId="{72A36B7C-CD6B-4890-9995-0018EAB99994}" type="presParOf" srcId="{CC9B3973-3D42-42DF-B45A-DA921025A6A6}" destId="{1DB2D345-4BD5-4296-AF34-1C35BA3EB565}" srcOrd="1" destOrd="0" presId="urn:microsoft.com/office/officeart/2005/8/layout/hList1"/>
    <dgm:cxn modelId="{99FDE659-8493-4A74-ACEA-B98D5F904212}" type="presParOf" srcId="{CC9B3973-3D42-42DF-B45A-DA921025A6A6}" destId="{961EE468-E560-4979-8724-C651D3143026}" srcOrd="2" destOrd="0" presId="urn:microsoft.com/office/officeart/2005/8/layout/hList1"/>
    <dgm:cxn modelId="{2C290539-67FF-4C6B-94FB-3A740A096503}" type="presParOf" srcId="{961EE468-E560-4979-8724-C651D3143026}" destId="{C33FF831-D0E9-47A9-AD13-02B594D65A4F}" srcOrd="0" destOrd="0" presId="urn:microsoft.com/office/officeart/2005/8/layout/hList1"/>
    <dgm:cxn modelId="{0B5E9091-62DB-41AF-9FB6-2C99B1ABABC4}" type="presParOf" srcId="{961EE468-E560-4979-8724-C651D3143026}" destId="{91C8EDFA-16E2-4320-A8A5-5D1E17FE08EA}" srcOrd="1" destOrd="0" presId="urn:microsoft.com/office/officeart/2005/8/layout/hList1"/>
    <dgm:cxn modelId="{63C64FBF-3205-4DF2-8BC2-F521E1E6B02C}" type="presParOf" srcId="{CC9B3973-3D42-42DF-B45A-DA921025A6A6}" destId="{98DC58BB-F439-489A-A94B-A31D9105664F}" srcOrd="3" destOrd="0" presId="urn:microsoft.com/office/officeart/2005/8/layout/hList1"/>
    <dgm:cxn modelId="{26E4339F-603C-4848-B765-60320BA0287D}" type="presParOf" srcId="{CC9B3973-3D42-42DF-B45A-DA921025A6A6}" destId="{7BD976C0-FE9E-4571-9FA0-84F9CCFAE85C}" srcOrd="4" destOrd="0" presId="urn:microsoft.com/office/officeart/2005/8/layout/hList1"/>
    <dgm:cxn modelId="{84A45E9D-3C05-4260-8D56-F60C26320F4A}" type="presParOf" srcId="{7BD976C0-FE9E-4571-9FA0-84F9CCFAE85C}" destId="{C657D377-BB8D-4ABE-90B6-00659CA2F2A9}" srcOrd="0" destOrd="0" presId="urn:microsoft.com/office/officeart/2005/8/layout/hList1"/>
    <dgm:cxn modelId="{E2E7FD0B-EC03-4A3D-A32C-99FCD939EBB7}" type="presParOf" srcId="{7BD976C0-FE9E-4571-9FA0-84F9CCFAE85C}" destId="{1836B78F-6A55-48DB-9AE7-6864C4FF8D5D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48ED259-6C83-45A5-9AC5-71787C2E3000}" type="doc">
      <dgm:prSet loTypeId="urn:microsoft.com/office/officeart/2005/8/layout/radial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E33C0F9-54CB-48CC-A8B8-6952843E30E4}">
      <dgm:prSet phldrT="[Текст]"/>
      <dgm:spPr>
        <a:solidFill>
          <a:schemeClr val="accent2">
            <a:lumMod val="50000"/>
          </a:schemeClr>
        </a:solidFill>
      </dgm:spPr>
      <dgm:t>
        <a:bodyPr/>
        <a:lstStyle/>
        <a:p>
          <a:r>
            <a:rPr lang="uk-UA" b="1" dirty="0" err="1" smtClean="0"/>
            <a:t>“Руська</a:t>
          </a:r>
          <a:r>
            <a:rPr lang="uk-UA" b="1" dirty="0" smtClean="0"/>
            <a:t> </a:t>
          </a:r>
          <a:r>
            <a:rPr lang="uk-UA" b="1" dirty="0" err="1" smtClean="0"/>
            <a:t>правда”</a:t>
          </a:r>
          <a:endParaRPr lang="en-US" b="1" dirty="0"/>
        </a:p>
      </dgm:t>
    </dgm:pt>
    <dgm:pt modelId="{D74C2A6B-F020-4980-8FDC-656D99E4BFA5}" type="parTrans" cxnId="{ABC05C0E-4F3A-471D-A35E-806E703776B2}">
      <dgm:prSet/>
      <dgm:spPr/>
      <dgm:t>
        <a:bodyPr/>
        <a:lstStyle/>
        <a:p>
          <a:endParaRPr lang="en-US"/>
        </a:p>
      </dgm:t>
    </dgm:pt>
    <dgm:pt modelId="{8D1A0BEC-F31C-48B8-ABCC-FBF43E54842D}" type="sibTrans" cxnId="{ABC05C0E-4F3A-471D-A35E-806E703776B2}">
      <dgm:prSet/>
      <dgm:spPr/>
      <dgm:t>
        <a:bodyPr/>
        <a:lstStyle/>
        <a:p>
          <a:endParaRPr lang="en-US"/>
        </a:p>
      </dgm:t>
    </dgm:pt>
    <dgm:pt modelId="{58483464-9A81-42C0-9D40-3FD947D2008E}">
      <dgm:prSet phldrT="[Текст]"/>
      <dgm:spPr>
        <a:solidFill>
          <a:schemeClr val="accent2">
            <a:lumMod val="75000"/>
          </a:schemeClr>
        </a:solidFill>
        <a:effectLst>
          <a:innerShdw blurRad="114300">
            <a:prstClr val="black"/>
          </a:innerShdw>
        </a:effectLst>
      </dgm:spPr>
      <dgm:t>
        <a:bodyPr/>
        <a:lstStyle/>
        <a:p>
          <a:r>
            <a:rPr lang="ru-RU" b="1" i="0" dirty="0" smtClean="0"/>
            <a:t>Правда Ярослава (1015-1016 </a:t>
          </a:r>
          <a:r>
            <a:rPr lang="ru-RU" b="1" i="0" dirty="0" err="1" smtClean="0"/>
            <a:t>pp</a:t>
          </a:r>
          <a:r>
            <a:rPr lang="ru-RU" b="1" i="0" dirty="0" smtClean="0"/>
            <a:t>., коли Ярослав </a:t>
          </a:r>
          <a:r>
            <a:rPr lang="ru-RU" b="1" i="0" dirty="0" err="1" smtClean="0"/>
            <a:t>ще</a:t>
          </a:r>
          <a:r>
            <a:rPr lang="ru-RU" b="1" i="0" dirty="0" smtClean="0"/>
            <a:t> княжив у </a:t>
          </a:r>
          <a:r>
            <a:rPr lang="ru-RU" b="1" i="0" dirty="0" err="1" smtClean="0"/>
            <a:t>Новгороді</a:t>
          </a:r>
          <a:r>
            <a:rPr lang="ru-RU" b="1" i="0" dirty="0" smtClean="0"/>
            <a:t>).</a:t>
          </a:r>
          <a:endParaRPr lang="en-US" b="1" dirty="0"/>
        </a:p>
      </dgm:t>
    </dgm:pt>
    <dgm:pt modelId="{C3A7BC09-25FC-4152-BEEA-2206AA21C134}" type="parTrans" cxnId="{F97DE499-6734-49AD-810A-CC82F48A0A69}">
      <dgm:prSet/>
      <dgm:spPr>
        <a:solidFill>
          <a:schemeClr val="accent6">
            <a:lumMod val="75000"/>
          </a:schemeClr>
        </a:solidFill>
      </dgm:spPr>
      <dgm:t>
        <a:bodyPr/>
        <a:lstStyle/>
        <a:p>
          <a:endParaRPr lang="en-US"/>
        </a:p>
      </dgm:t>
    </dgm:pt>
    <dgm:pt modelId="{B85EB810-4CA4-48BB-BFA4-F19441931F59}" type="sibTrans" cxnId="{F97DE499-6734-49AD-810A-CC82F48A0A69}">
      <dgm:prSet/>
      <dgm:spPr/>
      <dgm:t>
        <a:bodyPr/>
        <a:lstStyle/>
        <a:p>
          <a:endParaRPr lang="en-US"/>
        </a:p>
      </dgm:t>
    </dgm:pt>
    <dgm:pt modelId="{63F4B80F-343B-42CA-96A0-7D95D21EE1B3}">
      <dgm:prSet phldrT="[Текст]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ru-RU" b="1" i="0" dirty="0" smtClean="0"/>
            <a:t>Правда </a:t>
          </a:r>
          <a:r>
            <a:rPr lang="ru-RU" b="1" i="0" dirty="0" err="1" smtClean="0"/>
            <a:t>Ярославичів</a:t>
          </a:r>
          <a:r>
            <a:rPr lang="ru-RU" b="1" i="0" dirty="0" smtClean="0"/>
            <a:t>. </a:t>
          </a:r>
          <a:r>
            <a:rPr lang="ru-RU" b="1" i="0" dirty="0" err="1" smtClean="0"/>
            <a:t>Затверджена</a:t>
          </a:r>
          <a:r>
            <a:rPr lang="ru-RU" b="1" i="0" dirty="0" smtClean="0"/>
            <a:t> </a:t>
          </a:r>
          <a:r>
            <a:rPr lang="ru-RU" b="1" i="0" dirty="0" err="1" smtClean="0"/>
            <a:t>синами</a:t>
          </a:r>
          <a:r>
            <a:rPr lang="ru-RU" b="1" i="0" dirty="0" smtClean="0"/>
            <a:t> Ярослава - </a:t>
          </a:r>
          <a:r>
            <a:rPr lang="ru-RU" b="1" i="0" dirty="0" err="1" smtClean="0"/>
            <a:t>Ізяславом</a:t>
          </a:r>
          <a:r>
            <a:rPr lang="ru-RU" b="1" i="0" dirty="0" smtClean="0"/>
            <a:t>, Святославом </a:t>
          </a:r>
          <a:r>
            <a:rPr lang="ru-RU" b="1" i="0" dirty="0" err="1" smtClean="0"/>
            <a:t>і</a:t>
          </a:r>
          <a:r>
            <a:rPr lang="ru-RU" b="1" i="0" dirty="0" smtClean="0"/>
            <a:t> Всеволодом (1072 </a:t>
          </a:r>
          <a:r>
            <a:rPr lang="ru-RU" b="1" i="0" dirty="0" err="1" smtClean="0"/>
            <a:t>p</a:t>
          </a:r>
          <a:r>
            <a:rPr lang="ru-RU" b="1" i="0" dirty="0" smtClean="0"/>
            <a:t>.).</a:t>
          </a:r>
          <a:endParaRPr lang="en-US" b="1" dirty="0"/>
        </a:p>
      </dgm:t>
    </dgm:pt>
    <dgm:pt modelId="{97281D07-4301-4FE1-BC55-583E6F018703}" type="parTrans" cxnId="{C80B7B31-9553-4BFB-AD53-3C7077F6653F}">
      <dgm:prSet/>
      <dgm:spPr>
        <a:solidFill>
          <a:schemeClr val="accent6">
            <a:lumMod val="75000"/>
          </a:schemeClr>
        </a:solidFill>
      </dgm:spPr>
      <dgm:t>
        <a:bodyPr/>
        <a:lstStyle/>
        <a:p>
          <a:endParaRPr lang="en-US"/>
        </a:p>
      </dgm:t>
    </dgm:pt>
    <dgm:pt modelId="{7EE243E1-AC80-43D1-985D-C036B02DEF47}" type="sibTrans" cxnId="{C80B7B31-9553-4BFB-AD53-3C7077F6653F}">
      <dgm:prSet/>
      <dgm:spPr/>
      <dgm:t>
        <a:bodyPr/>
        <a:lstStyle/>
        <a:p>
          <a:endParaRPr lang="en-US"/>
        </a:p>
      </dgm:t>
    </dgm:pt>
    <dgm:pt modelId="{1ACE9551-5412-4B15-81EF-B2B6D4CA0164}">
      <dgm:prSet phldrT="[Текст]" custT="1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ru-RU" sz="2800" b="1" i="0" dirty="0" smtClean="0"/>
            <a:t>Статут </a:t>
          </a:r>
          <a:r>
            <a:rPr lang="ru-RU" sz="2800" b="1" i="0" dirty="0" err="1" smtClean="0"/>
            <a:t>Володимира</a:t>
          </a:r>
          <a:r>
            <a:rPr lang="ru-RU" sz="2800" b="1" i="0" dirty="0" smtClean="0"/>
            <a:t> Мономаха (1113 р.).</a:t>
          </a:r>
        </a:p>
        <a:p>
          <a:endParaRPr lang="en-US" sz="2400" dirty="0"/>
        </a:p>
      </dgm:t>
    </dgm:pt>
    <dgm:pt modelId="{AA106088-5F1A-480B-9312-970C8DA0C02D}" type="parTrans" cxnId="{A35ADBBC-D080-440E-9C15-8A6EEFC573F6}">
      <dgm:prSet/>
      <dgm:spPr>
        <a:solidFill>
          <a:schemeClr val="accent6">
            <a:lumMod val="75000"/>
          </a:schemeClr>
        </a:solidFill>
      </dgm:spPr>
      <dgm:t>
        <a:bodyPr/>
        <a:lstStyle/>
        <a:p>
          <a:endParaRPr lang="en-US"/>
        </a:p>
      </dgm:t>
    </dgm:pt>
    <dgm:pt modelId="{2DD8FACF-62EA-4BEB-B7A5-9AE346DD8B0E}" type="sibTrans" cxnId="{A35ADBBC-D080-440E-9C15-8A6EEFC573F6}">
      <dgm:prSet/>
      <dgm:spPr/>
      <dgm:t>
        <a:bodyPr/>
        <a:lstStyle/>
        <a:p>
          <a:endParaRPr lang="en-US"/>
        </a:p>
      </dgm:t>
    </dgm:pt>
    <dgm:pt modelId="{1626F45B-564C-4D78-B7C3-8CB7A1C98193}" type="pres">
      <dgm:prSet presAssocID="{848ED259-6C83-45A5-9AC5-71787C2E3000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ED27425-AE6C-45D5-B05C-FF4773C16DA6}" type="pres">
      <dgm:prSet presAssocID="{0E33C0F9-54CB-48CC-A8B8-6952843E30E4}" presName="centerShape" presStyleLbl="node0" presStyleIdx="0" presStyleCnt="1" custLinFactNeighborX="-435" custLinFactNeighborY="-2044"/>
      <dgm:spPr/>
      <dgm:t>
        <a:bodyPr/>
        <a:lstStyle/>
        <a:p>
          <a:endParaRPr lang="en-US"/>
        </a:p>
      </dgm:t>
    </dgm:pt>
    <dgm:pt modelId="{31F72089-875E-4B55-B6B5-77C6CFFF2089}" type="pres">
      <dgm:prSet presAssocID="{C3A7BC09-25FC-4152-BEEA-2206AA21C134}" presName="parTrans" presStyleLbl="bgSibTrans2D1" presStyleIdx="0" presStyleCnt="3" custLinFactNeighborX="8252" custLinFactNeighborY="-25713"/>
      <dgm:spPr/>
      <dgm:t>
        <a:bodyPr/>
        <a:lstStyle/>
        <a:p>
          <a:endParaRPr lang="en-US"/>
        </a:p>
      </dgm:t>
    </dgm:pt>
    <dgm:pt modelId="{413814A0-1AF3-4843-A693-CA0851253A69}" type="pres">
      <dgm:prSet presAssocID="{58483464-9A81-42C0-9D40-3FD947D2008E}" presName="node" presStyleLbl="node1" presStyleIdx="0" presStyleCnt="3" custScaleX="132555" custScaleY="214291" custRadScaleRad="116237" custRadScaleInc="-2880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930F1C0-62B2-4A13-A2B5-AE9FA2E40A29}" type="pres">
      <dgm:prSet presAssocID="{97281D07-4301-4FE1-BC55-583E6F018703}" presName="parTrans" presStyleLbl="bgSibTrans2D1" presStyleIdx="1" presStyleCnt="3"/>
      <dgm:spPr/>
      <dgm:t>
        <a:bodyPr/>
        <a:lstStyle/>
        <a:p>
          <a:endParaRPr lang="en-US"/>
        </a:p>
      </dgm:t>
    </dgm:pt>
    <dgm:pt modelId="{A2D742A4-D749-4331-BAB2-817D0455E23B}" type="pres">
      <dgm:prSet presAssocID="{63F4B80F-343B-42CA-96A0-7D95D21EE1B3}" presName="node" presStyleLbl="node1" presStyleIdx="1" presStyleCnt="3" custScaleX="170961" custScaleY="12845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D179878-385E-4EAB-9E19-B732027E3F07}" type="pres">
      <dgm:prSet presAssocID="{AA106088-5F1A-480B-9312-970C8DA0C02D}" presName="parTrans" presStyleLbl="bgSibTrans2D1" presStyleIdx="2" presStyleCnt="3" custLinFactNeighborX="-7434" custLinFactNeighborY="6829"/>
      <dgm:spPr/>
      <dgm:t>
        <a:bodyPr/>
        <a:lstStyle/>
        <a:p>
          <a:endParaRPr lang="en-US"/>
        </a:p>
      </dgm:t>
    </dgm:pt>
    <dgm:pt modelId="{0B8B5ACA-EF1A-4D22-8CA3-F1FFF63691C6}" type="pres">
      <dgm:prSet presAssocID="{1ACE9551-5412-4B15-81EF-B2B6D4CA0164}" presName="node" presStyleLbl="node1" presStyleIdx="2" presStyleCnt="3" custScaleX="114157" custScaleY="214289" custRadScaleRad="117870" custRadScaleInc="2181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80B7B31-9553-4BFB-AD53-3C7077F6653F}" srcId="{0E33C0F9-54CB-48CC-A8B8-6952843E30E4}" destId="{63F4B80F-343B-42CA-96A0-7D95D21EE1B3}" srcOrd="1" destOrd="0" parTransId="{97281D07-4301-4FE1-BC55-583E6F018703}" sibTransId="{7EE243E1-AC80-43D1-985D-C036B02DEF47}"/>
    <dgm:cxn modelId="{1662C987-024E-475E-894B-7379EB2F867E}" type="presOf" srcId="{1ACE9551-5412-4B15-81EF-B2B6D4CA0164}" destId="{0B8B5ACA-EF1A-4D22-8CA3-F1FFF63691C6}" srcOrd="0" destOrd="0" presId="urn:microsoft.com/office/officeart/2005/8/layout/radial4"/>
    <dgm:cxn modelId="{A35ADBBC-D080-440E-9C15-8A6EEFC573F6}" srcId="{0E33C0F9-54CB-48CC-A8B8-6952843E30E4}" destId="{1ACE9551-5412-4B15-81EF-B2B6D4CA0164}" srcOrd="2" destOrd="0" parTransId="{AA106088-5F1A-480B-9312-970C8DA0C02D}" sibTransId="{2DD8FACF-62EA-4BEB-B7A5-9AE346DD8B0E}"/>
    <dgm:cxn modelId="{38B3BA34-C1DC-4B21-83F9-2A0F3D6C8860}" type="presOf" srcId="{AA106088-5F1A-480B-9312-970C8DA0C02D}" destId="{CD179878-385E-4EAB-9E19-B732027E3F07}" srcOrd="0" destOrd="0" presId="urn:microsoft.com/office/officeart/2005/8/layout/radial4"/>
    <dgm:cxn modelId="{95D78332-49C2-41F1-BEE0-D38D90947EED}" type="presOf" srcId="{63F4B80F-343B-42CA-96A0-7D95D21EE1B3}" destId="{A2D742A4-D749-4331-BAB2-817D0455E23B}" srcOrd="0" destOrd="0" presId="urn:microsoft.com/office/officeart/2005/8/layout/radial4"/>
    <dgm:cxn modelId="{BD3A5864-5BE0-4972-814F-808028D5E875}" type="presOf" srcId="{0E33C0F9-54CB-48CC-A8B8-6952843E30E4}" destId="{CED27425-AE6C-45D5-B05C-FF4773C16DA6}" srcOrd="0" destOrd="0" presId="urn:microsoft.com/office/officeart/2005/8/layout/radial4"/>
    <dgm:cxn modelId="{142CE138-7EB0-4AED-B4AF-4F74DC8E3DA6}" type="presOf" srcId="{C3A7BC09-25FC-4152-BEEA-2206AA21C134}" destId="{31F72089-875E-4B55-B6B5-77C6CFFF2089}" srcOrd="0" destOrd="0" presId="urn:microsoft.com/office/officeart/2005/8/layout/radial4"/>
    <dgm:cxn modelId="{ABC05C0E-4F3A-471D-A35E-806E703776B2}" srcId="{848ED259-6C83-45A5-9AC5-71787C2E3000}" destId="{0E33C0F9-54CB-48CC-A8B8-6952843E30E4}" srcOrd="0" destOrd="0" parTransId="{D74C2A6B-F020-4980-8FDC-656D99E4BFA5}" sibTransId="{8D1A0BEC-F31C-48B8-ABCC-FBF43E54842D}"/>
    <dgm:cxn modelId="{F97DE499-6734-49AD-810A-CC82F48A0A69}" srcId="{0E33C0F9-54CB-48CC-A8B8-6952843E30E4}" destId="{58483464-9A81-42C0-9D40-3FD947D2008E}" srcOrd="0" destOrd="0" parTransId="{C3A7BC09-25FC-4152-BEEA-2206AA21C134}" sibTransId="{B85EB810-4CA4-48BB-BFA4-F19441931F59}"/>
    <dgm:cxn modelId="{7B0EF1AE-A346-4672-8DB2-82935833290A}" type="presOf" srcId="{848ED259-6C83-45A5-9AC5-71787C2E3000}" destId="{1626F45B-564C-4D78-B7C3-8CB7A1C98193}" srcOrd="0" destOrd="0" presId="urn:microsoft.com/office/officeart/2005/8/layout/radial4"/>
    <dgm:cxn modelId="{A1841B3F-2384-41E6-9D1E-1CE71D5A7E44}" type="presOf" srcId="{58483464-9A81-42C0-9D40-3FD947D2008E}" destId="{413814A0-1AF3-4843-A693-CA0851253A69}" srcOrd="0" destOrd="0" presId="urn:microsoft.com/office/officeart/2005/8/layout/radial4"/>
    <dgm:cxn modelId="{430BEDA3-879E-48D8-875C-FEE912499FE9}" type="presOf" srcId="{97281D07-4301-4FE1-BC55-583E6F018703}" destId="{1930F1C0-62B2-4A13-A2B5-AE9FA2E40A29}" srcOrd="0" destOrd="0" presId="urn:microsoft.com/office/officeart/2005/8/layout/radial4"/>
    <dgm:cxn modelId="{5D53E3A5-016B-4F13-AFE0-F7CE7D250437}" type="presParOf" srcId="{1626F45B-564C-4D78-B7C3-8CB7A1C98193}" destId="{CED27425-AE6C-45D5-B05C-FF4773C16DA6}" srcOrd="0" destOrd="0" presId="urn:microsoft.com/office/officeart/2005/8/layout/radial4"/>
    <dgm:cxn modelId="{38AD7F05-5480-48E8-B552-D014043524CF}" type="presParOf" srcId="{1626F45B-564C-4D78-B7C3-8CB7A1C98193}" destId="{31F72089-875E-4B55-B6B5-77C6CFFF2089}" srcOrd="1" destOrd="0" presId="urn:microsoft.com/office/officeart/2005/8/layout/radial4"/>
    <dgm:cxn modelId="{C32ED4EF-D772-46A8-9018-920A4389A225}" type="presParOf" srcId="{1626F45B-564C-4D78-B7C3-8CB7A1C98193}" destId="{413814A0-1AF3-4843-A693-CA0851253A69}" srcOrd="2" destOrd="0" presId="urn:microsoft.com/office/officeart/2005/8/layout/radial4"/>
    <dgm:cxn modelId="{803124E3-39BD-44D8-A70D-958DA8AF0496}" type="presParOf" srcId="{1626F45B-564C-4D78-B7C3-8CB7A1C98193}" destId="{1930F1C0-62B2-4A13-A2B5-AE9FA2E40A29}" srcOrd="3" destOrd="0" presId="urn:microsoft.com/office/officeart/2005/8/layout/radial4"/>
    <dgm:cxn modelId="{C0EE431B-772F-4115-9A75-3D7F6E6E52B5}" type="presParOf" srcId="{1626F45B-564C-4D78-B7C3-8CB7A1C98193}" destId="{A2D742A4-D749-4331-BAB2-817D0455E23B}" srcOrd="4" destOrd="0" presId="urn:microsoft.com/office/officeart/2005/8/layout/radial4"/>
    <dgm:cxn modelId="{509AA635-5010-4AF3-8165-9AB8FF74AD05}" type="presParOf" srcId="{1626F45B-564C-4D78-B7C3-8CB7A1C98193}" destId="{CD179878-385E-4EAB-9E19-B732027E3F07}" srcOrd="5" destOrd="0" presId="urn:microsoft.com/office/officeart/2005/8/layout/radial4"/>
    <dgm:cxn modelId="{1AF14E30-2013-43B8-87FC-0906AD4B515A}" type="presParOf" srcId="{1626F45B-564C-4D78-B7C3-8CB7A1C98193}" destId="{0B8B5ACA-EF1A-4D22-8CA3-F1FFF63691C6}" srcOrd="6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7C0CD53-37E0-4753-9322-E28DD1947E28}">
      <dsp:nvSpPr>
        <dsp:cNvPr id="0" name=""/>
        <dsp:cNvSpPr/>
      </dsp:nvSpPr>
      <dsp:spPr>
        <a:xfrm>
          <a:off x="10344" y="604665"/>
          <a:ext cx="2507456" cy="1200967"/>
        </a:xfrm>
        <a:prstGeom prst="rect">
          <a:avLst/>
        </a:prstGeom>
        <a:solidFill>
          <a:srgbClr val="C00000"/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0472" tIns="125984" rIns="220472" bIns="125984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100" kern="1200" dirty="0" smtClean="0"/>
            <a:t>Іслам </a:t>
          </a:r>
          <a:endParaRPr lang="en-US" sz="3100" kern="1200" dirty="0"/>
        </a:p>
      </dsp:txBody>
      <dsp:txXfrm>
        <a:off x="10344" y="604665"/>
        <a:ext cx="2507456" cy="1200967"/>
      </dsp:txXfrm>
    </dsp:sp>
    <dsp:sp modelId="{E59214F3-8316-42ED-A5D2-9AFA379A6DCF}">
      <dsp:nvSpPr>
        <dsp:cNvPr id="0" name=""/>
        <dsp:cNvSpPr/>
      </dsp:nvSpPr>
      <dsp:spPr>
        <a:xfrm>
          <a:off x="82359" y="2188835"/>
          <a:ext cx="2507456" cy="2669341"/>
        </a:xfrm>
        <a:prstGeom prst="rect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33FF831-D0E9-47A9-AD13-02B594D65A4F}">
      <dsp:nvSpPr>
        <dsp:cNvPr id="0" name=""/>
        <dsp:cNvSpPr/>
      </dsp:nvSpPr>
      <dsp:spPr>
        <a:xfrm>
          <a:off x="2818645" y="557835"/>
          <a:ext cx="2507456" cy="1080127"/>
        </a:xfrm>
        <a:prstGeom prst="rect">
          <a:avLst/>
        </a:prstGeom>
        <a:solidFill>
          <a:srgbClr val="C00000"/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0472" tIns="125984" rIns="220472" bIns="125984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100" kern="1200" dirty="0" smtClean="0"/>
            <a:t>Католицизм </a:t>
          </a:r>
          <a:endParaRPr lang="en-US" sz="3100" kern="1200" dirty="0"/>
        </a:p>
      </dsp:txBody>
      <dsp:txXfrm>
        <a:off x="2818645" y="557835"/>
        <a:ext cx="2507456" cy="1080127"/>
      </dsp:txXfrm>
    </dsp:sp>
    <dsp:sp modelId="{91C8EDFA-16E2-4320-A8A5-5D1E17FE08EA}">
      <dsp:nvSpPr>
        <dsp:cNvPr id="0" name=""/>
        <dsp:cNvSpPr/>
      </dsp:nvSpPr>
      <dsp:spPr>
        <a:xfrm>
          <a:off x="2818645" y="2188841"/>
          <a:ext cx="2507456" cy="2703338"/>
        </a:xfrm>
        <a:prstGeom prst="rect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657D377-BB8D-4ABE-90B6-00659CA2F2A9}">
      <dsp:nvSpPr>
        <dsp:cNvPr id="0" name=""/>
        <dsp:cNvSpPr/>
      </dsp:nvSpPr>
      <dsp:spPr>
        <a:xfrm>
          <a:off x="5626971" y="676671"/>
          <a:ext cx="2507456" cy="1158452"/>
        </a:xfrm>
        <a:prstGeom prst="rect">
          <a:avLst/>
        </a:prstGeom>
        <a:solidFill>
          <a:srgbClr val="C00000"/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0472" tIns="125984" rIns="220472" bIns="125984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100" kern="1200" dirty="0" smtClean="0"/>
            <a:t>Іудаїзм </a:t>
          </a:r>
          <a:endParaRPr lang="en-US" sz="3100" kern="1200" dirty="0"/>
        </a:p>
      </dsp:txBody>
      <dsp:txXfrm>
        <a:off x="5626971" y="676671"/>
        <a:ext cx="2507456" cy="1158452"/>
      </dsp:txXfrm>
    </dsp:sp>
    <dsp:sp modelId="{1836B78F-6A55-48DB-9AE7-6864C4FF8D5D}">
      <dsp:nvSpPr>
        <dsp:cNvPr id="0" name=""/>
        <dsp:cNvSpPr/>
      </dsp:nvSpPr>
      <dsp:spPr>
        <a:xfrm>
          <a:off x="5626971" y="2255252"/>
          <a:ext cx="2507456" cy="2651029"/>
        </a:xfrm>
        <a:prstGeom prst="rect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ED27425-AE6C-45D5-B05C-FF4773C16DA6}">
      <dsp:nvSpPr>
        <dsp:cNvPr id="0" name=""/>
        <dsp:cNvSpPr/>
      </dsp:nvSpPr>
      <dsp:spPr>
        <a:xfrm>
          <a:off x="3563869" y="2569724"/>
          <a:ext cx="2155447" cy="2155447"/>
        </a:xfrm>
        <a:prstGeom prst="ellipse">
          <a:avLst/>
        </a:prstGeom>
        <a:solidFill>
          <a:schemeClr val="accent2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200" b="1" kern="1200" dirty="0" err="1" smtClean="0"/>
            <a:t>“Руська</a:t>
          </a:r>
          <a:r>
            <a:rPr lang="uk-UA" sz="3200" b="1" kern="1200" dirty="0" smtClean="0"/>
            <a:t> </a:t>
          </a:r>
          <a:r>
            <a:rPr lang="uk-UA" sz="3200" b="1" kern="1200" dirty="0" err="1" smtClean="0"/>
            <a:t>правда”</a:t>
          </a:r>
          <a:endParaRPr lang="en-US" sz="3200" b="1" kern="1200" dirty="0"/>
        </a:p>
      </dsp:txBody>
      <dsp:txXfrm>
        <a:off x="3563869" y="2569724"/>
        <a:ext cx="2155447" cy="2155447"/>
      </dsp:txXfrm>
    </dsp:sp>
    <dsp:sp modelId="{31F72089-875E-4B55-B6B5-77C6CFFF2089}">
      <dsp:nvSpPr>
        <dsp:cNvPr id="0" name=""/>
        <dsp:cNvSpPr/>
      </dsp:nvSpPr>
      <dsp:spPr>
        <a:xfrm rot="11753659">
          <a:off x="1665504" y="2576502"/>
          <a:ext cx="2032365" cy="614302"/>
        </a:xfrm>
        <a:prstGeom prst="leftArrow">
          <a:avLst>
            <a:gd name="adj1" fmla="val 60000"/>
            <a:gd name="adj2" fmla="val 50000"/>
          </a:avLst>
        </a:prstGeom>
        <a:solidFill>
          <a:schemeClr val="accent6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13814A0-1AF3-4843-A693-CA0851253A69}">
      <dsp:nvSpPr>
        <dsp:cNvPr id="0" name=""/>
        <dsp:cNvSpPr/>
      </dsp:nvSpPr>
      <dsp:spPr>
        <a:xfrm>
          <a:off x="179495" y="1008120"/>
          <a:ext cx="2714296" cy="3510387"/>
        </a:xfrm>
        <a:prstGeom prst="roundRect">
          <a:avLst>
            <a:gd name="adj" fmla="val 10000"/>
          </a:avLst>
        </a:prstGeom>
        <a:solidFill>
          <a:schemeClr val="accent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innerShdw blurRad="114300">
            <a:prstClr val="black"/>
          </a:inn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7625" tIns="47625" rIns="47625" bIns="4762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b="1" i="0" kern="1200" dirty="0" smtClean="0"/>
            <a:t>Правда Ярослава (1015-1016 </a:t>
          </a:r>
          <a:r>
            <a:rPr lang="ru-RU" sz="2500" b="1" i="0" kern="1200" dirty="0" err="1" smtClean="0"/>
            <a:t>pp</a:t>
          </a:r>
          <a:r>
            <a:rPr lang="ru-RU" sz="2500" b="1" i="0" kern="1200" dirty="0" smtClean="0"/>
            <a:t>., коли Ярослав </a:t>
          </a:r>
          <a:r>
            <a:rPr lang="ru-RU" sz="2500" b="1" i="0" kern="1200" dirty="0" err="1" smtClean="0"/>
            <a:t>ще</a:t>
          </a:r>
          <a:r>
            <a:rPr lang="ru-RU" sz="2500" b="1" i="0" kern="1200" dirty="0" smtClean="0"/>
            <a:t> княжив у </a:t>
          </a:r>
          <a:r>
            <a:rPr lang="ru-RU" sz="2500" b="1" i="0" kern="1200" dirty="0" err="1" smtClean="0"/>
            <a:t>Новгороді</a:t>
          </a:r>
          <a:r>
            <a:rPr lang="ru-RU" sz="2500" b="1" i="0" kern="1200" dirty="0" smtClean="0"/>
            <a:t>).</a:t>
          </a:r>
          <a:endParaRPr lang="en-US" sz="2500" b="1" kern="1200" dirty="0"/>
        </a:p>
      </dsp:txBody>
      <dsp:txXfrm>
        <a:off x="179495" y="1008120"/>
        <a:ext cx="2714296" cy="3510387"/>
      </dsp:txXfrm>
    </dsp:sp>
    <dsp:sp modelId="{1930F1C0-62B2-4A13-A2B5-AE9FA2E40A29}">
      <dsp:nvSpPr>
        <dsp:cNvPr id="0" name=""/>
        <dsp:cNvSpPr/>
      </dsp:nvSpPr>
      <dsp:spPr>
        <a:xfrm rot="16231182">
          <a:off x="3887473" y="1401115"/>
          <a:ext cx="1543418" cy="614302"/>
        </a:xfrm>
        <a:prstGeom prst="leftArrow">
          <a:avLst>
            <a:gd name="adj1" fmla="val 60000"/>
            <a:gd name="adj2" fmla="val 50000"/>
          </a:avLst>
        </a:prstGeom>
        <a:solidFill>
          <a:schemeClr val="accent6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2D742A4-D749-4331-BAB2-817D0455E23B}">
      <dsp:nvSpPr>
        <dsp:cNvPr id="0" name=""/>
        <dsp:cNvSpPr/>
      </dsp:nvSpPr>
      <dsp:spPr>
        <a:xfrm>
          <a:off x="2915819" y="-115572"/>
          <a:ext cx="3500726" cy="2104322"/>
        </a:xfrm>
        <a:prstGeom prst="roundRect">
          <a:avLst>
            <a:gd name="adj" fmla="val 10000"/>
          </a:avLst>
        </a:prstGeom>
        <a:solidFill>
          <a:schemeClr val="accent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7625" tIns="47625" rIns="47625" bIns="4762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b="1" i="0" kern="1200" dirty="0" smtClean="0"/>
            <a:t>Правда </a:t>
          </a:r>
          <a:r>
            <a:rPr lang="ru-RU" sz="2500" b="1" i="0" kern="1200" dirty="0" err="1" smtClean="0"/>
            <a:t>Ярославичів</a:t>
          </a:r>
          <a:r>
            <a:rPr lang="ru-RU" sz="2500" b="1" i="0" kern="1200" dirty="0" smtClean="0"/>
            <a:t>. </a:t>
          </a:r>
          <a:r>
            <a:rPr lang="ru-RU" sz="2500" b="1" i="0" kern="1200" dirty="0" err="1" smtClean="0"/>
            <a:t>Затверджена</a:t>
          </a:r>
          <a:r>
            <a:rPr lang="ru-RU" sz="2500" b="1" i="0" kern="1200" dirty="0" smtClean="0"/>
            <a:t> </a:t>
          </a:r>
          <a:r>
            <a:rPr lang="ru-RU" sz="2500" b="1" i="0" kern="1200" dirty="0" err="1" smtClean="0"/>
            <a:t>синами</a:t>
          </a:r>
          <a:r>
            <a:rPr lang="ru-RU" sz="2500" b="1" i="0" kern="1200" dirty="0" smtClean="0"/>
            <a:t> Ярослава - </a:t>
          </a:r>
          <a:r>
            <a:rPr lang="ru-RU" sz="2500" b="1" i="0" kern="1200" dirty="0" err="1" smtClean="0"/>
            <a:t>Ізяславом</a:t>
          </a:r>
          <a:r>
            <a:rPr lang="ru-RU" sz="2500" b="1" i="0" kern="1200" dirty="0" smtClean="0"/>
            <a:t>, Святославом </a:t>
          </a:r>
          <a:r>
            <a:rPr lang="ru-RU" sz="2500" b="1" i="0" kern="1200" dirty="0" err="1" smtClean="0"/>
            <a:t>і</a:t>
          </a:r>
          <a:r>
            <a:rPr lang="ru-RU" sz="2500" b="1" i="0" kern="1200" dirty="0" smtClean="0"/>
            <a:t> Всеволодом (1072 </a:t>
          </a:r>
          <a:r>
            <a:rPr lang="ru-RU" sz="2500" b="1" i="0" kern="1200" dirty="0" err="1" smtClean="0"/>
            <a:t>p</a:t>
          </a:r>
          <a:r>
            <a:rPr lang="ru-RU" sz="2500" b="1" i="0" kern="1200" dirty="0" smtClean="0"/>
            <a:t>.).</a:t>
          </a:r>
          <a:endParaRPr lang="en-US" sz="2500" b="1" kern="1200" dirty="0"/>
        </a:p>
      </dsp:txBody>
      <dsp:txXfrm>
        <a:off x="2915819" y="-115572"/>
        <a:ext cx="3500726" cy="2104322"/>
      </dsp:txXfrm>
    </dsp:sp>
    <dsp:sp modelId="{CD179878-385E-4EAB-9E19-B732027E3F07}">
      <dsp:nvSpPr>
        <dsp:cNvPr id="0" name=""/>
        <dsp:cNvSpPr/>
      </dsp:nvSpPr>
      <dsp:spPr>
        <a:xfrm rot="20406112">
          <a:off x="5550481" y="2614097"/>
          <a:ext cx="2112546" cy="614302"/>
        </a:xfrm>
        <a:prstGeom prst="leftArrow">
          <a:avLst>
            <a:gd name="adj1" fmla="val 60000"/>
            <a:gd name="adj2" fmla="val 50000"/>
          </a:avLst>
        </a:prstGeom>
        <a:solidFill>
          <a:schemeClr val="accent6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B8B5ACA-EF1A-4D22-8CA3-F1FFF63691C6}">
      <dsp:nvSpPr>
        <dsp:cNvPr id="0" name=""/>
        <dsp:cNvSpPr/>
      </dsp:nvSpPr>
      <dsp:spPr>
        <a:xfrm>
          <a:off x="6588231" y="764619"/>
          <a:ext cx="2337565" cy="3510354"/>
        </a:xfrm>
        <a:prstGeom prst="roundRect">
          <a:avLst>
            <a:gd name="adj" fmla="val 10000"/>
          </a:avLst>
        </a:prstGeom>
        <a:solidFill>
          <a:schemeClr val="accent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i="0" kern="1200" dirty="0" smtClean="0"/>
            <a:t>Статут </a:t>
          </a:r>
          <a:r>
            <a:rPr lang="ru-RU" sz="2800" b="1" i="0" kern="1200" dirty="0" err="1" smtClean="0"/>
            <a:t>Володимира</a:t>
          </a:r>
          <a:r>
            <a:rPr lang="ru-RU" sz="2800" b="1" i="0" kern="1200" dirty="0" smtClean="0"/>
            <a:t> Мономаха (1113 р.).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400" kern="1200" dirty="0"/>
        </a:p>
      </dsp:txBody>
      <dsp:txXfrm>
        <a:off x="6588231" y="764619"/>
        <a:ext cx="2337565" cy="351035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7A930-A879-48C9-AAC8-96427B4A9742}" type="datetimeFigureOut">
              <a:rPr lang="en-US" smtClean="0"/>
              <a:pPr/>
              <a:t>10/29/2019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4E4F7-743F-475A-A315-0EE6717588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7A930-A879-48C9-AAC8-96427B4A9742}" type="datetimeFigureOut">
              <a:rPr lang="en-US" smtClean="0"/>
              <a:pPr/>
              <a:t>10/29/2019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4E4F7-743F-475A-A315-0EE6717588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7A930-A879-48C9-AAC8-96427B4A9742}" type="datetimeFigureOut">
              <a:rPr lang="en-US" smtClean="0"/>
              <a:pPr/>
              <a:t>10/29/2019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4E4F7-743F-475A-A315-0EE6717588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7A930-A879-48C9-AAC8-96427B4A9742}" type="datetimeFigureOut">
              <a:rPr lang="en-US" smtClean="0"/>
              <a:pPr/>
              <a:t>10/29/2019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4E4F7-743F-475A-A315-0EE6717588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7A930-A879-48C9-AAC8-96427B4A9742}" type="datetimeFigureOut">
              <a:rPr lang="en-US" smtClean="0"/>
              <a:pPr/>
              <a:t>10/29/2019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4E4F7-743F-475A-A315-0EE6717588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7A930-A879-48C9-AAC8-96427B4A9742}" type="datetimeFigureOut">
              <a:rPr lang="en-US" smtClean="0"/>
              <a:pPr/>
              <a:t>10/29/2019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4E4F7-743F-475A-A315-0EE6717588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7A930-A879-48C9-AAC8-96427B4A9742}" type="datetimeFigureOut">
              <a:rPr lang="en-US" smtClean="0"/>
              <a:pPr/>
              <a:t>10/29/2019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4E4F7-743F-475A-A315-0EE6717588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7A930-A879-48C9-AAC8-96427B4A9742}" type="datetimeFigureOut">
              <a:rPr lang="en-US" smtClean="0"/>
              <a:pPr/>
              <a:t>10/29/2019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4E4F7-743F-475A-A315-0EE6717588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7A930-A879-48C9-AAC8-96427B4A9742}" type="datetimeFigureOut">
              <a:rPr lang="en-US" smtClean="0"/>
              <a:pPr/>
              <a:t>10/29/2019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4E4F7-743F-475A-A315-0EE6717588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7A930-A879-48C9-AAC8-96427B4A9742}" type="datetimeFigureOut">
              <a:rPr lang="en-US" smtClean="0"/>
              <a:pPr/>
              <a:t>10/29/2019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4E4F7-743F-475A-A315-0EE6717588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7A930-A879-48C9-AAC8-96427B4A9742}" type="datetimeFigureOut">
              <a:rPr lang="en-US" smtClean="0"/>
              <a:pPr/>
              <a:t>10/29/2019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4E4F7-743F-475A-A315-0EE6717588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87A930-A879-48C9-AAC8-96427B4A9742}" type="datetimeFigureOut">
              <a:rPr lang="en-US" smtClean="0"/>
              <a:pPr/>
              <a:t>10/29/2019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04E4F7-743F-475A-A315-0EE67175882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3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5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 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:lc="http://schemas.openxmlformats.org/drawingml/2006/locked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uk-UA" b="1" dirty="0" smtClean="0">
                <a:solidFill>
                  <a:srgbClr val="002060"/>
                </a:solidFill>
              </a:rPr>
              <a:t>Тема: </a:t>
            </a:r>
            <a:br>
              <a:rPr lang="uk-UA" b="1" dirty="0" smtClean="0">
                <a:solidFill>
                  <a:srgbClr val="002060"/>
                </a:solidFill>
              </a:rPr>
            </a:br>
            <a:r>
              <a:rPr lang="uk-UA" b="1" dirty="0" smtClean="0">
                <a:solidFill>
                  <a:srgbClr val="002060"/>
                </a:solidFill>
              </a:rPr>
              <a:t>Запровадження християнства. </a:t>
            </a:r>
            <a:r>
              <a:rPr lang="uk-UA" b="1" dirty="0" err="1" smtClean="0">
                <a:solidFill>
                  <a:srgbClr val="002060"/>
                </a:solidFill>
              </a:rPr>
              <a:t>“Руська</a:t>
            </a:r>
            <a:r>
              <a:rPr lang="uk-UA" b="1" dirty="0" smtClean="0">
                <a:solidFill>
                  <a:srgbClr val="002060"/>
                </a:solidFill>
              </a:rPr>
              <a:t> </a:t>
            </a:r>
            <a:r>
              <a:rPr lang="uk-UA" b="1" dirty="0" err="1" smtClean="0">
                <a:solidFill>
                  <a:srgbClr val="002060"/>
                </a:solidFill>
              </a:rPr>
              <a:t>правда”</a:t>
            </a:r>
            <a:r>
              <a:rPr lang="uk-UA" b="1" dirty="0" smtClean="0">
                <a:solidFill>
                  <a:srgbClr val="002060"/>
                </a:solidFill>
              </a:rPr>
              <a:t>.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 dirty="0" smtClean="0"/>
          </a:p>
          <a:p>
            <a:r>
              <a:rPr lang="uk-UA" dirty="0" smtClean="0">
                <a:solidFill>
                  <a:srgbClr val="002060"/>
                </a:solidFill>
              </a:rPr>
              <a:t>Історія України 7 клас</a:t>
            </a:r>
            <a:endParaRPr lang="en-US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 "/>
          <p:cNvPicPr/>
          <p:nvPr/>
        </p:nvPicPr>
        <p:blipFill>
          <a:blip r:embed="rId2" cstate="print">
            <a:extLst>
              <a:ext uri="{28A0092B-C50C-407E-A947-70E740481C1C}">
                <a14:useLocalDpi xmlns="" xmlns:lc="http://schemas.openxmlformats.org/drawingml/2006/lockedCanvas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sz="3600" b="1" dirty="0" smtClean="0"/>
              <a:t>Актуалізація опорних знань:</a:t>
            </a:r>
            <a:br>
              <a:rPr lang="uk-UA" sz="3600" b="1" dirty="0" smtClean="0"/>
            </a:br>
            <a:r>
              <a:rPr lang="uk-UA" sz="3600" b="1" dirty="0" smtClean="0">
                <a:solidFill>
                  <a:srgbClr val="FF0000"/>
                </a:solidFill>
              </a:rPr>
              <a:t>Історичний диктант </a:t>
            </a:r>
            <a:r>
              <a:rPr lang="uk-UA" sz="3600" b="1" dirty="0" err="1" smtClean="0">
                <a:solidFill>
                  <a:srgbClr val="FF0000"/>
                </a:solidFill>
              </a:rPr>
              <a:t>“Так</a:t>
            </a:r>
            <a:r>
              <a:rPr lang="uk-UA" sz="3600" b="1" dirty="0" smtClean="0">
                <a:solidFill>
                  <a:srgbClr val="FF0000"/>
                </a:solidFill>
              </a:rPr>
              <a:t> чи </a:t>
            </a:r>
            <a:r>
              <a:rPr lang="uk-UA" sz="3600" b="1" dirty="0" err="1" smtClean="0">
                <a:solidFill>
                  <a:srgbClr val="FF0000"/>
                </a:solidFill>
              </a:rPr>
              <a:t>ні”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328592"/>
          </a:xfrm>
        </p:spPr>
        <p:txBody>
          <a:bodyPr>
            <a:normAutofit fontScale="92500" lnSpcReduction="20000"/>
          </a:bodyPr>
          <a:lstStyle/>
          <a:p>
            <a:r>
              <a:rPr lang="uk-UA" dirty="0" smtClean="0"/>
              <a:t>1. Син Володимира, який став наступним князем – це Ізяслав.</a:t>
            </a:r>
          </a:p>
          <a:p>
            <a:r>
              <a:rPr lang="uk-UA" dirty="0" smtClean="0"/>
              <a:t>2. Мстислав – це брат Ярослава Мудрого, який з 1024 р. княжив у Чернігові.</a:t>
            </a:r>
          </a:p>
          <a:p>
            <a:r>
              <a:rPr lang="uk-UA" dirty="0" smtClean="0"/>
              <a:t>3. Брат Ярослава Мудрого Святополк дістав прізвисько Окаянний.</a:t>
            </a:r>
          </a:p>
          <a:p>
            <a:r>
              <a:rPr lang="uk-UA" dirty="0" smtClean="0"/>
              <a:t>4. Гербовим знаком князя Володимира був тризуб.</a:t>
            </a:r>
          </a:p>
          <a:p>
            <a:r>
              <a:rPr lang="uk-UA" dirty="0" smtClean="0"/>
              <a:t>5. Система укріплень – ровів та валів – навколо Києва називається Змієвими валами.</a:t>
            </a:r>
          </a:p>
          <a:p>
            <a:r>
              <a:rPr lang="uk-UA" dirty="0" smtClean="0"/>
              <a:t>6. Налагодження відносин з сусідніми державами через укладення династичних шлюбів – це посольська дипломатія. 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 "/>
          <p:cNvPicPr/>
          <p:nvPr/>
        </p:nvPicPr>
        <p:blipFill>
          <a:blip r:embed="rId2" cstate="print">
            <a:extLst>
              <a:ext uri="{28A0092B-C50C-407E-A947-70E740481C1C}">
                <a14:useLocalDpi xmlns="" xmlns:lc="http://schemas.openxmlformats.org/drawingml/2006/lockedCanvas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3200" b="1" dirty="0" smtClean="0"/>
              <a:t>Актуалізація опорних знань:</a:t>
            </a:r>
            <a:br>
              <a:rPr lang="uk-UA" sz="3200" b="1" dirty="0" smtClean="0"/>
            </a:br>
            <a:r>
              <a:rPr lang="uk-UA" sz="3200" b="1" dirty="0" smtClean="0">
                <a:solidFill>
                  <a:srgbClr val="FF0000"/>
                </a:solidFill>
              </a:rPr>
              <a:t>Історичний диктант </a:t>
            </a:r>
            <a:r>
              <a:rPr lang="uk-UA" sz="3200" b="1" dirty="0" err="1" smtClean="0">
                <a:solidFill>
                  <a:srgbClr val="FF0000"/>
                </a:solidFill>
              </a:rPr>
              <a:t>“Так</a:t>
            </a:r>
            <a:r>
              <a:rPr lang="uk-UA" sz="3200" b="1" dirty="0" smtClean="0">
                <a:solidFill>
                  <a:srgbClr val="FF0000"/>
                </a:solidFill>
              </a:rPr>
              <a:t> чи </a:t>
            </a:r>
            <a:r>
              <a:rPr lang="uk-UA" sz="3200" b="1" dirty="0" err="1" smtClean="0">
                <a:solidFill>
                  <a:srgbClr val="FF0000"/>
                </a:solidFill>
              </a:rPr>
              <a:t>ні”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>
            <a:normAutofit lnSpcReduction="10000"/>
          </a:bodyPr>
          <a:lstStyle/>
          <a:p>
            <a:r>
              <a:rPr lang="uk-UA" dirty="0" smtClean="0"/>
              <a:t>7. Анна Ярославівна стала дружиною французького короля Генріха І.</a:t>
            </a:r>
          </a:p>
          <a:p>
            <a:r>
              <a:rPr lang="uk-UA" dirty="0" smtClean="0"/>
              <a:t>8. В 1015 р. князь Ярослав став одноосібним правителем Київської держави.</a:t>
            </a:r>
          </a:p>
          <a:p>
            <a:r>
              <a:rPr lang="uk-UA" dirty="0" smtClean="0"/>
              <a:t>9. Князь Володимир помер в 1015 році.</a:t>
            </a:r>
          </a:p>
          <a:p>
            <a:r>
              <a:rPr lang="uk-UA" dirty="0" smtClean="0"/>
              <a:t>10. 1036 року Володимир Великий завдав поразки печенігам.</a:t>
            </a:r>
          </a:p>
          <a:p>
            <a:r>
              <a:rPr lang="uk-UA" dirty="0" smtClean="0"/>
              <a:t>11. Ярослав Мудрий помер у 1054 році.</a:t>
            </a:r>
          </a:p>
          <a:p>
            <a:r>
              <a:rPr lang="uk-UA" dirty="0" smtClean="0"/>
              <a:t>12. Язичництво – це віра в багатьох богів.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Шаблон &quot;Древность&quot; - 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:lc="http://schemas.openxmlformats.org/drawingml/2006/locked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19872" y="274638"/>
            <a:ext cx="5472608" cy="562074"/>
          </a:xfrm>
        </p:spPr>
        <p:txBody>
          <a:bodyPr>
            <a:normAutofit fontScale="90000"/>
          </a:bodyPr>
          <a:lstStyle/>
          <a:p>
            <a:r>
              <a:rPr lang="uk-UA" sz="2800" b="1" dirty="0" smtClean="0">
                <a:solidFill>
                  <a:srgbClr val="FF0000"/>
                </a:solidFill>
              </a:rPr>
              <a:t>                   </a:t>
            </a:r>
            <a:br>
              <a:rPr lang="uk-UA" sz="2800" b="1" dirty="0" smtClean="0">
                <a:solidFill>
                  <a:srgbClr val="FF0000"/>
                </a:solidFill>
              </a:rPr>
            </a:br>
            <a:r>
              <a:rPr lang="uk-UA" sz="2800" b="1" dirty="0" smtClean="0">
                <a:solidFill>
                  <a:srgbClr val="FF0000"/>
                </a:solidFill>
              </a:rPr>
              <a:t>             Ключ для самоперевірки: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uk-UA" dirty="0" smtClean="0"/>
              <a:t>                                                                     1.  ні</a:t>
            </a:r>
          </a:p>
          <a:p>
            <a:pPr>
              <a:buNone/>
            </a:pPr>
            <a:r>
              <a:rPr lang="uk-UA" dirty="0" smtClean="0"/>
              <a:t>                                                                     2.  так</a:t>
            </a:r>
          </a:p>
          <a:p>
            <a:pPr>
              <a:buNone/>
            </a:pPr>
            <a:r>
              <a:rPr lang="uk-UA" dirty="0" smtClean="0"/>
              <a:t>                                                                     3.  так</a:t>
            </a:r>
          </a:p>
          <a:p>
            <a:pPr>
              <a:buNone/>
            </a:pPr>
            <a:r>
              <a:rPr lang="uk-UA" dirty="0" smtClean="0"/>
              <a:t>                                                                     4.  так</a:t>
            </a:r>
          </a:p>
          <a:p>
            <a:pPr>
              <a:buNone/>
            </a:pPr>
            <a:r>
              <a:rPr lang="uk-UA" dirty="0" smtClean="0"/>
              <a:t>                                                                     5.  так</a:t>
            </a:r>
          </a:p>
          <a:p>
            <a:pPr>
              <a:buNone/>
            </a:pPr>
            <a:r>
              <a:rPr lang="uk-UA" dirty="0" smtClean="0"/>
              <a:t>                                                                     6.  ні</a:t>
            </a:r>
          </a:p>
          <a:p>
            <a:pPr>
              <a:buNone/>
            </a:pPr>
            <a:r>
              <a:rPr lang="uk-UA" dirty="0" smtClean="0"/>
              <a:t>                                                                     7.  так</a:t>
            </a:r>
          </a:p>
          <a:p>
            <a:pPr>
              <a:buNone/>
            </a:pPr>
            <a:r>
              <a:rPr lang="uk-UA" dirty="0" smtClean="0"/>
              <a:t>                                                                     8.  ні</a:t>
            </a:r>
          </a:p>
          <a:p>
            <a:pPr>
              <a:buNone/>
            </a:pPr>
            <a:r>
              <a:rPr lang="uk-UA" dirty="0" smtClean="0"/>
              <a:t>                                                                     9.  так</a:t>
            </a:r>
          </a:p>
          <a:p>
            <a:pPr>
              <a:buNone/>
            </a:pPr>
            <a:r>
              <a:rPr lang="uk-UA" dirty="0" smtClean="0"/>
              <a:t>                                                                   10.  ні</a:t>
            </a:r>
          </a:p>
          <a:p>
            <a:pPr>
              <a:buNone/>
            </a:pPr>
            <a:r>
              <a:rPr lang="uk-UA" dirty="0" smtClean="0"/>
              <a:t>                                                                   11.  так</a:t>
            </a:r>
          </a:p>
          <a:p>
            <a:pPr>
              <a:buNone/>
            </a:pPr>
            <a:r>
              <a:rPr lang="uk-UA" dirty="0" smtClean="0"/>
              <a:t>                                                                   12.  так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Результат пошуку зображень за запитом &quot;фони для презентацій середньовіччя&quot;"/>
          <p:cNvPicPr/>
          <p:nvPr/>
        </p:nvPicPr>
        <p:blipFill>
          <a:blip r:embed="rId2" cstate="print">
            <a:extLst>
              <a:ext uri="{28A0092B-C50C-407E-A947-70E740481C1C}">
                <a14:useLocalDpi xmlns="" xmlns:lc="http://schemas.openxmlformats.org/drawingml/2006/lockedCanvas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>
                <a:solidFill>
                  <a:srgbClr val="FF0000"/>
                </a:solidFill>
              </a:rPr>
              <a:t>План уроку: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 smtClean="0"/>
              <a:t>1.  Запровадження християнства Володимиром Великим.</a:t>
            </a:r>
          </a:p>
          <a:p>
            <a:r>
              <a:rPr lang="uk-UA" dirty="0" smtClean="0"/>
              <a:t>2. Продовження християнізації Русі-України за Ярослава Мудрого.</a:t>
            </a:r>
          </a:p>
          <a:p>
            <a:r>
              <a:rPr lang="uk-UA" dirty="0" smtClean="0"/>
              <a:t>3. </a:t>
            </a:r>
            <a:r>
              <a:rPr lang="uk-UA" dirty="0" err="1" smtClean="0"/>
              <a:t>“Руська</a:t>
            </a:r>
            <a:r>
              <a:rPr lang="uk-UA" dirty="0" smtClean="0"/>
              <a:t> </a:t>
            </a:r>
            <a:r>
              <a:rPr lang="uk-UA" dirty="0" err="1" smtClean="0"/>
              <a:t>правда”</a:t>
            </a:r>
            <a:r>
              <a:rPr lang="uk-UA" dirty="0" smtClean="0"/>
              <a:t> Ярослава Мудрого.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Результат пошуку зображень за запитом &quot;фони для презентацій середньовіччя&quot;"/>
          <p:cNvPicPr/>
          <p:nvPr/>
        </p:nvPicPr>
        <p:blipFill>
          <a:blip r:embed="rId2" cstate="print">
            <a:extLst>
              <a:ext uri="{28A0092B-C50C-407E-A947-70E740481C1C}">
                <a14:useLocalDpi xmlns="" xmlns:lc="http://schemas.openxmlformats.org/drawingml/2006/lockedCanvas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dirty="0" smtClean="0"/>
              <a:t>1. Запровадження християнства Володимиром Великим.</a:t>
            </a:r>
            <a:endParaRPr lang="en-US" b="1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495800" cy="5257800"/>
          </a:xfrm>
        </p:spPr>
        <p:txBody>
          <a:bodyPr>
            <a:normAutofit/>
          </a:bodyPr>
          <a:lstStyle/>
          <a:p>
            <a:r>
              <a:rPr lang="uk-UA" dirty="0" smtClean="0"/>
              <a:t>Великий князь Володимир не обмежився формальним хрещенням Русі.</a:t>
            </a:r>
          </a:p>
          <a:p>
            <a:r>
              <a:rPr lang="uk-UA" dirty="0" smtClean="0"/>
              <a:t> Змінивши своє життя, провадив просвітницьку діяльність серед широких мас: зводив храми, підтримував книжне ремесло, засновував бібліотеки,  школи.</a:t>
            </a:r>
            <a:endParaRPr lang="en-US" dirty="0"/>
          </a:p>
        </p:txBody>
      </p:sp>
      <p:pic>
        <p:nvPicPr>
          <p:cNvPr id="5" name="Содержимое 4" descr="Результат пошуку зображень за запитом &quot;запровадження християнства як державної релігії київської русі&quot;"/>
          <p:cNvPicPr>
            <a:picLocks noGrp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="" xmlns:lc="http://schemas.openxmlformats.org/drawingml/2006/lockedCanvas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556792"/>
            <a:ext cx="4248472" cy="51125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 "/>
          <p:cNvPicPr/>
          <p:nvPr/>
        </p:nvPicPr>
        <p:blipFill>
          <a:blip r:embed="rId2" cstate="print">
            <a:extLst>
              <a:ext uri="{28A0092B-C50C-407E-A947-70E740481C1C}">
                <a14:useLocalDpi xmlns="" xmlns:lc="http://schemas.openxmlformats.org/drawingml/2006/lockedCanvas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uk-UA" b="1" dirty="0" smtClean="0">
                <a:solidFill>
                  <a:srgbClr val="FF0000"/>
                </a:solidFill>
              </a:rPr>
              <a:t> Християнство на Русі до реформи Володимира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4" name="Содержимое 3" descr="https://i100rik.com.ua/wp-content/uploads/2014/05/Shema_Vldmr2.png.jpg"/>
          <p:cNvPicPr>
            <a:picLocks noGrp="1"/>
          </p:cNvPicPr>
          <p:nvPr>
            <p:ph idx="1"/>
          </p:nvPr>
        </p:nvPicPr>
        <p:blipFill rotWithShape="1">
          <a:blip r:embed="rId3" cstate="print">
            <a:lum contrast="19000"/>
            <a:extLst>
              <a:ext uri="{28A0092B-C50C-407E-A947-70E740481C1C}">
                <a14:useLocalDpi xmlns="" xmlns:lc="http://schemas.openxmlformats.org/drawingml/2006/lockedCanvas" xmlns:a14="http://schemas.microsoft.com/office/drawing/2010/main" val="0"/>
              </a:ext>
            </a:extLst>
          </a:blip>
          <a:srcRect l="4328" t="6250" r="-66"/>
          <a:stretch/>
        </p:blipFill>
        <p:spPr bwMode="auto">
          <a:xfrm>
            <a:off x="179512" y="1196752"/>
            <a:ext cx="8748464" cy="532859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lc="http://schemas.openxmlformats.org/drawingml/2006/lockedCanvas" xmlns:a14="http://schemas.microsoft.com/office/drawing/2010/main"/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 "/>
          <p:cNvPicPr/>
          <p:nvPr/>
        </p:nvPicPr>
        <p:blipFill>
          <a:blip r:embed="rId2" cstate="print">
            <a:extLst>
              <a:ext uri="{28A0092B-C50C-407E-A947-70E740481C1C}">
                <a14:useLocalDpi xmlns="" xmlns:lc="http://schemas.openxmlformats.org/drawingml/2006/lockedCanvas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dirty="0" smtClean="0">
                <a:solidFill>
                  <a:srgbClr val="FF0000"/>
                </a:solidFill>
              </a:rPr>
              <a:t>Перша релігійна реформа Володимира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err="1" smtClean="0"/>
              <a:t>Спочатку</a:t>
            </a:r>
            <a:r>
              <a:rPr lang="ru-RU" dirty="0" smtClean="0"/>
              <a:t> в 980 р. </a:t>
            </a:r>
            <a:r>
              <a:rPr lang="ru-RU" dirty="0" err="1"/>
              <a:t>Володимир</a:t>
            </a:r>
            <a:r>
              <a:rPr lang="ru-RU" dirty="0"/>
              <a:t> </a:t>
            </a:r>
            <a:r>
              <a:rPr lang="ru-RU" dirty="0" err="1"/>
              <a:t>зробив</a:t>
            </a:r>
            <a:r>
              <a:rPr lang="ru-RU" dirty="0"/>
              <a:t> </a:t>
            </a:r>
            <a:r>
              <a:rPr lang="ru-RU" dirty="0" err="1"/>
              <a:t>спробу</a:t>
            </a:r>
            <a:r>
              <a:rPr lang="ru-RU" dirty="0"/>
              <a:t> </a:t>
            </a:r>
            <a:r>
              <a:rPr lang="ru-RU" dirty="0" err="1"/>
              <a:t>створити</a:t>
            </a:r>
            <a:r>
              <a:rPr lang="ru-RU" dirty="0"/>
              <a:t> в </a:t>
            </a:r>
            <a:r>
              <a:rPr lang="ru-RU" dirty="0" err="1"/>
              <a:t>Києві</a:t>
            </a:r>
            <a:r>
              <a:rPr lang="ru-RU" dirty="0"/>
              <a:t> </a:t>
            </a:r>
            <a:r>
              <a:rPr lang="ru-RU" dirty="0" err="1"/>
              <a:t>єдиний</a:t>
            </a:r>
            <a:r>
              <a:rPr lang="ru-RU" dirty="0"/>
              <a:t> </a:t>
            </a:r>
            <a:r>
              <a:rPr lang="ru-RU" dirty="0" err="1" smtClean="0"/>
              <a:t>язичницький</a:t>
            </a:r>
            <a:r>
              <a:rPr lang="ru-RU" dirty="0" smtClean="0"/>
              <a:t> </a:t>
            </a:r>
            <a:r>
              <a:rPr lang="ru-RU" dirty="0"/>
              <a:t>пантеон, </a:t>
            </a:r>
            <a:r>
              <a:rPr lang="ru-RU" dirty="0" err="1"/>
              <a:t>об’єднавши</a:t>
            </a:r>
            <a:r>
              <a:rPr lang="ru-RU" dirty="0"/>
              <a:t> в </a:t>
            </a:r>
            <a:r>
              <a:rPr lang="ru-RU" dirty="0" err="1"/>
              <a:t>ньому</a:t>
            </a:r>
            <a:r>
              <a:rPr lang="ru-RU" dirty="0"/>
              <a:t> </a:t>
            </a:r>
            <a:r>
              <a:rPr lang="ru-RU" dirty="0" err="1"/>
              <a:t>верховні</a:t>
            </a:r>
            <a:r>
              <a:rPr lang="ru-RU" dirty="0"/>
              <a:t> божества </a:t>
            </a:r>
            <a:r>
              <a:rPr lang="ru-RU" dirty="0" err="1"/>
              <a:t>окремих</a:t>
            </a:r>
            <a:r>
              <a:rPr lang="ru-RU" dirty="0"/>
              <a:t> племен на </a:t>
            </a:r>
            <a:r>
              <a:rPr lang="ru-RU" dirty="0" err="1"/>
              <a:t>чолі</a:t>
            </a:r>
            <a:r>
              <a:rPr lang="ru-RU" dirty="0"/>
              <a:t> </a:t>
            </a:r>
            <a:r>
              <a:rPr lang="ru-RU" dirty="0" err="1"/>
              <a:t>з</a:t>
            </a:r>
            <a:r>
              <a:rPr lang="ru-RU" dirty="0"/>
              <a:t> Перуном</a:t>
            </a:r>
            <a:r>
              <a:rPr lang="ru-RU" dirty="0" smtClean="0"/>
              <a:t>. </a:t>
            </a:r>
          </a:p>
          <a:p>
            <a:r>
              <a:rPr lang="ru-RU" dirty="0" err="1" smtClean="0"/>
              <a:t>Позитивних</a:t>
            </a:r>
            <a:r>
              <a:rPr lang="ru-RU" dirty="0" smtClean="0"/>
              <a:t> </a:t>
            </a:r>
            <a:r>
              <a:rPr lang="ru-RU" dirty="0" err="1" smtClean="0"/>
              <a:t>наслідків</a:t>
            </a:r>
            <a:r>
              <a:rPr lang="ru-RU" dirty="0" smtClean="0"/>
              <a:t> реформа не дала.</a:t>
            </a:r>
            <a:endParaRPr lang="en-US" dirty="0"/>
          </a:p>
        </p:txBody>
      </p:sp>
      <p:pic>
        <p:nvPicPr>
          <p:cNvPr id="5" name="Содержимое 4" descr="Картинки по запросу Симаргл Дреговичский"/>
          <p:cNvPicPr>
            <a:picLocks noGrp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="" xmlns:lc="http://schemas.openxmlformats.org/drawingml/2006/lockedCanvas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2039886"/>
            <a:ext cx="4716016" cy="45574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 "/>
          <p:cNvPicPr/>
          <p:nvPr/>
        </p:nvPicPr>
        <p:blipFill>
          <a:blip r:embed="rId2" cstate="print">
            <a:extLst>
              <a:ext uri="{28A0092B-C50C-407E-A947-70E740481C1C}">
                <a14:useLocalDpi xmlns="" xmlns:lc="http://schemas.openxmlformats.org/drawingml/2006/lockedCanvas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sz="2800" b="1" dirty="0" smtClean="0"/>
              <a:t>До прийняття християнства за візантійським зразком князь Володимир в 986 р. приймав посольства та розглядав і інші релігії:</a:t>
            </a:r>
            <a:endParaRPr lang="en-US" sz="2800" b="1" dirty="0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9971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 "/>
          <p:cNvPicPr/>
          <p:nvPr/>
        </p:nvPicPr>
        <p:blipFill>
          <a:blip r:embed="rId2" cstate="print">
            <a:extLst>
              <a:ext uri="{28A0092B-C50C-407E-A947-70E740481C1C}">
                <a14:useLocalDpi xmlns="" xmlns:lc="http://schemas.openxmlformats.org/drawingml/2006/lockedCanvas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384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548680"/>
            <a:ext cx="3008313" cy="5577483"/>
          </a:xfrm>
        </p:spPr>
        <p:txBody>
          <a:bodyPr>
            <a:noAutofit/>
          </a:bodyPr>
          <a:lstStyle/>
          <a:p>
            <a:r>
              <a:rPr lang="ru-RU" sz="3200" dirty="0"/>
              <a:t>Сам</a:t>
            </a:r>
            <a:r>
              <a:rPr lang="ru-RU" sz="3200" b="1" dirty="0"/>
              <a:t> </a:t>
            </a:r>
            <a:r>
              <a:rPr lang="ru-RU" sz="3200" b="1" dirty="0" err="1"/>
              <a:t>Володимир</a:t>
            </a:r>
            <a:r>
              <a:rPr lang="ru-RU" sz="3200" b="1" dirty="0"/>
              <a:t> </a:t>
            </a:r>
            <a:r>
              <a:rPr lang="ru-RU" sz="3200" dirty="0" err="1"/>
              <a:t>хрестився</a:t>
            </a:r>
            <a:r>
              <a:rPr lang="ru-RU" sz="3200" dirty="0"/>
              <a:t> в </a:t>
            </a:r>
            <a:r>
              <a:rPr lang="ru-RU" sz="3200" b="1" dirty="0" err="1"/>
              <a:t>Херсонесі</a:t>
            </a:r>
            <a:r>
              <a:rPr lang="ru-RU" sz="3200" dirty="0"/>
              <a:t>, там </a:t>
            </a:r>
            <a:r>
              <a:rPr lang="ru-RU" sz="3200" dirty="0" err="1"/>
              <a:t>він</a:t>
            </a:r>
            <a:r>
              <a:rPr lang="ru-RU" sz="3200" dirty="0"/>
              <a:t> </a:t>
            </a:r>
            <a:r>
              <a:rPr lang="ru-RU" sz="3200" dirty="0" err="1"/>
              <a:t>збудував</a:t>
            </a:r>
            <a:r>
              <a:rPr lang="ru-RU" sz="3200" dirty="0"/>
              <a:t> </a:t>
            </a:r>
            <a:r>
              <a:rPr lang="ru-RU" sz="3200" dirty="0" err="1"/>
              <a:t>церкву</a:t>
            </a:r>
            <a:r>
              <a:rPr lang="ru-RU" sz="3200" dirty="0"/>
              <a:t> святого Василя – </a:t>
            </a:r>
            <a:r>
              <a:rPr lang="ru-RU" sz="3200" dirty="0" err="1"/>
              <a:t>саме</a:t>
            </a:r>
            <a:r>
              <a:rPr lang="ru-RU" sz="3200" dirty="0"/>
              <a:t> </a:t>
            </a:r>
            <a:r>
              <a:rPr lang="ru-RU" sz="3200" dirty="0" err="1"/>
              <a:t>таке</a:t>
            </a:r>
            <a:r>
              <a:rPr lang="ru-RU" sz="3200" dirty="0"/>
              <a:t> </a:t>
            </a:r>
            <a:r>
              <a:rPr lang="ru-RU" sz="3200" dirty="0" err="1"/>
              <a:t>ім'я</a:t>
            </a:r>
            <a:r>
              <a:rPr lang="ru-RU" sz="3200" dirty="0"/>
              <a:t> </a:t>
            </a:r>
            <a:r>
              <a:rPr lang="ru-RU" sz="3200" dirty="0" err="1"/>
              <a:t>Володимиру</a:t>
            </a:r>
            <a:r>
              <a:rPr lang="ru-RU" sz="3200" dirty="0"/>
              <a:t> дали при </a:t>
            </a:r>
            <a:r>
              <a:rPr lang="ru-RU" sz="3200" dirty="0" err="1"/>
              <a:t>хрещенні</a:t>
            </a:r>
            <a:r>
              <a:rPr lang="ru-RU" sz="3200" dirty="0"/>
              <a:t>.</a:t>
            </a:r>
            <a:endParaRPr lang="en-US" sz="3200" dirty="0"/>
          </a:p>
        </p:txBody>
      </p:sp>
      <p:pic>
        <p:nvPicPr>
          <p:cNvPr id="5" name="Содержимое 4" descr="Результат пошуку зображень за запитом &quot;запровадження християнства як державної релігії київської русі&quot;"/>
          <p:cNvPicPr>
            <a:picLocks noGrp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="" xmlns:lc="http://schemas.openxmlformats.org/drawingml/2006/lockedCanvas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0"/>
            <a:ext cx="5724128" cy="4437112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Результат пошуку зображень за запитом &quot;запровадження християнства як державної релігії київської русі&quot;"/>
          <p:cNvPicPr/>
          <p:nvPr/>
        </p:nvPicPr>
        <p:blipFill>
          <a:blip r:embed="rId4" cstate="print">
            <a:extLst>
              <a:ext uri="{28A0092B-C50C-407E-A947-70E740481C1C}">
                <a14:useLocalDpi xmlns="" xmlns:lc="http://schemas.openxmlformats.org/drawingml/2006/lockedCanvas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4005064"/>
            <a:ext cx="4211960" cy="28529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 "/>
          <p:cNvPicPr/>
          <p:nvPr/>
        </p:nvPicPr>
        <p:blipFill>
          <a:blip r:embed="rId2" cstate="print">
            <a:extLst>
              <a:ext uri="{28A0092B-C50C-407E-A947-70E740481C1C}">
                <a14:useLocalDpi xmlns="" xmlns:lc="http://schemas.openxmlformats.org/drawingml/2006/lockedCanvas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042792" cy="490066"/>
          </a:xfrm>
        </p:spPr>
        <p:txBody>
          <a:bodyPr>
            <a:normAutofit fontScale="90000"/>
          </a:bodyPr>
          <a:lstStyle/>
          <a:p>
            <a:r>
              <a:rPr lang="uk-UA" sz="2800" b="1" dirty="0" smtClean="0">
                <a:solidFill>
                  <a:srgbClr val="FF0000"/>
                </a:solidFill>
              </a:rPr>
              <a:t>Робота над джерелом: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836712"/>
            <a:ext cx="8568952" cy="5832648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dirty="0"/>
              <a:t>«</a:t>
            </a:r>
            <a:r>
              <a:rPr lang="ru-RU" dirty="0" err="1"/>
              <a:t>Повелів</a:t>
            </a:r>
            <a:r>
              <a:rPr lang="ru-RU" dirty="0"/>
              <a:t> </a:t>
            </a:r>
            <a:r>
              <a:rPr lang="ru-RU" dirty="0" err="1"/>
              <a:t>Володимир</a:t>
            </a:r>
            <a:r>
              <a:rPr lang="ru-RU" dirty="0"/>
              <a:t> </a:t>
            </a:r>
            <a:r>
              <a:rPr lang="ru-RU" dirty="0" err="1"/>
              <a:t>поскидати</a:t>
            </a:r>
            <a:r>
              <a:rPr lang="ru-RU" dirty="0"/>
              <a:t> </a:t>
            </a:r>
            <a:r>
              <a:rPr lang="ru-RU" dirty="0" err="1"/>
              <a:t>кумирів</a:t>
            </a:r>
            <a:r>
              <a:rPr lang="ru-RU" dirty="0"/>
              <a:t> - тих </a:t>
            </a:r>
            <a:r>
              <a:rPr lang="ru-RU" dirty="0" err="1"/>
              <a:t>порубати</a:t>
            </a:r>
            <a:r>
              <a:rPr lang="ru-RU" dirty="0"/>
              <a:t>, а </a:t>
            </a:r>
            <a:r>
              <a:rPr lang="ru-RU" dirty="0" err="1"/>
              <a:t>інших</a:t>
            </a:r>
            <a:r>
              <a:rPr lang="ru-RU" dirty="0"/>
              <a:t> </a:t>
            </a:r>
            <a:r>
              <a:rPr lang="ru-RU" dirty="0" err="1"/>
              <a:t>вогню</a:t>
            </a:r>
            <a:r>
              <a:rPr lang="ru-RU" dirty="0"/>
              <a:t> </a:t>
            </a:r>
            <a:r>
              <a:rPr lang="ru-RU" dirty="0" err="1"/>
              <a:t>оддати</a:t>
            </a:r>
            <a:r>
              <a:rPr lang="ru-RU" dirty="0"/>
              <a:t>. Перуна ж </a:t>
            </a:r>
            <a:r>
              <a:rPr lang="ru-RU" dirty="0" err="1"/>
              <a:t>повелів</a:t>
            </a:r>
            <a:r>
              <a:rPr lang="ru-RU" dirty="0"/>
              <a:t> </a:t>
            </a:r>
            <a:r>
              <a:rPr lang="ru-RU" dirty="0" err="1"/>
              <a:t>він</a:t>
            </a:r>
            <a:r>
              <a:rPr lang="ru-RU" dirty="0"/>
              <a:t> </a:t>
            </a:r>
            <a:r>
              <a:rPr lang="ru-RU" dirty="0" err="1"/>
              <a:t>прив’язати</a:t>
            </a:r>
            <a:r>
              <a:rPr lang="ru-RU" dirty="0"/>
              <a:t> </a:t>
            </a:r>
            <a:r>
              <a:rPr lang="ru-RU" dirty="0" err="1"/>
              <a:t>коневі</a:t>
            </a:r>
            <a:r>
              <a:rPr lang="ru-RU" dirty="0"/>
              <a:t> до хвоста </a:t>
            </a:r>
            <a:r>
              <a:rPr lang="ru-RU" dirty="0" err="1"/>
              <a:t>і</a:t>
            </a:r>
            <a:r>
              <a:rPr lang="ru-RU" dirty="0"/>
              <a:t> </a:t>
            </a:r>
            <a:r>
              <a:rPr lang="ru-RU" dirty="0" err="1"/>
              <a:t>волочити</a:t>
            </a:r>
            <a:r>
              <a:rPr lang="ru-RU" dirty="0"/>
              <a:t> </a:t>
            </a:r>
            <a:r>
              <a:rPr lang="ru-RU" dirty="0" err="1"/>
              <a:t>з</a:t>
            </a:r>
            <a:r>
              <a:rPr lang="ru-RU" dirty="0"/>
              <a:t> Гори по </a:t>
            </a:r>
            <a:r>
              <a:rPr lang="ru-RU" dirty="0" err="1"/>
              <a:t>Боричевому</a:t>
            </a:r>
            <a:r>
              <a:rPr lang="ru-RU" dirty="0"/>
              <a:t> </a:t>
            </a:r>
            <a:r>
              <a:rPr lang="ru-RU" dirty="0" err="1"/>
              <a:t>узвозу</a:t>
            </a:r>
            <a:r>
              <a:rPr lang="ru-RU" dirty="0"/>
              <a:t> на </a:t>
            </a:r>
            <a:r>
              <a:rPr lang="ru-RU" dirty="0" err="1"/>
              <a:t>ручай</a:t>
            </a:r>
            <a:r>
              <a:rPr lang="ru-RU" dirty="0"/>
              <a:t>, </a:t>
            </a:r>
            <a:r>
              <a:rPr lang="ru-RU" dirty="0" err="1"/>
              <a:t>і</a:t>
            </a:r>
            <a:r>
              <a:rPr lang="ru-RU" dirty="0"/>
              <a:t> </a:t>
            </a:r>
            <a:r>
              <a:rPr lang="ru-RU" dirty="0" err="1"/>
              <a:t>дванадцятьох</a:t>
            </a:r>
            <a:r>
              <a:rPr lang="ru-RU" dirty="0"/>
              <a:t> </a:t>
            </a:r>
            <a:r>
              <a:rPr lang="ru-RU" dirty="0" err="1"/>
              <a:t>мужів</a:t>
            </a:r>
            <a:r>
              <a:rPr lang="ru-RU" dirty="0"/>
              <a:t> приставив </a:t>
            </a:r>
            <a:r>
              <a:rPr lang="ru-RU" dirty="0" err="1"/>
              <a:t>бити</a:t>
            </a:r>
            <a:r>
              <a:rPr lang="ru-RU" dirty="0"/>
              <a:t>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палицями</a:t>
            </a:r>
            <a:r>
              <a:rPr lang="ru-RU" dirty="0"/>
              <a:t>... І, </a:t>
            </a:r>
            <a:r>
              <a:rPr lang="ru-RU" dirty="0" err="1"/>
              <a:t>приволікши</a:t>
            </a:r>
            <a:r>
              <a:rPr lang="ru-RU" dirty="0"/>
              <a:t> </a:t>
            </a:r>
            <a:r>
              <a:rPr lang="ru-RU" dirty="0" err="1"/>
              <a:t>його</a:t>
            </a:r>
            <a:r>
              <a:rPr lang="ru-RU" dirty="0"/>
              <a:t>, вкинули в </a:t>
            </a:r>
            <a:r>
              <a:rPr lang="ru-RU" dirty="0" err="1"/>
              <a:t>Дніпро</a:t>
            </a:r>
            <a:r>
              <a:rPr lang="ru-RU" dirty="0"/>
              <a:t>... </a:t>
            </a:r>
            <a:r>
              <a:rPr lang="ru-RU" dirty="0" err="1"/>
              <a:t>Потім</a:t>
            </a:r>
            <a:r>
              <a:rPr lang="ru-RU" dirty="0"/>
              <a:t> же </a:t>
            </a:r>
            <a:r>
              <a:rPr lang="ru-RU" dirty="0" err="1"/>
              <a:t>Володимир</a:t>
            </a:r>
            <a:r>
              <a:rPr lang="ru-RU" dirty="0"/>
              <a:t> послав </a:t>
            </a:r>
            <a:r>
              <a:rPr lang="ru-RU" dirty="0" err="1"/>
              <a:t>посланців</a:t>
            </a:r>
            <a:r>
              <a:rPr lang="ru-RU" dirty="0"/>
              <a:t> </a:t>
            </a:r>
            <a:r>
              <a:rPr lang="ru-RU" dirty="0" err="1"/>
              <a:t>своїх</a:t>
            </a:r>
            <a:r>
              <a:rPr lang="ru-RU" dirty="0"/>
              <a:t> по </a:t>
            </a:r>
            <a:r>
              <a:rPr lang="ru-RU" dirty="0" err="1"/>
              <a:t>всьому</a:t>
            </a:r>
            <a:r>
              <a:rPr lang="ru-RU" dirty="0"/>
              <a:t> городу, </a:t>
            </a:r>
            <a:r>
              <a:rPr lang="ru-RU" dirty="0" err="1"/>
              <a:t>говорячи</a:t>
            </a:r>
            <a:r>
              <a:rPr lang="ru-RU" dirty="0"/>
              <a:t>: “</a:t>
            </a:r>
            <a:r>
              <a:rPr lang="ru-RU" dirty="0" err="1"/>
              <a:t>Якщо</a:t>
            </a:r>
            <a:r>
              <a:rPr lang="ru-RU" dirty="0"/>
              <a:t> не </a:t>
            </a:r>
            <a:r>
              <a:rPr lang="ru-RU" dirty="0" err="1"/>
              <a:t>з’явиться</a:t>
            </a:r>
            <a:r>
              <a:rPr lang="ru-RU" dirty="0"/>
              <a:t> </a:t>
            </a:r>
            <a:r>
              <a:rPr lang="ru-RU" dirty="0" err="1"/>
              <a:t>хто</a:t>
            </a:r>
            <a:r>
              <a:rPr lang="ru-RU" dirty="0"/>
              <a:t> завтра на </a:t>
            </a:r>
            <a:r>
              <a:rPr lang="ru-RU" dirty="0" err="1"/>
              <a:t>ріці</a:t>
            </a:r>
            <a:r>
              <a:rPr lang="ru-RU" dirty="0"/>
              <a:t> - </a:t>
            </a:r>
            <a:r>
              <a:rPr lang="ru-RU" dirty="0" err="1"/>
              <a:t>багатий</a:t>
            </a:r>
            <a:r>
              <a:rPr lang="ru-RU" dirty="0"/>
              <a:t>, чи убогий, чи </a:t>
            </a:r>
            <a:r>
              <a:rPr lang="ru-RU" dirty="0" err="1"/>
              <a:t>старець</a:t>
            </a:r>
            <a:r>
              <a:rPr lang="ru-RU" dirty="0"/>
              <a:t>, </a:t>
            </a:r>
            <a:r>
              <a:rPr lang="ru-RU" dirty="0" err="1"/>
              <a:t>чи</a:t>
            </a:r>
            <a:r>
              <a:rPr lang="ru-RU" dirty="0"/>
              <a:t> раб, - то </a:t>
            </a:r>
            <a:r>
              <a:rPr lang="ru-RU" dirty="0" err="1"/>
              <a:t>мені</a:t>
            </a:r>
            <a:r>
              <a:rPr lang="ru-RU" dirty="0"/>
              <a:t> той противником буде”. І,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почувши</a:t>
            </a:r>
            <a:r>
              <a:rPr lang="ru-RU" dirty="0"/>
              <a:t>, люди </a:t>
            </a:r>
            <a:r>
              <a:rPr lang="ru-RU" dirty="0" err="1"/>
              <a:t>йшли</a:t>
            </a:r>
            <a:r>
              <a:rPr lang="ru-RU" dirty="0"/>
              <a:t>, </a:t>
            </a:r>
            <a:r>
              <a:rPr lang="ru-RU" dirty="0" err="1"/>
              <a:t>радуючись</a:t>
            </a:r>
            <a:r>
              <a:rPr lang="ru-RU" dirty="0"/>
              <a:t>, </a:t>
            </a:r>
            <a:r>
              <a:rPr lang="ru-RU" dirty="0" err="1"/>
              <a:t>і</a:t>
            </a:r>
            <a:r>
              <a:rPr lang="ru-RU" dirty="0"/>
              <a:t> говорили: “</a:t>
            </a:r>
            <a:r>
              <a:rPr lang="ru-RU" dirty="0" err="1"/>
              <a:t>Якби</a:t>
            </a:r>
            <a:r>
              <a:rPr lang="ru-RU" dirty="0"/>
              <a:t> се не добре </a:t>
            </a:r>
            <a:r>
              <a:rPr lang="ru-RU" dirty="0" err="1"/>
              <a:t>було</a:t>
            </a:r>
            <a:r>
              <a:rPr lang="ru-RU" dirty="0"/>
              <a:t>, князь </a:t>
            </a:r>
            <a:r>
              <a:rPr lang="ru-RU" dirty="0" err="1"/>
              <a:t>і</a:t>
            </a:r>
            <a:r>
              <a:rPr lang="ru-RU" dirty="0"/>
              <a:t> </a:t>
            </a:r>
            <a:r>
              <a:rPr lang="ru-RU" dirty="0" err="1"/>
              <a:t>бояри</a:t>
            </a:r>
            <a:r>
              <a:rPr lang="ru-RU" dirty="0"/>
              <a:t> </a:t>
            </a:r>
            <a:r>
              <a:rPr lang="ru-RU" dirty="0" err="1"/>
              <a:t>усього</a:t>
            </a:r>
            <a:r>
              <a:rPr lang="ru-RU" dirty="0"/>
              <a:t> б не </a:t>
            </a:r>
            <a:r>
              <a:rPr lang="ru-RU" dirty="0" err="1"/>
              <a:t>прийняли</a:t>
            </a:r>
            <a:r>
              <a:rPr lang="ru-RU" dirty="0"/>
              <a:t>”. А на завтра </a:t>
            </a:r>
            <a:r>
              <a:rPr lang="ru-RU" dirty="0" err="1"/>
              <a:t>вийшов</a:t>
            </a:r>
            <a:r>
              <a:rPr lang="ru-RU" dirty="0"/>
              <a:t> </a:t>
            </a:r>
            <a:r>
              <a:rPr lang="ru-RU" dirty="0" err="1"/>
              <a:t>Володимир</a:t>
            </a:r>
            <a:r>
              <a:rPr lang="ru-RU" dirty="0"/>
              <a:t> </a:t>
            </a:r>
            <a:r>
              <a:rPr lang="ru-RU" dirty="0" err="1"/>
              <a:t>зі</a:t>
            </a:r>
            <a:r>
              <a:rPr lang="ru-RU" dirty="0"/>
              <a:t> </a:t>
            </a:r>
            <a:r>
              <a:rPr lang="ru-RU" dirty="0" err="1"/>
              <a:t>священиками</a:t>
            </a:r>
            <a:r>
              <a:rPr lang="ru-RU" dirty="0"/>
              <a:t> </a:t>
            </a:r>
            <a:r>
              <a:rPr lang="ru-RU" dirty="0" err="1"/>
              <a:t>цесарициними</a:t>
            </a:r>
            <a:r>
              <a:rPr lang="ru-RU" dirty="0"/>
              <a:t> </a:t>
            </a:r>
            <a:r>
              <a:rPr lang="ru-RU" dirty="0" err="1"/>
              <a:t>і</a:t>
            </a:r>
            <a:r>
              <a:rPr lang="ru-RU" dirty="0"/>
              <a:t> </a:t>
            </a:r>
            <a:r>
              <a:rPr lang="ru-RU" dirty="0" err="1"/>
              <a:t>корсунськими</a:t>
            </a:r>
            <a:r>
              <a:rPr lang="ru-RU" dirty="0"/>
              <a:t> на </a:t>
            </a:r>
            <a:r>
              <a:rPr lang="ru-RU" dirty="0" err="1"/>
              <a:t>Дніпро</a:t>
            </a:r>
            <a:r>
              <a:rPr lang="ru-RU" dirty="0"/>
              <a:t>. І </a:t>
            </a:r>
            <a:r>
              <a:rPr lang="ru-RU" dirty="0" err="1"/>
              <a:t>зійшлося</a:t>
            </a:r>
            <a:r>
              <a:rPr lang="ru-RU" dirty="0"/>
              <a:t> людей без </a:t>
            </a:r>
            <a:r>
              <a:rPr lang="ru-RU" dirty="0" err="1"/>
              <a:t>ліку</a:t>
            </a:r>
            <a:r>
              <a:rPr lang="ru-RU" dirty="0"/>
              <a:t>, </a:t>
            </a:r>
            <a:r>
              <a:rPr lang="ru-RU" dirty="0" err="1"/>
              <a:t>і</a:t>
            </a:r>
            <a:r>
              <a:rPr lang="ru-RU" dirty="0"/>
              <a:t> </a:t>
            </a:r>
            <a:r>
              <a:rPr lang="ru-RU" dirty="0" err="1"/>
              <a:t>влізли</a:t>
            </a:r>
            <a:r>
              <a:rPr lang="ru-RU" dirty="0"/>
              <a:t> вони у воду, </a:t>
            </a:r>
            <a:r>
              <a:rPr lang="ru-RU" dirty="0" err="1"/>
              <a:t>і</a:t>
            </a:r>
            <a:r>
              <a:rPr lang="ru-RU" dirty="0"/>
              <a:t> стояли - </a:t>
            </a:r>
            <a:r>
              <a:rPr lang="ru-RU" dirty="0" err="1"/>
              <a:t>ті</a:t>
            </a:r>
            <a:r>
              <a:rPr lang="ru-RU" dirty="0"/>
              <a:t> до </a:t>
            </a:r>
            <a:r>
              <a:rPr lang="ru-RU" dirty="0" err="1"/>
              <a:t>шиї</a:t>
            </a:r>
            <a:r>
              <a:rPr lang="ru-RU" dirty="0"/>
              <a:t>, а </a:t>
            </a:r>
            <a:r>
              <a:rPr lang="ru-RU" dirty="0" err="1"/>
              <a:t>другі</a:t>
            </a:r>
            <a:r>
              <a:rPr lang="ru-RU" dirty="0"/>
              <a:t> - до грудей. </a:t>
            </a:r>
            <a:r>
              <a:rPr lang="ru-RU" dirty="0" err="1"/>
              <a:t>Діти</a:t>
            </a:r>
            <a:r>
              <a:rPr lang="ru-RU" dirty="0"/>
              <a:t> ж не </a:t>
            </a:r>
            <a:r>
              <a:rPr lang="ru-RU" dirty="0" err="1"/>
              <a:t>відходили</a:t>
            </a:r>
            <a:r>
              <a:rPr lang="ru-RU" dirty="0"/>
              <a:t> од берега, а </a:t>
            </a:r>
            <a:r>
              <a:rPr lang="ru-RU" dirty="0" err="1"/>
              <a:t>інші</a:t>
            </a:r>
            <a:r>
              <a:rPr lang="ru-RU" dirty="0"/>
              <a:t> </a:t>
            </a:r>
            <a:r>
              <a:rPr lang="ru-RU" dirty="0" err="1"/>
              <a:t>немовлят</a:t>
            </a:r>
            <a:r>
              <a:rPr lang="ru-RU" dirty="0"/>
              <a:t> держали. </a:t>
            </a:r>
            <a:r>
              <a:rPr lang="ru-RU" dirty="0" err="1"/>
              <a:t>Дорослі</a:t>
            </a:r>
            <a:r>
              <a:rPr lang="ru-RU" dirty="0"/>
              <a:t> ж бродили у </a:t>
            </a:r>
            <a:r>
              <a:rPr lang="ru-RU" dirty="0" err="1"/>
              <a:t>воді</a:t>
            </a:r>
            <a:r>
              <a:rPr lang="ru-RU" dirty="0"/>
              <a:t>, а </a:t>
            </a:r>
            <a:r>
              <a:rPr lang="ru-RU" dirty="0" err="1"/>
              <a:t>священики</a:t>
            </a:r>
            <a:r>
              <a:rPr lang="ru-RU" dirty="0"/>
              <a:t>, стоячи, </a:t>
            </a:r>
            <a:r>
              <a:rPr lang="ru-RU" dirty="0" err="1"/>
              <a:t>молитви</a:t>
            </a:r>
            <a:r>
              <a:rPr lang="ru-RU" dirty="0"/>
              <a:t> творили...».</a:t>
            </a: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 "/>
          <p:cNvPicPr/>
          <p:nvPr/>
        </p:nvPicPr>
        <p:blipFill>
          <a:blip r:embed="rId2" cstate="print">
            <a:extLst>
              <a:ext uri="{28A0092B-C50C-407E-A947-70E740481C1C}">
                <a14:useLocalDpi xmlns="" xmlns:lc="http://schemas.openxmlformats.org/drawingml/2006/lockedCanvas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sz="3100" dirty="0" err="1" smtClean="0"/>
              <a:t>Ключова</a:t>
            </a:r>
            <a:r>
              <a:rPr lang="ru-RU" sz="3100" dirty="0" smtClean="0"/>
              <a:t> </a:t>
            </a:r>
            <a:r>
              <a:rPr lang="ru-RU" sz="3100" dirty="0" err="1" smtClean="0"/>
              <a:t>подія</a:t>
            </a:r>
            <a:r>
              <a:rPr lang="ru-RU" sz="3100" dirty="0" smtClean="0"/>
              <a:t> — </a:t>
            </a:r>
            <a:r>
              <a:rPr lang="ru-RU" sz="3100" dirty="0" err="1" smtClean="0"/>
              <a:t>масове</a:t>
            </a:r>
            <a:r>
              <a:rPr lang="ru-RU" sz="3100" dirty="0" smtClean="0"/>
              <a:t> </a:t>
            </a:r>
            <a:r>
              <a:rPr lang="ru-RU" sz="3100" dirty="0" err="1" smtClean="0"/>
              <a:t>хрещення</a:t>
            </a:r>
            <a:r>
              <a:rPr lang="ru-RU" sz="3100" dirty="0" smtClean="0"/>
              <a:t> у </a:t>
            </a:r>
            <a:r>
              <a:rPr lang="ru-RU" sz="3100" b="1" dirty="0" smtClean="0"/>
              <a:t>988</a:t>
            </a:r>
            <a:r>
              <a:rPr lang="ru-RU" sz="3100" dirty="0" smtClean="0"/>
              <a:t> </a:t>
            </a:r>
            <a:r>
              <a:rPr lang="ru-RU" sz="3100" dirty="0" err="1" smtClean="0"/>
              <a:t>році</a:t>
            </a:r>
            <a:r>
              <a:rPr lang="ru-RU" sz="3100" dirty="0" smtClean="0"/>
              <a:t> </a:t>
            </a:r>
            <a:r>
              <a:rPr lang="ru-RU" sz="3100" dirty="0" err="1" smtClean="0"/>
              <a:t>мешканців</a:t>
            </a:r>
            <a:r>
              <a:rPr lang="ru-RU" sz="3100" dirty="0" smtClean="0"/>
              <a:t> </a:t>
            </a:r>
            <a:r>
              <a:rPr lang="ru-RU" sz="3100" dirty="0" err="1" smtClean="0"/>
              <a:t>Києва</a:t>
            </a:r>
            <a:r>
              <a:rPr lang="ru-RU" sz="3100" dirty="0" smtClean="0"/>
              <a:t>, а </a:t>
            </a:r>
            <a:r>
              <a:rPr lang="ru-RU" sz="3100" dirty="0" err="1" smtClean="0"/>
              <a:t>згодом</a:t>
            </a:r>
            <a:r>
              <a:rPr lang="ru-RU" sz="3100" dirty="0" smtClean="0"/>
              <a:t> </a:t>
            </a:r>
            <a:r>
              <a:rPr lang="ru-RU" sz="3100" dirty="0" err="1" smtClean="0"/>
              <a:t>і</a:t>
            </a:r>
            <a:r>
              <a:rPr lang="ru-RU" sz="3100" dirty="0" smtClean="0"/>
              <a:t> </a:t>
            </a:r>
            <a:r>
              <a:rPr lang="ru-RU" sz="3100" dirty="0" err="1" smtClean="0"/>
              <a:t>інших</a:t>
            </a:r>
            <a:r>
              <a:rPr lang="ru-RU" sz="3100" dirty="0" smtClean="0"/>
              <a:t> </a:t>
            </a:r>
            <a:r>
              <a:rPr lang="ru-RU" sz="3100" dirty="0" err="1" smtClean="0"/>
              <a:t>міст</a:t>
            </a:r>
            <a:r>
              <a:rPr lang="ru-RU" sz="3100" dirty="0" smtClean="0"/>
              <a:t> </a:t>
            </a:r>
            <a:r>
              <a:rPr lang="ru-RU" sz="3100" dirty="0" err="1" smtClean="0"/>
              <a:t>держави</a:t>
            </a:r>
            <a:r>
              <a:rPr lang="ru-RU" sz="3100" dirty="0" smtClean="0"/>
              <a:t> князем </a:t>
            </a:r>
            <a:r>
              <a:rPr lang="ru-RU" sz="3100" dirty="0" err="1" smtClean="0"/>
              <a:t>Володимиром</a:t>
            </a:r>
            <a:r>
              <a:rPr lang="ru-RU" sz="3100" dirty="0" smtClean="0"/>
              <a:t> I </a:t>
            </a:r>
            <a:r>
              <a:rPr lang="ru-RU" sz="3100" dirty="0" err="1" smtClean="0"/>
              <a:t>Святославичем</a:t>
            </a:r>
            <a:r>
              <a:rPr lang="ru-RU" sz="3100" dirty="0" smtClean="0"/>
              <a:t>, у </a:t>
            </a:r>
            <a:r>
              <a:rPr lang="ru-RU" sz="3100" dirty="0" err="1" smtClean="0"/>
              <a:t>результаті</a:t>
            </a:r>
            <a:r>
              <a:rPr lang="ru-RU" sz="3100" dirty="0" smtClean="0"/>
              <a:t> </a:t>
            </a:r>
            <a:r>
              <a:rPr lang="ru-RU" sz="3100" dirty="0" err="1" smtClean="0"/>
              <a:t>чого</a:t>
            </a:r>
            <a:r>
              <a:rPr lang="ru-RU" sz="3100" dirty="0" smtClean="0"/>
              <a:t> </a:t>
            </a:r>
            <a:r>
              <a:rPr lang="ru-RU" sz="3100" dirty="0" err="1" smtClean="0"/>
              <a:t>християнство</a:t>
            </a:r>
            <a:r>
              <a:rPr lang="ru-RU" sz="3100" dirty="0" smtClean="0"/>
              <a:t> стало </a:t>
            </a:r>
            <a:r>
              <a:rPr lang="ru-RU" sz="3100" dirty="0" err="1" smtClean="0"/>
              <a:t>провідною</a:t>
            </a:r>
            <a:r>
              <a:rPr lang="ru-RU" sz="3100" dirty="0" smtClean="0"/>
              <a:t> </a:t>
            </a:r>
            <a:r>
              <a:rPr lang="ru-RU" sz="3100" dirty="0" err="1" smtClean="0"/>
              <a:t>релігією</a:t>
            </a:r>
            <a:r>
              <a:rPr lang="ru-RU" sz="3100" dirty="0" smtClean="0"/>
              <a:t> на </a:t>
            </a:r>
            <a:r>
              <a:rPr lang="ru-RU" sz="3100" dirty="0" err="1" smtClean="0"/>
              <a:t>Русі</a:t>
            </a:r>
            <a:r>
              <a:rPr lang="ru-RU" sz="3100" dirty="0" smtClean="0"/>
              <a:t>.</a:t>
            </a:r>
            <a:endParaRPr lang="en-US" dirty="0"/>
          </a:p>
        </p:txBody>
      </p:sp>
      <p:pic>
        <p:nvPicPr>
          <p:cNvPr id="4" name="Содержимое 3" descr="Результат пошуку зображень за запитом &quot;запровадження християнства як державної релігії київської русі&quot;"/>
          <p:cNvPicPr>
            <a:picLocks noGrp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:lc="http://schemas.openxmlformats.org/drawingml/2006/locked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1362928" y="2133600"/>
            <a:ext cx="6418143" cy="45354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Результат пошуку зображень за запитом &quot;фони для презентацій середньовіччя&quot;"/>
          <p:cNvPicPr/>
          <p:nvPr/>
        </p:nvPicPr>
        <p:blipFill>
          <a:blip r:embed="rId2" cstate="print">
            <a:extLst>
              <a:ext uri="{28A0092B-C50C-407E-A947-70E740481C1C}">
                <a14:useLocalDpi xmlns="" xmlns:lc="http://schemas.openxmlformats.org/drawingml/2006/lockedCanvas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260648"/>
            <a:ext cx="3008313" cy="5865515"/>
          </a:xfrm>
        </p:spPr>
        <p:txBody>
          <a:bodyPr>
            <a:noAutofit/>
          </a:bodyPr>
          <a:lstStyle/>
          <a:p>
            <a:r>
              <a:rPr lang="ru-RU" sz="2800" b="1" dirty="0" err="1" smtClean="0"/>
              <a:t>Спорудження</a:t>
            </a:r>
            <a:r>
              <a:rPr lang="ru-RU" sz="2800" b="1" dirty="0" smtClean="0"/>
              <a:t> в </a:t>
            </a:r>
            <a:r>
              <a:rPr lang="ru-RU" sz="2800" b="1" dirty="0" err="1" smtClean="0"/>
              <a:t>Києві</a:t>
            </a:r>
            <a:r>
              <a:rPr lang="ru-RU" sz="2800" b="1" dirty="0" smtClean="0"/>
              <a:t> у 989-996 роках </a:t>
            </a:r>
            <a:r>
              <a:rPr lang="ru-RU" sz="2800" b="1" dirty="0" err="1" smtClean="0"/>
              <a:t>Десятинної</a:t>
            </a:r>
            <a:r>
              <a:rPr lang="ru-RU" sz="2800" b="1" dirty="0" smtClean="0"/>
              <a:t> церкви – </a:t>
            </a:r>
            <a:r>
              <a:rPr lang="ru-RU" sz="2800" b="1" dirty="0" err="1" smtClean="0"/>
              <a:t>першої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кам’яної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церкви</a:t>
            </a:r>
            <a:r>
              <a:rPr lang="ru-RU" sz="2800" b="1" dirty="0" smtClean="0"/>
              <a:t> у </a:t>
            </a:r>
            <a:r>
              <a:rPr lang="ru-RU" sz="2800" b="1" dirty="0" err="1" smtClean="0"/>
              <a:t>Київській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Русі</a:t>
            </a:r>
            <a:r>
              <a:rPr lang="ru-RU" sz="2800" b="1" dirty="0" smtClean="0"/>
              <a:t>. </a:t>
            </a:r>
            <a:endParaRPr lang="ru-RU" sz="2800" b="1" dirty="0" smtClean="0"/>
          </a:p>
          <a:p>
            <a:r>
              <a:rPr lang="ru-RU" sz="2800" b="1" dirty="0" smtClean="0"/>
              <a:t>На </a:t>
            </a:r>
            <a:r>
              <a:rPr lang="ru-RU" sz="2800" b="1" dirty="0" err="1" smtClean="0"/>
              <a:t>її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побудову</a:t>
            </a:r>
            <a:r>
              <a:rPr lang="ru-RU" sz="2800" b="1" dirty="0" smtClean="0"/>
              <a:t> та </a:t>
            </a:r>
            <a:r>
              <a:rPr lang="ru-RU" sz="2800" b="1" dirty="0" err="1" smtClean="0"/>
              <a:t>утримання</a:t>
            </a:r>
            <a:r>
              <a:rPr lang="ru-RU" sz="2800" b="1" dirty="0" smtClean="0"/>
              <a:t>  </a:t>
            </a:r>
            <a:r>
              <a:rPr lang="ru-RU" sz="2800" b="1" dirty="0" err="1" smtClean="0"/>
              <a:t>Володимир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виділив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десяту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частину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своїх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прибутків</a:t>
            </a:r>
            <a:r>
              <a:rPr lang="ru-RU" sz="2800" b="1" dirty="0" smtClean="0"/>
              <a:t>  - </a:t>
            </a:r>
            <a:r>
              <a:rPr lang="ru-RU" sz="2800" b="1" dirty="0" err="1" smtClean="0"/>
              <a:t>звідки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і</a:t>
            </a:r>
            <a:r>
              <a:rPr lang="ru-RU" sz="2800" b="1" dirty="0" smtClean="0"/>
              <a:t> походить </a:t>
            </a:r>
            <a:r>
              <a:rPr lang="ru-RU" sz="2800" b="1" dirty="0" err="1" smtClean="0"/>
              <a:t>назва</a:t>
            </a:r>
            <a:r>
              <a:rPr lang="ru-RU" sz="2800" b="1" dirty="0" smtClean="0"/>
              <a:t> храму. </a:t>
            </a:r>
            <a:endParaRPr lang="en-US" sz="2800" b="1" dirty="0"/>
          </a:p>
        </p:txBody>
      </p:sp>
      <p:pic>
        <p:nvPicPr>
          <p:cNvPr id="6" name="Рисунок 5" descr="Результат пошуку зображень за запитом &quot;десятинна церква&quot;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:lc="http://schemas.openxmlformats.org/drawingml/2006/locked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3275856" y="3284984"/>
            <a:ext cx="4824616" cy="357301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Содержимое 4" descr="https://history.vn.ua/pidruchniki/vlasov-2015-ukraine-7-class/vlasov-2015-ukraine-7-class.files/image051.jpg"/>
          <p:cNvPicPr>
            <a:picLocks noGrp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:lc="http://schemas.openxmlformats.org/drawingml/2006/locked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3491880" y="0"/>
            <a:ext cx="5652120" cy="39473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 "/>
          <p:cNvPicPr/>
          <p:nvPr/>
        </p:nvPicPr>
        <p:blipFill>
          <a:blip r:embed="rId2" cstate="print">
            <a:extLst>
              <a:ext uri="{28A0092B-C50C-407E-A947-70E740481C1C}">
                <a14:useLocalDpi xmlns="" xmlns:lc="http://schemas.openxmlformats.org/drawingml/2006/lockedCanvas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Софіївський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собор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було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закладено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4 листопада 1011 року (за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Володимира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), а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освячення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престолу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перша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літургія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відбулися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11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травня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1018 року 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(за Ярослава).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Содержимое 5" descr="Результат пошуку зображень за запитом &quot;софіївський собор&quot;"/>
          <p:cNvPicPr>
            <a:picLocks noGrp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:lc="http://schemas.openxmlformats.org/drawingml/2006/locked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5292081" y="1916832"/>
            <a:ext cx="3851920" cy="4941168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Содержимое 7" descr="Пов’язане зображення"/>
          <p:cNvPicPr>
            <a:picLocks noGrp="1"/>
          </p:cNvPicPr>
          <p:nvPr>
            <p:ph sz="half"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:lc="http://schemas.openxmlformats.org/drawingml/2006/locked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2915444"/>
            <a:ext cx="5292079" cy="39425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 "/>
          <p:cNvPicPr/>
          <p:nvPr/>
        </p:nvPicPr>
        <p:blipFill>
          <a:blip r:embed="rId2" cstate="print">
            <a:extLst>
              <a:ext uri="{28A0092B-C50C-407E-A947-70E740481C1C}">
                <a14:useLocalDpi xmlns="" xmlns:lc="http://schemas.openxmlformats.org/drawingml/2006/lockedCanvas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0"/>
            <a:ext cx="5568950" cy="6858000"/>
          </a:xfrm>
        </p:spPr>
        <p:txBody>
          <a:bodyPr>
            <a:normAutofit fontScale="85000" lnSpcReduction="20000"/>
          </a:bodyPr>
          <a:lstStyle/>
          <a:p>
            <a:endParaRPr lang="ru-RU" dirty="0" smtClean="0"/>
          </a:p>
          <a:p>
            <a:r>
              <a:rPr lang="ru-RU" dirty="0" smtClean="0"/>
              <a:t>Для </a:t>
            </a:r>
            <a:r>
              <a:rPr lang="ru-RU" dirty="0" err="1" smtClean="0"/>
              <a:t>унормування</a:t>
            </a:r>
            <a:r>
              <a:rPr lang="ru-RU" dirty="0" smtClean="0"/>
              <a:t> церковного </a:t>
            </a:r>
            <a:r>
              <a:rPr lang="ru-RU" dirty="0" err="1" smtClean="0"/>
              <a:t>життя</a:t>
            </a:r>
            <a:r>
              <a:rPr lang="ru-RU" dirty="0" smtClean="0"/>
              <a:t> у </a:t>
            </a:r>
            <a:r>
              <a:rPr lang="ru-RU" dirty="0" err="1" smtClean="0"/>
              <a:t>своїй</a:t>
            </a:r>
            <a:r>
              <a:rPr lang="ru-RU" dirty="0" smtClean="0"/>
              <a:t> </a:t>
            </a:r>
            <a:r>
              <a:rPr lang="ru-RU" dirty="0" err="1" smtClean="0"/>
              <a:t>державі</a:t>
            </a:r>
            <a:r>
              <a:rPr lang="ru-RU" dirty="0" smtClean="0"/>
              <a:t> </a:t>
            </a:r>
            <a:r>
              <a:rPr lang="ru-RU" dirty="0" err="1" smtClean="0"/>
              <a:t>Володимир</a:t>
            </a:r>
            <a:r>
              <a:rPr lang="ru-RU" dirty="0" smtClean="0"/>
              <a:t> видав Устав, </a:t>
            </a:r>
            <a:r>
              <a:rPr lang="ru-RU" dirty="0" err="1" smtClean="0"/>
              <a:t>призначивши</a:t>
            </a:r>
            <a:r>
              <a:rPr lang="ru-RU" dirty="0" smtClean="0"/>
              <a:t> десятину на </a:t>
            </a:r>
            <a:r>
              <a:rPr lang="ru-RU" dirty="0" err="1" smtClean="0"/>
              <a:t>утримання</a:t>
            </a:r>
            <a:r>
              <a:rPr lang="ru-RU" dirty="0" smtClean="0"/>
              <a:t> церкви, та </a:t>
            </a:r>
            <a:r>
              <a:rPr lang="ru-RU" dirty="0" err="1" smtClean="0"/>
              <a:t>визначив</a:t>
            </a:r>
            <a:r>
              <a:rPr lang="ru-RU" dirty="0" smtClean="0"/>
              <a:t> права духовенства. </a:t>
            </a:r>
          </a:p>
          <a:p>
            <a:r>
              <a:rPr lang="ru-RU" dirty="0" smtClean="0"/>
              <a:t>На </a:t>
            </a:r>
            <a:r>
              <a:rPr lang="ru-RU" dirty="0" err="1" smtClean="0"/>
              <a:t>чолі</a:t>
            </a:r>
            <a:r>
              <a:rPr lang="ru-RU" dirty="0" smtClean="0"/>
              <a:t> церкви стояв </a:t>
            </a:r>
            <a:r>
              <a:rPr lang="ru-RU" dirty="0" err="1" smtClean="0"/>
              <a:t>київський</a:t>
            </a:r>
            <a:r>
              <a:rPr lang="ru-RU" dirty="0" smtClean="0"/>
              <a:t> митрополит.</a:t>
            </a:r>
          </a:p>
          <a:p>
            <a:r>
              <a:rPr lang="ru-RU" dirty="0" smtClean="0"/>
              <a:t> У великих </a:t>
            </a:r>
            <a:r>
              <a:rPr lang="ru-RU" dirty="0" err="1" smtClean="0"/>
              <a:t>містах</a:t>
            </a:r>
            <a:r>
              <a:rPr lang="ru-RU" dirty="0" smtClean="0"/>
              <a:t> </a:t>
            </a:r>
            <a:r>
              <a:rPr lang="ru-RU" dirty="0" err="1" smtClean="0"/>
              <a:t>перебували</a:t>
            </a:r>
            <a:r>
              <a:rPr lang="ru-RU" dirty="0" smtClean="0"/>
              <a:t> </a:t>
            </a:r>
            <a:r>
              <a:rPr lang="ru-RU" dirty="0" err="1" smtClean="0"/>
              <a:t>єпископи</a:t>
            </a:r>
            <a:r>
              <a:rPr lang="ru-RU" dirty="0" smtClean="0"/>
              <a:t>, </a:t>
            </a:r>
            <a:r>
              <a:rPr lang="ru-RU" dirty="0" err="1" smtClean="0"/>
              <a:t>які</a:t>
            </a:r>
            <a:r>
              <a:rPr lang="ru-RU" dirty="0" smtClean="0"/>
              <a:t> </a:t>
            </a:r>
            <a:r>
              <a:rPr lang="ru-RU" dirty="0" err="1" smtClean="0"/>
              <a:t>вирішували</a:t>
            </a:r>
            <a:r>
              <a:rPr lang="ru-RU" dirty="0" smtClean="0"/>
              <a:t> </a:t>
            </a:r>
            <a:r>
              <a:rPr lang="ru-RU" dirty="0" err="1" smtClean="0"/>
              <a:t>всі</a:t>
            </a:r>
            <a:r>
              <a:rPr lang="ru-RU" dirty="0" smtClean="0"/>
              <a:t> </a:t>
            </a:r>
            <a:r>
              <a:rPr lang="ru-RU" dirty="0" err="1" smtClean="0"/>
              <a:t>церковні</a:t>
            </a:r>
            <a:r>
              <a:rPr lang="ru-RU" dirty="0" smtClean="0"/>
              <a:t> </a:t>
            </a:r>
            <a:r>
              <a:rPr lang="ru-RU" dirty="0" err="1" smtClean="0"/>
              <a:t>справи</a:t>
            </a:r>
            <a:r>
              <a:rPr lang="ru-RU" dirty="0" smtClean="0"/>
              <a:t> </a:t>
            </a:r>
            <a:r>
              <a:rPr lang="ru-RU" dirty="0" err="1" smtClean="0"/>
              <a:t>своїх</a:t>
            </a:r>
            <a:r>
              <a:rPr lang="ru-RU" dirty="0" smtClean="0"/>
              <a:t> </a:t>
            </a:r>
            <a:r>
              <a:rPr lang="ru-RU" dirty="0" err="1" smtClean="0"/>
              <a:t>єпархій</a:t>
            </a:r>
            <a:r>
              <a:rPr lang="ru-RU" dirty="0" smtClean="0"/>
              <a:t>. </a:t>
            </a:r>
          </a:p>
          <a:p>
            <a:r>
              <a:rPr lang="ru-RU" dirty="0" err="1" smtClean="0"/>
              <a:t>Митрополити</a:t>
            </a:r>
            <a:r>
              <a:rPr lang="ru-RU" dirty="0" smtClean="0"/>
              <a:t> та </a:t>
            </a:r>
            <a:r>
              <a:rPr lang="ru-RU" dirty="0" err="1" smtClean="0"/>
              <a:t>єпископи</a:t>
            </a:r>
            <a:r>
              <a:rPr lang="ru-RU" dirty="0" smtClean="0"/>
              <a:t> </a:t>
            </a:r>
            <a:r>
              <a:rPr lang="ru-RU" dirty="0" err="1" smtClean="0"/>
              <a:t>володіли</a:t>
            </a:r>
            <a:r>
              <a:rPr lang="ru-RU" dirty="0" smtClean="0"/>
              <a:t> землями, селами </a:t>
            </a:r>
            <a:r>
              <a:rPr lang="ru-RU" dirty="0" err="1" smtClean="0"/>
              <a:t>й</a:t>
            </a:r>
            <a:r>
              <a:rPr lang="ru-RU" dirty="0" smtClean="0"/>
              <a:t> </a:t>
            </a:r>
            <a:r>
              <a:rPr lang="ru-RU" dirty="0" err="1" smtClean="0"/>
              <a:t>містами</a:t>
            </a:r>
            <a:r>
              <a:rPr lang="ru-RU" dirty="0" smtClean="0"/>
              <a:t>. </a:t>
            </a:r>
          </a:p>
          <a:p>
            <a:r>
              <a:rPr lang="ru-RU" dirty="0" err="1" smtClean="0"/>
              <a:t>Церква</a:t>
            </a:r>
            <a:r>
              <a:rPr lang="ru-RU" dirty="0" smtClean="0"/>
              <a:t> мала </a:t>
            </a:r>
            <a:r>
              <a:rPr lang="ru-RU" dirty="0" err="1" smtClean="0"/>
              <a:t>власні</a:t>
            </a:r>
            <a:r>
              <a:rPr lang="ru-RU" dirty="0" smtClean="0"/>
              <a:t> </a:t>
            </a:r>
            <a:r>
              <a:rPr lang="ru-RU" dirty="0" err="1" smtClean="0"/>
              <a:t>військо</a:t>
            </a:r>
            <a:r>
              <a:rPr lang="ru-RU" dirty="0" smtClean="0"/>
              <a:t>, суд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законодавство</a:t>
            </a:r>
            <a:r>
              <a:rPr lang="ru-RU" dirty="0" smtClean="0"/>
              <a:t>. Першим митрополитом, про </a:t>
            </a:r>
            <a:r>
              <a:rPr lang="ru-RU" dirty="0" err="1" smtClean="0"/>
              <a:t>якого</a:t>
            </a:r>
            <a:r>
              <a:rPr lang="ru-RU" dirty="0" smtClean="0"/>
              <a:t> </a:t>
            </a:r>
            <a:r>
              <a:rPr lang="ru-RU" dirty="0" err="1" smtClean="0"/>
              <a:t>існує</a:t>
            </a:r>
            <a:r>
              <a:rPr lang="ru-RU" dirty="0" smtClean="0"/>
              <a:t> </a:t>
            </a:r>
            <a:r>
              <a:rPr lang="ru-RU" dirty="0" err="1" smtClean="0"/>
              <a:t>згадка</a:t>
            </a:r>
            <a:r>
              <a:rPr lang="ru-RU" dirty="0" smtClean="0"/>
              <a:t> в </a:t>
            </a:r>
            <a:r>
              <a:rPr lang="ru-RU" dirty="0" err="1" smtClean="0"/>
              <a:t>писаних</a:t>
            </a:r>
            <a:r>
              <a:rPr lang="ru-RU" dirty="0" smtClean="0"/>
              <a:t> </a:t>
            </a:r>
            <a:r>
              <a:rPr lang="ru-RU" dirty="0" err="1" smtClean="0"/>
              <a:t>джерелах</a:t>
            </a:r>
            <a:r>
              <a:rPr lang="ru-RU" dirty="0" smtClean="0"/>
              <a:t>, </a:t>
            </a:r>
            <a:r>
              <a:rPr lang="ru-RU" dirty="0" err="1" smtClean="0"/>
              <a:t>був</a:t>
            </a:r>
            <a:r>
              <a:rPr lang="ru-RU" dirty="0" smtClean="0"/>
              <a:t> грек </a:t>
            </a:r>
            <a:r>
              <a:rPr lang="ru-RU" dirty="0" err="1" smtClean="0"/>
              <a:t>Теотемпт</a:t>
            </a:r>
            <a:r>
              <a:rPr lang="ru-RU" dirty="0" smtClean="0"/>
              <a:t>.</a:t>
            </a:r>
            <a:endParaRPr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Рисунок 4" descr="Результат пошуку зображень за запитом &quot;устав володимира великого&quot;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:lc="http://schemas.openxmlformats.org/drawingml/2006/locked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188640"/>
            <a:ext cx="3024336" cy="64807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Результат пошуку зображень за запитом &quot;фони для презентацій середньовіччя&quot;"/>
          <p:cNvPicPr/>
          <p:nvPr/>
        </p:nvPicPr>
        <p:blipFill>
          <a:blip r:embed="rId2" cstate="print">
            <a:extLst>
              <a:ext uri="{28A0092B-C50C-407E-A947-70E740481C1C}">
                <a14:useLocalDpi xmlns="" xmlns:lc="http://schemas.openxmlformats.org/drawingml/2006/lockedCanvas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3600" b="1" dirty="0" smtClean="0"/>
              <a:t>2. Продовження християнізації </a:t>
            </a:r>
            <a:br>
              <a:rPr lang="uk-UA" sz="3600" b="1" dirty="0" smtClean="0"/>
            </a:br>
            <a:r>
              <a:rPr lang="uk-UA" sz="3600" b="1" dirty="0" smtClean="0"/>
              <a:t>Русі-України за Ярослава Мудрого.</a:t>
            </a:r>
            <a:endParaRPr lang="en-US" sz="36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412776"/>
            <a:ext cx="4495800" cy="5445224"/>
          </a:xfrm>
        </p:spPr>
        <p:txBody>
          <a:bodyPr>
            <a:normAutofit fontScale="92500" lnSpcReduction="20000"/>
          </a:bodyPr>
          <a:lstStyle/>
          <a:p>
            <a:r>
              <a:rPr lang="ru-RU" dirty="0" err="1" smtClean="0"/>
              <a:t>Будівництво</a:t>
            </a:r>
            <a:r>
              <a:rPr lang="ru-RU" dirty="0" smtClean="0"/>
              <a:t> </a:t>
            </a:r>
            <a:r>
              <a:rPr lang="ru-RU" dirty="0" err="1" smtClean="0"/>
              <a:t>храмів</a:t>
            </a:r>
            <a:r>
              <a:rPr lang="ru-RU" dirty="0" smtClean="0"/>
              <a:t>, </a:t>
            </a:r>
            <a:r>
              <a:rPr lang="ru-RU" dirty="0" err="1" smtClean="0"/>
              <a:t>заснування</a:t>
            </a:r>
            <a:r>
              <a:rPr lang="ru-RU" dirty="0" smtClean="0"/>
              <a:t> </a:t>
            </a:r>
            <a:r>
              <a:rPr lang="ru-RU" dirty="0" err="1" smtClean="0"/>
              <a:t>монастирів</a:t>
            </a:r>
            <a:r>
              <a:rPr lang="ru-RU" dirty="0" smtClean="0"/>
              <a:t>, </a:t>
            </a:r>
            <a:r>
              <a:rPr lang="ru-RU" dirty="0" err="1" smtClean="0"/>
              <a:t>увага</a:t>
            </a:r>
            <a:r>
              <a:rPr lang="ru-RU" dirty="0" smtClean="0"/>
              <a:t> до </a:t>
            </a:r>
            <a:r>
              <a:rPr lang="ru-RU" dirty="0" err="1" smtClean="0"/>
              <a:t>церковної</a:t>
            </a:r>
            <a:r>
              <a:rPr lang="ru-RU" dirty="0" smtClean="0"/>
              <a:t> </a:t>
            </a:r>
            <a:r>
              <a:rPr lang="ru-RU" dirty="0" err="1" smtClean="0"/>
              <a:t>організаційної</a:t>
            </a:r>
            <a:r>
              <a:rPr lang="ru-RU" dirty="0" smtClean="0"/>
              <a:t> </a:t>
            </a:r>
            <a:r>
              <a:rPr lang="ru-RU" dirty="0" err="1" smtClean="0"/>
              <a:t>структури</a:t>
            </a:r>
            <a:r>
              <a:rPr lang="ru-RU" dirty="0" smtClean="0"/>
              <a:t>, </a:t>
            </a:r>
            <a:r>
              <a:rPr lang="ru-RU" dirty="0" err="1" smtClean="0"/>
              <a:t>церковної</a:t>
            </a:r>
            <a:r>
              <a:rPr lang="ru-RU" dirty="0" smtClean="0"/>
              <a:t> </a:t>
            </a:r>
            <a:r>
              <a:rPr lang="ru-RU" dirty="0" err="1" smtClean="0"/>
              <a:t>літератури</a:t>
            </a:r>
            <a:r>
              <a:rPr lang="ru-RU" dirty="0" smtClean="0"/>
              <a:t> </a:t>
            </a:r>
            <a:r>
              <a:rPr lang="ru-RU" dirty="0" err="1" smtClean="0"/>
              <a:t>свідчать</a:t>
            </a:r>
            <a:r>
              <a:rPr lang="ru-RU" dirty="0" smtClean="0"/>
              <a:t> про </a:t>
            </a:r>
            <a:r>
              <a:rPr lang="ru-RU" dirty="0" err="1" smtClean="0"/>
              <a:t>розуміння</a:t>
            </a:r>
            <a:r>
              <a:rPr lang="ru-RU" dirty="0" smtClean="0"/>
              <a:t> князем Ярославом </a:t>
            </a:r>
            <a:r>
              <a:rPr lang="ru-RU" dirty="0" err="1" smtClean="0"/>
              <a:t>значення</a:t>
            </a:r>
            <a:r>
              <a:rPr lang="ru-RU" dirty="0" smtClean="0"/>
              <a:t> церкви у </a:t>
            </a:r>
            <a:r>
              <a:rPr lang="ru-RU" dirty="0" err="1" smtClean="0"/>
              <a:t>житті</a:t>
            </a:r>
            <a:r>
              <a:rPr lang="ru-RU" dirty="0" smtClean="0"/>
              <a:t> </a:t>
            </a:r>
            <a:r>
              <a:rPr lang="ru-RU" dirty="0" err="1" smtClean="0"/>
              <a:t>суспільства</a:t>
            </a:r>
            <a:r>
              <a:rPr lang="ru-RU" dirty="0" smtClean="0"/>
              <a:t>.</a:t>
            </a:r>
          </a:p>
          <a:p>
            <a:r>
              <a:rPr lang="ru-RU" dirty="0" smtClean="0"/>
              <a:t> За </a:t>
            </a:r>
            <a:r>
              <a:rPr lang="ru-RU" dirty="0" err="1" smtClean="0"/>
              <a:t>правління</a:t>
            </a:r>
            <a:r>
              <a:rPr lang="ru-RU" dirty="0" smtClean="0"/>
              <a:t> Ярослава </a:t>
            </a:r>
            <a:r>
              <a:rPr lang="ru-RU" dirty="0" err="1" smtClean="0"/>
              <a:t>було</a:t>
            </a:r>
            <a:r>
              <a:rPr lang="ru-RU" dirty="0" smtClean="0"/>
              <a:t> </a:t>
            </a:r>
            <a:r>
              <a:rPr lang="ru-RU" dirty="0" err="1" smtClean="0"/>
              <a:t>розширено</a:t>
            </a:r>
            <a:r>
              <a:rPr lang="ru-RU" dirty="0" smtClean="0"/>
              <a:t> Статут </a:t>
            </a:r>
            <a:r>
              <a:rPr lang="ru-RU" dirty="0" err="1" smtClean="0"/>
              <a:t>Володимира</a:t>
            </a:r>
            <a:r>
              <a:rPr lang="ru-RU" dirty="0" smtClean="0"/>
              <a:t>, </a:t>
            </a:r>
            <a:r>
              <a:rPr lang="ru-RU" dirty="0" err="1" smtClean="0"/>
              <a:t>церква</a:t>
            </a:r>
            <a:r>
              <a:rPr lang="ru-RU" dirty="0" smtClean="0"/>
              <a:t> </a:t>
            </a:r>
            <a:r>
              <a:rPr lang="ru-RU" dirty="0" err="1" smtClean="0"/>
              <a:t>отримала</a:t>
            </a:r>
            <a:r>
              <a:rPr lang="ru-RU" dirty="0" smtClean="0"/>
              <a:t> </a:t>
            </a:r>
            <a:r>
              <a:rPr lang="ru-RU" dirty="0" err="1" smtClean="0"/>
              <a:t>нові</a:t>
            </a:r>
            <a:r>
              <a:rPr lang="ru-RU" dirty="0" smtClean="0"/>
              <a:t> </a:t>
            </a:r>
            <a:r>
              <a:rPr lang="ru-RU" dirty="0" err="1" smtClean="0"/>
              <a:t>привілеї</a:t>
            </a:r>
            <a:r>
              <a:rPr lang="ru-RU" dirty="0" smtClean="0"/>
              <a:t>.</a:t>
            </a:r>
          </a:p>
          <a:p>
            <a:r>
              <a:rPr lang="ru-RU" dirty="0" smtClean="0"/>
              <a:t> </a:t>
            </a:r>
            <a:r>
              <a:rPr lang="ru-RU" dirty="0" err="1" smtClean="0"/>
              <a:t>Релігійним</a:t>
            </a:r>
            <a:r>
              <a:rPr lang="ru-RU" dirty="0" smtClean="0"/>
              <a:t> центром </a:t>
            </a:r>
            <a:r>
              <a:rPr lang="ru-RU" dirty="0" err="1" smtClean="0"/>
              <a:t>країни</a:t>
            </a:r>
            <a:r>
              <a:rPr lang="ru-RU" dirty="0" smtClean="0"/>
              <a:t> став </a:t>
            </a:r>
            <a:r>
              <a:rPr lang="ru-RU" dirty="0" err="1" smtClean="0"/>
              <a:t>Київ</a:t>
            </a:r>
            <a:r>
              <a:rPr lang="ru-RU" dirty="0" smtClean="0"/>
              <a:t>.</a:t>
            </a:r>
            <a:endParaRPr lang="en-US" dirty="0" smtClean="0"/>
          </a:p>
          <a:p>
            <a:pPr>
              <a:buNone/>
            </a:pPr>
            <a:endParaRPr lang="en-US" dirty="0"/>
          </a:p>
        </p:txBody>
      </p:sp>
      <p:pic>
        <p:nvPicPr>
          <p:cNvPr id="5" name="Содержимое 4" descr="http://slovopys.kubg.edu.ua/wp-content/uploads/2019/01/IaROSLAV-MUDRYI.jpg"/>
          <p:cNvPicPr>
            <a:picLocks noGrp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:lc="http://schemas.openxmlformats.org/drawingml/2006/locked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4762500" y="1772816"/>
            <a:ext cx="4057972" cy="41044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 "/>
          <p:cNvPicPr/>
          <p:nvPr/>
        </p:nvPicPr>
        <p:blipFill>
          <a:blip r:embed="rId2" cstate="print">
            <a:extLst>
              <a:ext uri="{28A0092B-C50C-407E-A947-70E740481C1C}">
                <a14:useLocalDpi xmlns="" xmlns:lc="http://schemas.openxmlformats.org/drawingml/2006/lockedCanvas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Результат пошуку зображень за запитом &quot;печерська лавра&quot;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:lc="http://schemas.openxmlformats.org/drawingml/2006/locked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404664"/>
            <a:ext cx="4499992" cy="619268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60648"/>
            <a:ext cx="4038600" cy="5865515"/>
          </a:xfrm>
        </p:spPr>
        <p:txBody>
          <a:bodyPr/>
          <a:lstStyle/>
          <a:p>
            <a:r>
              <a:rPr lang="ru-RU" b="1" dirty="0" smtClean="0"/>
              <a:t> У 1051 р. </a:t>
            </a:r>
            <a:r>
              <a:rPr lang="ru-RU" dirty="0" err="1" smtClean="0"/>
              <a:t>бояри-монахи</a:t>
            </a:r>
            <a:r>
              <a:rPr lang="ru-RU" dirty="0" smtClean="0"/>
              <a:t> </a:t>
            </a:r>
            <a:r>
              <a:rPr lang="ru-RU" dirty="0" err="1" smtClean="0"/>
              <a:t>Антоній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Феодосій</a:t>
            </a:r>
            <a:r>
              <a:rPr lang="ru-RU" dirty="0" smtClean="0"/>
              <a:t> </a:t>
            </a:r>
            <a:r>
              <a:rPr lang="ru-RU" dirty="0" err="1" smtClean="0"/>
              <a:t>заснували</a:t>
            </a:r>
            <a:r>
              <a:rPr lang="ru-RU" dirty="0" smtClean="0"/>
              <a:t> </a:t>
            </a:r>
            <a:r>
              <a:rPr lang="ru-RU" b="1" dirty="0" err="1" smtClean="0"/>
              <a:t>Печерський</a:t>
            </a:r>
            <a:r>
              <a:rPr lang="ru-RU" b="1" dirty="0" smtClean="0"/>
              <a:t> </a:t>
            </a:r>
            <a:r>
              <a:rPr lang="ru-RU" b="1" dirty="0" err="1" smtClean="0"/>
              <a:t>монастир</a:t>
            </a:r>
            <a:r>
              <a:rPr lang="ru-RU" dirty="0" smtClean="0"/>
              <a:t>, </a:t>
            </a:r>
            <a:r>
              <a:rPr lang="ru-RU" dirty="0" err="1" smtClean="0"/>
              <a:t>який</a:t>
            </a:r>
            <a:r>
              <a:rPr lang="ru-RU" dirty="0" smtClean="0"/>
              <a:t> </a:t>
            </a:r>
            <a:r>
              <a:rPr lang="ru-RU" dirty="0" err="1" smtClean="0"/>
              <a:t>згодом</a:t>
            </a:r>
            <a:r>
              <a:rPr lang="ru-RU" dirty="0" smtClean="0"/>
              <a:t> став центром </a:t>
            </a:r>
            <a:r>
              <a:rPr lang="ru-RU" dirty="0" err="1" smtClean="0"/>
              <a:t>утвердження</a:t>
            </a:r>
            <a:r>
              <a:rPr lang="ru-RU" dirty="0" smtClean="0"/>
              <a:t> </a:t>
            </a:r>
            <a:r>
              <a:rPr lang="ru-RU" dirty="0" err="1" smtClean="0"/>
              <a:t>християнства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культури</a:t>
            </a:r>
            <a:r>
              <a:rPr lang="ru-RU" dirty="0" smtClean="0"/>
              <a:t> на </a:t>
            </a:r>
            <a:r>
              <a:rPr lang="ru-RU" dirty="0" err="1" smtClean="0"/>
              <a:t>Русі</a:t>
            </a:r>
            <a:r>
              <a:rPr lang="ru-RU" dirty="0" smtClean="0"/>
              <a:t>.</a:t>
            </a:r>
            <a:endParaRPr lang="en-US" dirty="0"/>
          </a:p>
        </p:txBody>
      </p:sp>
      <p:pic>
        <p:nvPicPr>
          <p:cNvPr id="6" name="Содержимое 5" descr="Результат пошуку зображень за запитом &quot;печерська лавра&quot;"/>
          <p:cNvPicPr>
            <a:picLocks noGrp="1"/>
          </p:cNvPicPr>
          <p:nvPr>
            <p:ph sz="half"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:lc="http://schemas.openxmlformats.org/drawingml/2006/locked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4139952" y="3861048"/>
            <a:ext cx="5004048" cy="29969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 "/>
          <p:cNvPicPr/>
          <p:nvPr/>
        </p:nvPicPr>
        <p:blipFill>
          <a:blip r:embed="rId2" cstate="print">
            <a:extLst>
              <a:ext uri="{28A0092B-C50C-407E-A947-70E740481C1C}">
                <a14:useLocalDpi xmlns="" xmlns:lc="http://schemas.openxmlformats.org/drawingml/2006/lockedCanvas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762872" cy="562074"/>
          </a:xfrm>
        </p:spPr>
        <p:txBody>
          <a:bodyPr>
            <a:noAutofit/>
          </a:bodyPr>
          <a:lstStyle/>
          <a:p>
            <a:r>
              <a:rPr lang="uk-UA" sz="3200" b="1" dirty="0" smtClean="0">
                <a:solidFill>
                  <a:srgbClr val="FF0000"/>
                </a:solidFill>
              </a:rPr>
              <a:t>Робота над джерелом: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908720"/>
            <a:ext cx="8712968" cy="5688632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uk-UA" dirty="0"/>
              <a:t> </a:t>
            </a:r>
            <a:r>
              <a:rPr lang="uk-UA" dirty="0" smtClean="0"/>
              <a:t>«... </a:t>
            </a:r>
            <a:r>
              <a:rPr lang="uk-UA" b="1" i="1" dirty="0" smtClean="0"/>
              <a:t>Антоній </a:t>
            </a:r>
            <a:r>
              <a:rPr lang="uk-UA" b="1" i="1" dirty="0"/>
              <a:t>отож прийшов до Києва і думав: </a:t>
            </a:r>
            <a:r>
              <a:rPr lang="uk-UA" b="1" i="1" dirty="0" err="1"/>
              <a:t>“Де</a:t>
            </a:r>
            <a:r>
              <a:rPr lang="uk-UA" b="1" i="1" dirty="0"/>
              <a:t> жити?”. І прийшов він на </a:t>
            </a:r>
            <a:r>
              <a:rPr lang="uk-UA" b="1" i="1" dirty="0" smtClean="0"/>
              <a:t>:пагорб</a:t>
            </a:r>
            <a:r>
              <a:rPr lang="uk-UA" b="1" i="1" dirty="0"/>
              <a:t>, де ото Іларіон викопав був печеру, і </a:t>
            </a:r>
            <a:r>
              <a:rPr lang="uk-UA" b="1" i="1" dirty="0" err="1"/>
              <a:t>возлюбив</a:t>
            </a:r>
            <a:r>
              <a:rPr lang="uk-UA" b="1" i="1" dirty="0"/>
              <a:t> місце се, і вселився в неї, і став молитися Богові. І став він жити тут.</a:t>
            </a:r>
          </a:p>
          <a:p>
            <a:pPr>
              <a:buNone/>
            </a:pPr>
            <a:r>
              <a:rPr lang="uk-UA" b="1" i="1" dirty="0"/>
              <a:t>Коли ж згуртувалася братія, сказав їм Антоній: </a:t>
            </a:r>
            <a:r>
              <a:rPr lang="uk-UA" b="1" i="1" dirty="0" err="1"/>
              <a:t>“Се</a:t>
            </a:r>
            <a:r>
              <a:rPr lang="uk-UA" b="1" i="1" dirty="0"/>
              <a:t> Бог вас зібрав, братія. </a:t>
            </a:r>
            <a:r>
              <a:rPr lang="uk-UA" b="1" i="1" dirty="0" err="1"/>
              <a:t>Живіте</a:t>
            </a:r>
            <a:r>
              <a:rPr lang="uk-UA" b="1" i="1" dirty="0"/>
              <a:t> осібно. Я поставлю вам ігумена, а сам хочу в іншу гору сісти один, усамітнившись, як ото і раніш я був </a:t>
            </a:r>
            <a:r>
              <a:rPr lang="uk-UA" b="1" i="1" dirty="0" err="1"/>
              <a:t>звик”</a:t>
            </a:r>
            <a:r>
              <a:rPr lang="uk-UA" b="1" i="1" dirty="0"/>
              <a:t>.</a:t>
            </a:r>
          </a:p>
          <a:p>
            <a:pPr>
              <a:buNone/>
            </a:pPr>
            <a:r>
              <a:rPr lang="uk-UA" b="1" i="1" dirty="0"/>
              <a:t>Братія ж та ігумен жили в печері. А коли братії умножилося і не могли вони вміститися в печеру, то задумали вони поставити монастир зовні печери. І прийшов ігумен і братія до Антонія, і сказали вони йому: </a:t>
            </a:r>
            <a:r>
              <a:rPr lang="uk-UA" b="1" i="1" dirty="0" err="1"/>
              <a:t>“Отче</a:t>
            </a:r>
            <a:r>
              <a:rPr lang="uk-UA" b="1" i="1" dirty="0"/>
              <a:t>! Умножилося братії, і не можемо ми вміститися в печері. Коли б повелів Бог і твоя молитва, то поставили б ми церкву малу зовні </a:t>
            </a:r>
            <a:r>
              <a:rPr lang="uk-UA" b="1" i="1" dirty="0" err="1"/>
              <a:t>печери”</a:t>
            </a:r>
            <a:r>
              <a:rPr lang="uk-UA" b="1" i="1" dirty="0"/>
              <a:t>. І повелів їм Антоній.</a:t>
            </a:r>
          </a:p>
          <a:p>
            <a:pPr>
              <a:buNone/>
            </a:pPr>
            <a:r>
              <a:rPr lang="uk-UA" b="1" i="1" dirty="0"/>
              <a:t>...І почали називати монастир Печерським; тому що жили було ченці раніш у печері, то од того прозвався монастир Печерським. Постав же Печерський монастир по благословенню Святої Гори».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Результат пошуку зображень за запитом &quot;фони для презентацій середньовіччя&quot;"/>
          <p:cNvPicPr/>
          <p:nvPr/>
        </p:nvPicPr>
        <p:blipFill>
          <a:blip r:embed="rId2" cstate="print">
            <a:extLst>
              <a:ext uri="{28A0092B-C50C-407E-A947-70E740481C1C}">
                <a14:useLocalDpi xmlns="" xmlns:lc="http://schemas.openxmlformats.org/drawingml/2006/lockedCanvas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86210"/>
          </a:xfrm>
        </p:spPr>
        <p:txBody>
          <a:bodyPr>
            <a:noAutofit/>
          </a:bodyPr>
          <a:lstStyle/>
          <a:p>
            <a:r>
              <a:rPr lang="vi-VN" sz="2400" b="1" dirty="0" smtClean="0"/>
              <a:t>Святи</a:t>
            </a:r>
            <a:r>
              <a:rPr lang="uk-UA" sz="2400" b="1" dirty="0" err="1" smtClean="0"/>
              <a:t>тель</a:t>
            </a:r>
            <a:r>
              <a:rPr lang="uk-UA" sz="2400" b="1" dirty="0" smtClean="0"/>
              <a:t>  Іларіон </a:t>
            </a:r>
            <a:r>
              <a:rPr lang="vi-VN" sz="2400" dirty="0" smtClean="0"/>
              <a:t>(990— †1088) — митрополит Київський та всієї Русі, перший митрополит слов'янського походження, оратор і письменник, церковно-політичний діяч давньої України. Причислений до лику Святих.</a:t>
            </a:r>
            <a:endParaRPr lang="en-US" sz="2400" dirty="0"/>
          </a:p>
        </p:txBody>
      </p:sp>
      <p:pic>
        <p:nvPicPr>
          <p:cNvPr id="5" name="Содержимое 4" descr="Результат пошуку зображень за запитом &quot;іларіон&quot;"/>
          <p:cNvPicPr>
            <a:picLocks noGrp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:lc="http://schemas.openxmlformats.org/drawingml/2006/locked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2276474"/>
            <a:ext cx="3436488" cy="4320877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Содержимое 5" descr="Результат пошуку зображень за запитом &quot;іларіон&quot;"/>
          <p:cNvPicPr>
            <a:picLocks noGrp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:lc="http://schemas.openxmlformats.org/drawingml/2006/locked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3845600" y="2708920"/>
            <a:ext cx="3318688" cy="41059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 "/>
          <p:cNvPicPr/>
          <p:nvPr/>
        </p:nvPicPr>
        <p:blipFill>
          <a:blip r:embed="rId2" cstate="print">
            <a:extLst>
              <a:ext uri="{28A0092B-C50C-407E-A947-70E740481C1C}">
                <a14:useLocalDpi xmlns="" xmlns:lc="http://schemas.openxmlformats.org/drawingml/2006/lockedCanvas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dirty="0" smtClean="0">
                <a:solidFill>
                  <a:srgbClr val="FF0000"/>
                </a:solidFill>
              </a:rPr>
              <a:t>Історичне значення запровадження християнства як державної релігії.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uk-UA" dirty="0" smtClean="0"/>
              <a:t>Прийняття християнства сприяло проникненню на Русь досягнень візантійської культури і бурхливому розвитку руської культури.</a:t>
            </a:r>
          </a:p>
          <a:p>
            <a:r>
              <a:rPr lang="uk-UA" dirty="0" smtClean="0"/>
              <a:t>Русь-Україна долучилася до європейської цивілізації.</a:t>
            </a:r>
          </a:p>
          <a:p>
            <a:r>
              <a:rPr lang="uk-UA" dirty="0" smtClean="0"/>
              <a:t>Розширилися економічні та культурні відносини Київської Русі з європейськими державами.</a:t>
            </a: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 "/>
          <p:cNvPicPr/>
          <p:nvPr/>
        </p:nvPicPr>
        <p:blipFill>
          <a:blip r:embed="rId2" cstate="print">
            <a:extLst>
              <a:ext uri="{28A0092B-C50C-407E-A947-70E740481C1C}">
                <a14:useLocalDpi xmlns="" xmlns:lc="http://schemas.openxmlformats.org/drawingml/2006/lockedCanvas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52736"/>
          </a:xfrm>
        </p:spPr>
        <p:txBody>
          <a:bodyPr>
            <a:normAutofit/>
          </a:bodyPr>
          <a:lstStyle/>
          <a:p>
            <a:r>
              <a:rPr lang="uk-UA" sz="3600" b="1" dirty="0" smtClean="0"/>
              <a:t>3. </a:t>
            </a:r>
            <a:r>
              <a:rPr lang="uk-UA" sz="3600" b="1" dirty="0" err="1" smtClean="0"/>
              <a:t>“Руська</a:t>
            </a:r>
            <a:r>
              <a:rPr lang="uk-UA" sz="3600" b="1" dirty="0" smtClean="0"/>
              <a:t> </a:t>
            </a:r>
            <a:r>
              <a:rPr lang="uk-UA" sz="3600" b="1" dirty="0" err="1" smtClean="0"/>
              <a:t>правда”</a:t>
            </a:r>
            <a:r>
              <a:rPr lang="uk-UA" sz="3600" b="1" dirty="0" smtClean="0"/>
              <a:t> Ярослава Мудрого.</a:t>
            </a:r>
            <a:endParaRPr lang="en-US" sz="36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949280"/>
          </a:xfrm>
        </p:spPr>
        <p:txBody>
          <a:bodyPr>
            <a:normAutofit fontScale="92500" lnSpcReduction="20000"/>
          </a:bodyPr>
          <a:lstStyle/>
          <a:p>
            <a:r>
              <a:rPr lang="ru-RU" b="1" dirty="0" smtClean="0"/>
              <a:t>«</a:t>
            </a:r>
            <a:r>
              <a:rPr lang="ru-RU" b="1" dirty="0" err="1" smtClean="0"/>
              <a:t>Руська</a:t>
            </a:r>
            <a:r>
              <a:rPr lang="ru-RU" b="1" dirty="0" smtClean="0"/>
              <a:t> правда»</a:t>
            </a:r>
            <a:r>
              <a:rPr lang="ru-RU" dirty="0" smtClean="0"/>
              <a:t> — </a:t>
            </a:r>
            <a:r>
              <a:rPr lang="ru-RU" dirty="0" err="1" smtClean="0"/>
              <a:t>найвизначніший</a:t>
            </a:r>
            <a:r>
              <a:rPr lang="ru-RU" dirty="0" smtClean="0"/>
              <a:t> </a:t>
            </a:r>
            <a:r>
              <a:rPr lang="ru-RU" dirty="0" err="1" smtClean="0"/>
              <a:t>збірник</a:t>
            </a:r>
            <a:r>
              <a:rPr lang="ru-RU" dirty="0" smtClean="0"/>
              <a:t> </a:t>
            </a:r>
            <a:r>
              <a:rPr lang="ru-RU" dirty="0" err="1" smtClean="0"/>
              <a:t>стародавнього</a:t>
            </a:r>
            <a:r>
              <a:rPr lang="ru-RU" dirty="0" smtClean="0"/>
              <a:t> </a:t>
            </a:r>
            <a:r>
              <a:rPr lang="ru-RU" dirty="0" err="1" smtClean="0"/>
              <a:t>руського</a:t>
            </a:r>
            <a:r>
              <a:rPr lang="ru-RU" dirty="0" smtClean="0"/>
              <a:t> права, </a:t>
            </a:r>
            <a:r>
              <a:rPr lang="ru-RU" dirty="0" err="1" smtClean="0"/>
              <a:t>важливе</a:t>
            </a:r>
            <a:r>
              <a:rPr lang="ru-RU" dirty="0" smtClean="0"/>
              <a:t> </a:t>
            </a:r>
            <a:r>
              <a:rPr lang="ru-RU" dirty="0" err="1" smtClean="0"/>
              <a:t>джерело</a:t>
            </a:r>
            <a:r>
              <a:rPr lang="ru-RU" dirty="0" smtClean="0"/>
              <a:t> для </a:t>
            </a:r>
            <a:r>
              <a:rPr lang="ru-RU" dirty="0" err="1" smtClean="0"/>
              <a:t>дослідження</a:t>
            </a:r>
            <a:r>
              <a:rPr lang="ru-RU" dirty="0" smtClean="0"/>
              <a:t> </a:t>
            </a:r>
            <a:r>
              <a:rPr lang="ru-RU" dirty="0" err="1" smtClean="0"/>
              <a:t>середньовічної</a:t>
            </a:r>
            <a:r>
              <a:rPr lang="ru-RU" dirty="0" smtClean="0"/>
              <a:t> </a:t>
            </a:r>
            <a:r>
              <a:rPr lang="ru-RU" dirty="0" err="1" smtClean="0"/>
              <a:t>історії</a:t>
            </a:r>
            <a:r>
              <a:rPr lang="ru-RU" dirty="0" smtClean="0"/>
              <a:t> права та </a:t>
            </a:r>
            <a:r>
              <a:rPr lang="ru-RU" dirty="0" err="1" smtClean="0"/>
              <a:t>суспільних</a:t>
            </a:r>
            <a:r>
              <a:rPr lang="ru-RU" dirty="0" smtClean="0"/>
              <a:t> </a:t>
            </a:r>
            <a:r>
              <a:rPr lang="ru-RU" dirty="0" err="1" smtClean="0"/>
              <a:t>відносин</a:t>
            </a:r>
            <a:r>
              <a:rPr lang="ru-RU" dirty="0" smtClean="0"/>
              <a:t> </a:t>
            </a:r>
            <a:r>
              <a:rPr lang="ru-RU" dirty="0" err="1" smtClean="0"/>
              <a:t>Русі</a:t>
            </a:r>
            <a:r>
              <a:rPr lang="ru-RU" dirty="0" smtClean="0"/>
              <a:t>.</a:t>
            </a:r>
          </a:p>
          <a:p>
            <a:r>
              <a:rPr lang="uk-UA" dirty="0" smtClean="0"/>
              <a:t>Оригіналу Руської правди не знайдено, натомість збереглася значна кількість її списків з ХІІІ—</a:t>
            </a:r>
            <a:r>
              <a:rPr lang="en-US" dirty="0" smtClean="0"/>
              <a:t>XVIII </a:t>
            </a:r>
            <a:r>
              <a:rPr lang="uk-UA" dirty="0" smtClean="0"/>
              <a:t>ст. Досі відкрито їх більше 100. </a:t>
            </a:r>
          </a:p>
          <a:p>
            <a:r>
              <a:rPr lang="uk-UA" dirty="0" smtClean="0"/>
              <a:t>Історія постання Руської правди та її списків, що їх поділяють на три редакції </a:t>
            </a:r>
            <a:r>
              <a:rPr lang="uk-UA" b="1" dirty="0" smtClean="0"/>
              <a:t>(коротку, широку і скорочену), </a:t>
            </a:r>
            <a:r>
              <a:rPr lang="uk-UA" dirty="0" smtClean="0"/>
              <a:t>ще досі не є повністю досліджена.</a:t>
            </a:r>
          </a:p>
          <a:p>
            <a:r>
              <a:rPr lang="uk-UA" dirty="0" smtClean="0"/>
              <a:t> Руську правду (коротку редакцію) відкрив </a:t>
            </a:r>
            <a:r>
              <a:rPr lang="uk-UA" b="1" dirty="0" smtClean="0"/>
              <a:t>В. М. Татищев 1738 р.</a:t>
            </a:r>
            <a:r>
              <a:rPr lang="uk-UA" dirty="0" smtClean="0"/>
              <a:t> в тексті </a:t>
            </a:r>
            <a:r>
              <a:rPr lang="uk-UA" b="1" dirty="0" smtClean="0"/>
              <a:t>Новгородського літопису</a:t>
            </a:r>
            <a:r>
              <a:rPr lang="uk-UA" dirty="0" smtClean="0"/>
              <a:t>, написаного у 1440-их роках</a:t>
            </a:r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 "/>
          <p:cNvPicPr/>
          <p:nvPr/>
        </p:nvPicPr>
        <p:blipFill>
          <a:blip r:embed="rId2" cstate="print">
            <a:extLst>
              <a:ext uri="{28A0092B-C50C-407E-A947-70E740481C1C}">
                <a14:useLocalDpi xmlns="" xmlns:lc="http://schemas.openxmlformats.org/drawingml/2006/lockedCanvas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32656"/>
            <a:ext cx="4040188" cy="1842219"/>
          </a:xfrm>
        </p:spPr>
        <p:txBody>
          <a:bodyPr>
            <a:normAutofit fontScale="92500"/>
          </a:bodyPr>
          <a:lstStyle/>
          <a:p>
            <a:r>
              <a:rPr lang="ru-RU" i="1" dirty="0" smtClean="0"/>
              <a:t>Перша </a:t>
            </a:r>
            <a:r>
              <a:rPr lang="ru-RU" i="1" dirty="0" err="1" smtClean="0"/>
              <a:t>сторінка</a:t>
            </a:r>
            <a:r>
              <a:rPr lang="ru-RU" i="1" dirty="0" smtClean="0"/>
              <a:t> Синодального списку </a:t>
            </a:r>
            <a:r>
              <a:rPr lang="ru-RU" i="1" dirty="0" err="1" smtClean="0"/>
              <a:t>Руської</a:t>
            </a:r>
            <a:r>
              <a:rPr lang="ru-RU" i="1" dirty="0" smtClean="0"/>
              <a:t> </a:t>
            </a:r>
            <a:r>
              <a:rPr lang="ru-RU" i="1" dirty="0" err="1" smtClean="0"/>
              <a:t>правди</a:t>
            </a:r>
            <a:r>
              <a:rPr lang="ru-RU" i="1" dirty="0" smtClean="0"/>
              <a:t>: "СУД ЯРОСЛАВЛЬ ВОЛОДИМѢРИЧЬ.</a:t>
            </a:r>
            <a:r>
              <a:rPr lang="ru-RU" b="0" dirty="0" smtClean="0"/>
              <a:t> </a:t>
            </a:r>
            <a:r>
              <a:rPr lang="ru-RU" i="1" dirty="0" smtClean="0"/>
              <a:t>ПРАВДА РОУСЬСКАЯ..."</a:t>
            </a:r>
            <a:endParaRPr lang="en-US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err="1" smtClean="0"/>
              <a:t>Золотий</a:t>
            </a:r>
            <a:r>
              <a:rPr lang="ru-RU" dirty="0" smtClean="0"/>
              <a:t> ковчег для </a:t>
            </a:r>
            <a:r>
              <a:rPr lang="ru-RU" dirty="0" err="1" smtClean="0"/>
              <a:t>зберігання</a:t>
            </a:r>
            <a:r>
              <a:rPr lang="ru-RU" dirty="0" smtClean="0"/>
              <a:t> «</a:t>
            </a:r>
            <a:r>
              <a:rPr lang="ru-RU" dirty="0" err="1" smtClean="0"/>
              <a:t>Руської</a:t>
            </a:r>
            <a:r>
              <a:rPr lang="ru-RU" dirty="0" smtClean="0"/>
              <a:t> </a:t>
            </a:r>
            <a:r>
              <a:rPr lang="ru-RU" dirty="0" err="1" smtClean="0"/>
              <a:t>правди</a:t>
            </a:r>
            <a:r>
              <a:rPr lang="ru-RU" dirty="0" smtClean="0"/>
              <a:t>»</a:t>
            </a:r>
            <a:endParaRPr lang="en-US" dirty="0"/>
          </a:p>
        </p:txBody>
      </p:sp>
      <p:pic>
        <p:nvPicPr>
          <p:cNvPr id="7" name="Содержимое 6" descr="https://upload.wikimedia.org/wikipedia/commons/thumb/9/95/The_instance_Sinodal%60niy_of_Pravda_Ruskaya_page_1_1.jpg/210px-The_instance_Sinodal%60niy_of_Pravda_Ruskaya_page_1_1.jpg"/>
          <p:cNvPicPr>
            <a:picLocks noGrp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:lc="http://schemas.openxmlformats.org/drawingml/2006/locked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2204864"/>
            <a:ext cx="3810794" cy="4472781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Содержимое 7" descr="Результат пошуку зображень за запитом &quot;руська правда&quot;"/>
          <p:cNvPicPr>
            <a:picLocks noGrp="1"/>
          </p:cNvPicPr>
          <p:nvPr>
            <p:ph sz="quarter" idx="4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:lc="http://schemas.openxmlformats.org/drawingml/2006/locked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4499992" y="2204864"/>
            <a:ext cx="3744416" cy="4320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 "/>
          <p:cNvPicPr/>
          <p:nvPr/>
        </p:nvPicPr>
        <p:blipFill>
          <a:blip r:embed="rId2" cstate="print">
            <a:extLst>
              <a:ext uri="{28A0092B-C50C-407E-A947-70E740481C1C}">
                <a14:useLocalDpi xmlns="" xmlns:lc="http://schemas.openxmlformats.org/drawingml/2006/lockedCanvas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1368152"/>
          </a:xfrm>
        </p:spPr>
        <p:txBody>
          <a:bodyPr>
            <a:noAutofit/>
          </a:bodyPr>
          <a:lstStyle/>
          <a:p>
            <a:r>
              <a:rPr lang="ru-RU" sz="2800" dirty="0" err="1" smtClean="0"/>
              <a:t>Український</a:t>
            </a:r>
            <a:r>
              <a:rPr lang="ru-RU" sz="2800" dirty="0" smtClean="0"/>
              <a:t> </a:t>
            </a:r>
            <a:r>
              <a:rPr lang="ru-RU" sz="2800" dirty="0" err="1" smtClean="0"/>
              <a:t>правознавець</a:t>
            </a:r>
            <a:r>
              <a:rPr lang="ru-RU" sz="2800" dirty="0" smtClean="0"/>
              <a:t>, </a:t>
            </a:r>
            <a:r>
              <a:rPr lang="ru-RU" sz="2800" dirty="0" err="1" smtClean="0"/>
              <a:t>відомий</a:t>
            </a:r>
            <a:r>
              <a:rPr lang="ru-RU" sz="2800" dirty="0" smtClean="0"/>
              <a:t> </a:t>
            </a:r>
            <a:r>
              <a:rPr lang="ru-RU" sz="2800" dirty="0" err="1" smtClean="0"/>
              <a:t>політичний</a:t>
            </a:r>
            <a:r>
              <a:rPr lang="ru-RU" sz="2800" dirty="0" smtClean="0"/>
              <a:t> </a:t>
            </a:r>
            <a:r>
              <a:rPr lang="ru-RU" sz="2800" dirty="0" err="1" smtClean="0"/>
              <a:t>діяч</a:t>
            </a:r>
            <a:r>
              <a:rPr lang="ru-RU" sz="2800" dirty="0" smtClean="0"/>
              <a:t> Кость </a:t>
            </a:r>
            <a:r>
              <a:rPr lang="ru-RU" sz="2800" dirty="0" err="1" smtClean="0"/>
              <a:t>Левицький</a:t>
            </a:r>
            <a:r>
              <a:rPr lang="ru-RU" sz="2800" dirty="0" smtClean="0"/>
              <a:t> </a:t>
            </a:r>
            <a:r>
              <a:rPr lang="ru-RU" sz="2800" dirty="0" err="1" smtClean="0"/>
              <a:t>вважав</a:t>
            </a:r>
            <a:r>
              <a:rPr lang="ru-RU" sz="2800" dirty="0" smtClean="0"/>
              <a:t>, </a:t>
            </a:r>
            <a:r>
              <a:rPr lang="ru-RU" sz="2800" dirty="0" err="1" smtClean="0"/>
              <a:t>що</a:t>
            </a:r>
            <a:r>
              <a:rPr lang="ru-RU" sz="2800" dirty="0" smtClean="0"/>
              <a:t> </a:t>
            </a:r>
            <a:r>
              <a:rPr lang="ru-RU" sz="2800" dirty="0" err="1" smtClean="0"/>
              <a:t>найголовнішим</a:t>
            </a:r>
            <a:r>
              <a:rPr lang="ru-RU" sz="2800" dirty="0" smtClean="0"/>
              <a:t> </a:t>
            </a:r>
            <a:r>
              <a:rPr lang="ru-RU" sz="2800" dirty="0" err="1" smtClean="0"/>
              <a:t>джерелом</a:t>
            </a:r>
            <a:r>
              <a:rPr lang="ru-RU" sz="2800" dirty="0" smtClean="0"/>
              <a:t> «</a:t>
            </a:r>
            <a:r>
              <a:rPr lang="ru-RU" sz="2800" dirty="0" err="1" smtClean="0"/>
              <a:t>Руської</a:t>
            </a:r>
            <a:r>
              <a:rPr lang="ru-RU" sz="2800" dirty="0" smtClean="0"/>
              <a:t> </a:t>
            </a:r>
            <a:r>
              <a:rPr lang="ru-RU" sz="2800" dirty="0" err="1" smtClean="0"/>
              <a:t>Правди</a:t>
            </a:r>
            <a:r>
              <a:rPr lang="ru-RU" sz="2800" dirty="0" smtClean="0"/>
              <a:t>» </a:t>
            </a:r>
            <a:r>
              <a:rPr lang="ru-RU" sz="2800" dirty="0" err="1" smtClean="0"/>
              <a:t>було</a:t>
            </a:r>
            <a:r>
              <a:rPr lang="ru-RU" sz="2800" dirty="0" smtClean="0"/>
              <a:t> </a:t>
            </a:r>
            <a:r>
              <a:rPr lang="ru-RU" sz="2800" dirty="0" err="1" smtClean="0"/>
              <a:t>місцеве</a:t>
            </a:r>
            <a:r>
              <a:rPr lang="ru-RU" sz="2800" dirty="0" smtClean="0"/>
              <a:t> </a:t>
            </a:r>
            <a:r>
              <a:rPr lang="ru-RU" sz="2800" dirty="0" err="1" smtClean="0"/>
              <a:t>звичаєве</a:t>
            </a:r>
            <a:r>
              <a:rPr lang="ru-RU" sz="2800" dirty="0" smtClean="0"/>
              <a:t> право. </a:t>
            </a:r>
            <a:endParaRPr lang="en-US" sz="28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0" y="2132856"/>
          <a:ext cx="9144000" cy="47251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 "/>
          <p:cNvPicPr/>
          <p:nvPr/>
        </p:nvPicPr>
        <p:blipFill>
          <a:blip r:embed="rId2" cstate="print">
            <a:extLst>
              <a:ext uri="{28A0092B-C50C-407E-A947-70E740481C1C}">
                <a14:useLocalDpi xmlns="" xmlns:lc="http://schemas.openxmlformats.org/drawingml/2006/lockedCanvas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“Правда Ярослава” </a:t>
            </a:r>
            <a:r>
              <a:rPr lang="ru-RU" b="1" dirty="0" err="1" smtClean="0"/>
              <a:t>складалася</a:t>
            </a:r>
            <a:r>
              <a:rPr lang="ru-RU" b="1" dirty="0" smtClean="0"/>
              <a:t> </a:t>
            </a:r>
            <a:r>
              <a:rPr lang="ru-RU" b="1" dirty="0" err="1" smtClean="0"/>
              <a:t>з</a:t>
            </a:r>
            <a:r>
              <a:rPr lang="ru-RU" b="1" dirty="0" smtClean="0"/>
              <a:t> 18 статей:</a:t>
            </a:r>
            <a:endParaRPr lang="en-US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ru-RU" dirty="0" smtClean="0"/>
              <a:t>• </a:t>
            </a:r>
            <a:r>
              <a:rPr lang="ru-RU" dirty="0" err="1" smtClean="0"/>
              <a:t>обмежено</a:t>
            </a:r>
            <a:r>
              <a:rPr lang="ru-RU" dirty="0" smtClean="0"/>
              <a:t> право </a:t>
            </a:r>
            <a:r>
              <a:rPr lang="ru-RU" dirty="0" err="1" smtClean="0"/>
              <a:t>помсти</a:t>
            </a:r>
            <a:r>
              <a:rPr lang="ru-RU" dirty="0" smtClean="0"/>
              <a:t>;</a:t>
            </a:r>
          </a:p>
          <a:p>
            <a:pPr>
              <a:buNone/>
            </a:pPr>
            <a:r>
              <a:rPr lang="ru-RU" dirty="0" smtClean="0"/>
              <a:t>• </a:t>
            </a:r>
            <a:r>
              <a:rPr lang="ru-RU" dirty="0" err="1" smtClean="0"/>
              <a:t>встановлювалися</a:t>
            </a:r>
            <a:r>
              <a:rPr lang="ru-RU" dirty="0" smtClean="0"/>
              <a:t> </a:t>
            </a:r>
            <a:r>
              <a:rPr lang="ru-RU" dirty="0" err="1" smtClean="0"/>
              <a:t>грошові</a:t>
            </a:r>
            <a:r>
              <a:rPr lang="ru-RU" dirty="0" smtClean="0"/>
              <a:t> </a:t>
            </a:r>
            <a:r>
              <a:rPr lang="ru-RU" dirty="0" err="1" smtClean="0"/>
              <a:t>покарання</a:t>
            </a:r>
            <a:r>
              <a:rPr lang="ru-RU" dirty="0" smtClean="0"/>
              <a:t> за </a:t>
            </a:r>
            <a:r>
              <a:rPr lang="ru-RU" dirty="0" err="1" smtClean="0"/>
              <a:t>вбивство</a:t>
            </a:r>
            <a:r>
              <a:rPr lang="ru-RU" dirty="0" smtClean="0"/>
              <a:t> </a:t>
            </a:r>
            <a:r>
              <a:rPr lang="ru-RU" dirty="0" err="1" smtClean="0"/>
              <a:t>або</a:t>
            </a:r>
            <a:r>
              <a:rPr lang="ru-RU" dirty="0" smtClean="0"/>
              <a:t> </a:t>
            </a:r>
            <a:r>
              <a:rPr lang="ru-RU" dirty="0" err="1" smtClean="0"/>
              <a:t>скалічення</a:t>
            </a:r>
            <a:r>
              <a:rPr lang="ru-RU" dirty="0" smtClean="0"/>
              <a:t>;</a:t>
            </a:r>
          </a:p>
          <a:p>
            <a:pPr>
              <a:buNone/>
            </a:pPr>
            <a:r>
              <a:rPr lang="ru-RU" dirty="0" smtClean="0"/>
              <a:t>• </a:t>
            </a:r>
            <a:r>
              <a:rPr lang="ru-RU" dirty="0" err="1" smtClean="0"/>
              <a:t>грошові</a:t>
            </a:r>
            <a:r>
              <a:rPr lang="ru-RU" dirty="0" smtClean="0"/>
              <a:t> </a:t>
            </a:r>
            <a:r>
              <a:rPr lang="ru-RU" dirty="0" err="1" smtClean="0"/>
              <a:t>покарання</a:t>
            </a:r>
            <a:r>
              <a:rPr lang="ru-RU" dirty="0" smtClean="0"/>
              <a:t> </a:t>
            </a:r>
            <a:r>
              <a:rPr lang="ru-RU" dirty="0" err="1" smtClean="0"/>
              <a:t>залежали</a:t>
            </a:r>
            <a:r>
              <a:rPr lang="ru-RU" dirty="0" smtClean="0"/>
              <a:t> </a:t>
            </a:r>
            <a:r>
              <a:rPr lang="ru-RU" dirty="0" err="1" smtClean="0"/>
              <a:t>від</a:t>
            </a:r>
            <a:r>
              <a:rPr lang="ru-RU" dirty="0" smtClean="0"/>
              <a:t> </a:t>
            </a:r>
            <a:r>
              <a:rPr lang="ru-RU" dirty="0" err="1" smtClean="0"/>
              <a:t>соціального</a:t>
            </a:r>
            <a:r>
              <a:rPr lang="ru-RU" dirty="0" smtClean="0"/>
              <a:t> стану </a:t>
            </a:r>
            <a:r>
              <a:rPr lang="ru-RU" dirty="0" err="1" smtClean="0"/>
              <a:t>потерпілого</a:t>
            </a:r>
            <a:r>
              <a:rPr lang="ru-RU" dirty="0" smtClean="0"/>
              <a:t>;</a:t>
            </a:r>
          </a:p>
          <a:p>
            <a:pPr>
              <a:buNone/>
            </a:pPr>
            <a:r>
              <a:rPr lang="ru-RU" dirty="0" smtClean="0"/>
              <a:t>• </a:t>
            </a:r>
            <a:r>
              <a:rPr lang="ru-RU" dirty="0" err="1" smtClean="0"/>
              <a:t>охороняла</a:t>
            </a:r>
            <a:r>
              <a:rPr lang="ru-RU" dirty="0" smtClean="0"/>
              <a:t> </a:t>
            </a:r>
            <a:r>
              <a:rPr lang="ru-RU" dirty="0" err="1" smtClean="0"/>
              <a:t>приватну</a:t>
            </a:r>
            <a:r>
              <a:rPr lang="ru-RU" dirty="0" smtClean="0"/>
              <a:t> </a:t>
            </a:r>
            <a:r>
              <a:rPr lang="ru-RU" dirty="0" err="1" smtClean="0"/>
              <a:t>власність</a:t>
            </a:r>
            <a:r>
              <a:rPr lang="ru-RU" dirty="0" smtClean="0"/>
              <a:t> та </a:t>
            </a:r>
            <a:r>
              <a:rPr lang="ru-RU" dirty="0" err="1" smtClean="0"/>
              <a:t>її</a:t>
            </a:r>
            <a:r>
              <a:rPr lang="ru-RU" dirty="0" smtClean="0"/>
              <a:t> </a:t>
            </a:r>
            <a:r>
              <a:rPr lang="ru-RU" dirty="0" err="1" smtClean="0"/>
              <a:t>власника</a:t>
            </a:r>
            <a:r>
              <a:rPr lang="ru-RU" dirty="0" smtClean="0"/>
              <a:t>;</a:t>
            </a:r>
          </a:p>
          <a:p>
            <a:pPr>
              <a:buNone/>
            </a:pPr>
            <a:r>
              <a:rPr lang="ru-RU" dirty="0" smtClean="0"/>
              <a:t>• </a:t>
            </a:r>
            <a:r>
              <a:rPr lang="ru-RU" dirty="0" err="1" smtClean="0"/>
              <a:t>закріпила</a:t>
            </a:r>
            <a:r>
              <a:rPr lang="ru-RU" dirty="0" smtClean="0"/>
              <a:t> </a:t>
            </a:r>
            <a:r>
              <a:rPr lang="ru-RU" dirty="0" err="1" smtClean="0"/>
              <a:t>нерівноправність</a:t>
            </a:r>
            <a:r>
              <a:rPr lang="ru-RU" dirty="0" smtClean="0"/>
              <a:t> </a:t>
            </a:r>
            <a:r>
              <a:rPr lang="ru-RU" dirty="0" err="1" smtClean="0"/>
              <a:t>осіб</a:t>
            </a:r>
            <a:r>
              <a:rPr lang="ru-RU" dirty="0" smtClean="0"/>
              <a:t> </a:t>
            </a:r>
            <a:r>
              <a:rPr lang="ru-RU" dirty="0" err="1" smtClean="0"/>
              <a:t>різних</a:t>
            </a:r>
            <a:r>
              <a:rPr lang="ru-RU" dirty="0" smtClean="0"/>
              <a:t> </a:t>
            </a:r>
            <a:r>
              <a:rPr lang="ru-RU" dirty="0" err="1" smtClean="0"/>
              <a:t>соціальних</a:t>
            </a:r>
            <a:r>
              <a:rPr lang="ru-RU" dirty="0" smtClean="0"/>
              <a:t> </a:t>
            </a:r>
            <a:r>
              <a:rPr lang="ru-RU" dirty="0" err="1" smtClean="0"/>
              <a:t>верств</a:t>
            </a:r>
            <a:r>
              <a:rPr lang="ru-RU" dirty="0" smtClean="0"/>
              <a:t>;</a:t>
            </a:r>
          </a:p>
          <a:p>
            <a:pPr>
              <a:buNone/>
            </a:pPr>
            <a:r>
              <a:rPr lang="ru-RU" dirty="0" smtClean="0"/>
              <a:t>• </a:t>
            </a:r>
            <a:r>
              <a:rPr lang="ru-RU" dirty="0" err="1" smtClean="0"/>
              <a:t>найбільшими</a:t>
            </a:r>
            <a:r>
              <a:rPr lang="ru-RU" dirty="0" smtClean="0"/>
              <a:t> правами </a:t>
            </a:r>
            <a:r>
              <a:rPr lang="ru-RU" dirty="0" err="1" smtClean="0"/>
              <a:t>користувався</a:t>
            </a:r>
            <a:r>
              <a:rPr lang="ru-RU" dirty="0" smtClean="0"/>
              <a:t> князь, </a:t>
            </a:r>
            <a:r>
              <a:rPr lang="ru-RU" dirty="0" err="1" smtClean="0"/>
              <a:t>якому</a:t>
            </a:r>
            <a:r>
              <a:rPr lang="ru-RU" dirty="0" smtClean="0"/>
              <a:t> </a:t>
            </a:r>
            <a:r>
              <a:rPr lang="ru-RU" dirty="0" err="1" smtClean="0"/>
              <a:t>йшла</a:t>
            </a:r>
            <a:r>
              <a:rPr lang="ru-RU" dirty="0" smtClean="0"/>
              <a:t> </a:t>
            </a:r>
            <a:r>
              <a:rPr lang="ru-RU" dirty="0" err="1" smtClean="0"/>
              <a:t>частина</a:t>
            </a:r>
            <a:r>
              <a:rPr lang="ru-RU" dirty="0" smtClean="0"/>
              <a:t> </a:t>
            </a:r>
            <a:r>
              <a:rPr lang="ru-RU" dirty="0" err="1" smtClean="0"/>
              <a:t>штрафів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накладали</a:t>
            </a:r>
            <a:r>
              <a:rPr lang="ru-RU" dirty="0" smtClean="0"/>
              <a:t> на </a:t>
            </a:r>
            <a:r>
              <a:rPr lang="ru-RU" dirty="0" err="1" smtClean="0"/>
              <a:t>злочинців</a:t>
            </a:r>
            <a:r>
              <a:rPr lang="ru-RU" dirty="0" smtClean="0"/>
              <a:t>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 "/>
          <p:cNvPicPr/>
          <p:nvPr/>
        </p:nvPicPr>
        <p:blipFill>
          <a:blip r:embed="rId2" cstate="print">
            <a:extLst>
              <a:ext uri="{28A0092B-C50C-407E-A947-70E740481C1C}">
                <a14:useLocalDpi xmlns="" xmlns:lc="http://schemas.openxmlformats.org/drawingml/2006/lockedCanvas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dirty="0" smtClean="0">
                <a:solidFill>
                  <a:srgbClr val="FF0000"/>
                </a:solidFill>
              </a:rPr>
              <a:t>Закріплення вивченого матеріалу: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uk-UA" dirty="0" smtClean="0"/>
              <a:t>1. Як називається віра, яку прийняв Володимир, а за його наказом і вся Русь?</a:t>
            </a:r>
          </a:p>
          <a:p>
            <a:r>
              <a:rPr lang="uk-UA" dirty="0" smtClean="0"/>
              <a:t>2. Річка, у яку за наказом Володимира скинули ідола Перуна?</a:t>
            </a:r>
          </a:p>
          <a:p>
            <a:r>
              <a:rPr lang="uk-UA" dirty="0" smtClean="0"/>
              <a:t>3. Церква, побудована Володимиром на честь Пресвятої Богородиці?</a:t>
            </a:r>
          </a:p>
          <a:p>
            <a:r>
              <a:rPr lang="uk-UA" dirty="0" smtClean="0"/>
              <a:t>4. Перша збірка законів Русі-України?</a:t>
            </a:r>
          </a:p>
          <a:p>
            <a:r>
              <a:rPr lang="uk-UA" dirty="0" smtClean="0"/>
              <a:t>5. Хто і коли першим з русичів став митрополитом Русі?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452</TotalTime>
  <Words>966</Words>
  <Application>Microsoft Office PowerPoint</Application>
  <PresentationFormat>Экран (4:3)</PresentationFormat>
  <Paragraphs>98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Тема Office</vt:lpstr>
      <vt:lpstr>Тема:  Запровадження християнства. “Руська правда”.</vt:lpstr>
      <vt:lpstr>Актуалізація опорних знань: Історичний диктант “Так чи ні”</vt:lpstr>
      <vt:lpstr>Актуалізація опорних знань: Історичний диктант “Так чи ні”</vt:lpstr>
      <vt:lpstr>                                 Ключ для самоперевірки:</vt:lpstr>
      <vt:lpstr>План уроку:</vt:lpstr>
      <vt:lpstr>1. Запровадження християнства Володимиром Великим.</vt:lpstr>
      <vt:lpstr> Християнство на Русі до реформи Володимира</vt:lpstr>
      <vt:lpstr>Перша релігійна реформа Володимира</vt:lpstr>
      <vt:lpstr>До прийняття християнства за візантійським зразком князь Володимир в 986 р. приймав посольства та розглядав і інші релігії:</vt:lpstr>
      <vt:lpstr>Слайд 10</vt:lpstr>
      <vt:lpstr>Робота над джерелом:</vt:lpstr>
      <vt:lpstr> Ключова подія — масове хрещення у 988 році мешканців Києва, а згодом і інших міст держави князем Володимиром I Святославичем, у результаті чого християнство стало провідною релігією на Русі.</vt:lpstr>
      <vt:lpstr>Слайд 13</vt:lpstr>
      <vt:lpstr> Софіївський собор було закладено  4 листопада 1011 року (за Володимира), а освячення престолу і перша літургія відбулися 11 травня 1018 року  (за Ярослава).</vt:lpstr>
      <vt:lpstr>Слайд 15</vt:lpstr>
      <vt:lpstr>2. Продовження християнізації  Русі-України за Ярослава Мудрого.</vt:lpstr>
      <vt:lpstr>Слайд 17</vt:lpstr>
      <vt:lpstr>Робота над джерелом:</vt:lpstr>
      <vt:lpstr>Святитель  Іларіон (990— †1088) — митрополит Київський та всієї Русі, перший митрополит слов'янського походження, оратор і письменник, церковно-політичний діяч давньої України. Причислений до лику Святих.</vt:lpstr>
      <vt:lpstr>Історичне значення запровадження християнства як державної релігії.</vt:lpstr>
      <vt:lpstr>3. “Руська правда” Ярослава Мудрого.</vt:lpstr>
      <vt:lpstr>Слайд 22</vt:lpstr>
      <vt:lpstr>Український правознавець, відомий політичний діяч Кость Левицький вважав, що найголовнішим джерелом «Руської Правди» було місцеве звичаєве право. </vt:lpstr>
      <vt:lpstr>“Правда Ярослава” складалася з 18 статей:</vt:lpstr>
      <vt:lpstr>Закріплення вивченого матеріалу:</vt:lpstr>
    </vt:vector>
  </TitlesOfParts>
  <Company>RePack by SPecialiST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Тема: Запровадження християнства. “Руська правда”.</dc:title>
  <dc:creator>Laptop 4</dc:creator>
  <cp:lastModifiedBy>Laptop 4</cp:lastModifiedBy>
  <cp:revision>47</cp:revision>
  <dcterms:created xsi:type="dcterms:W3CDTF">2019-10-27T18:57:01Z</dcterms:created>
  <dcterms:modified xsi:type="dcterms:W3CDTF">2019-10-29T10:44:04Z</dcterms:modified>
</cp:coreProperties>
</file>