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85" r:id="rId5"/>
    <p:sldId id="286" r:id="rId6"/>
    <p:sldId id="282" r:id="rId7"/>
    <p:sldId id="283" r:id="rId8"/>
    <p:sldId id="290" r:id="rId9"/>
    <p:sldId id="284" r:id="rId10"/>
    <p:sldId id="287" r:id="rId11"/>
    <p:sldId id="288" r:id="rId12"/>
    <p:sldId id="258" r:id="rId13"/>
    <p:sldId id="272" r:id="rId14"/>
    <p:sldId id="273" r:id="rId15"/>
    <p:sldId id="274" r:id="rId16"/>
    <p:sldId id="262" r:id="rId17"/>
    <p:sldId id="260" r:id="rId18"/>
    <p:sldId id="259" r:id="rId19"/>
    <p:sldId id="266" r:id="rId20"/>
    <p:sldId id="267" r:id="rId21"/>
    <p:sldId id="275" r:id="rId22"/>
    <p:sldId id="276" r:id="rId23"/>
    <p:sldId id="277" r:id="rId24"/>
    <p:sldId id="271" r:id="rId25"/>
    <p:sldId id="278" r:id="rId26"/>
    <p:sldId id="279" r:id="rId27"/>
    <p:sldId id="280" r:id="rId28"/>
    <p:sldId id="281" r:id="rId29"/>
    <p:sldId id="261" r:id="rId30"/>
    <p:sldId id="289" r:id="rId31"/>
    <p:sldId id="269" r:id="rId32"/>
    <p:sldId id="270" r:id="rId33"/>
    <p:sldId id="263" r:id="rId34"/>
    <p:sldId id="26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5" Type="http://schemas.microsoft.com/office/2007/relationships/hdphoto" Target="../media/hdphoto8.wdp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136" y="4071942"/>
            <a:ext cx="2904926" cy="1508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500042"/>
            <a:ext cx="792961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всесвітня 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історія   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клас                                    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6648" y="5891614"/>
            <a:ext cx="8001026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" name="Picture 2" descr="C:\Documents and Settings\Admin\Рабочий стол\1378827932_5.jpg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3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27785" y="3453446"/>
            <a:ext cx="3055342" cy="216154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26" name="Picture 2" descr="E:\реконструция одежды история\женский и мужской костюм 17 века Франция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1560" y="1247472"/>
            <a:ext cx="3531812" cy="4324668"/>
          </a:xfrm>
          <a:prstGeom prst="roundRect">
            <a:avLst/>
          </a:prstGeom>
          <a:noFill/>
          <a:scene3d>
            <a:camera prst="perspectiveHeroicExtremeRightFacing"/>
            <a:lightRig rig="threePt" dir="t"/>
          </a:scene3d>
          <a:sp3d>
            <a:bevelT w="114300" prst="artDeco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3841" y="2204864"/>
            <a:ext cx="7747794" cy="1771050"/>
          </a:xfrm>
        </p:spPr>
        <p:txBody>
          <a:bodyPr/>
          <a:lstStyle/>
          <a:p>
            <a:pPr algn="r"/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Повсякденне життя людини ранньої Нової доби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Завдання та очікування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484784"/>
            <a:ext cx="7772400" cy="4572000"/>
          </a:xfrm>
        </p:spPr>
        <p:txBody>
          <a:bodyPr/>
          <a:lstStyle/>
          <a:p>
            <a:r>
              <a:rPr lang="uk-UA" dirty="0" smtClean="0"/>
              <a:t>Ознайомитися із винаходами та змінами у матеріальному світі та виробництві європейців за раннього Нового часу;</a:t>
            </a:r>
          </a:p>
          <a:p>
            <a:r>
              <a:rPr lang="uk-UA" dirty="0" smtClean="0"/>
              <a:t>З</a:t>
            </a:r>
            <a:r>
              <a:rPr lang="uk-UA" dirty="0" smtClean="0">
                <a:latin typeface="Times New Roman"/>
                <a:cs typeface="Times New Roman"/>
              </a:rPr>
              <a:t>’</a:t>
            </a:r>
            <a:r>
              <a:rPr lang="uk-UA" dirty="0" smtClean="0"/>
              <a:t>ясувати причини змін та початку модернізації суспільного виробництва;</a:t>
            </a:r>
          </a:p>
          <a:p>
            <a:r>
              <a:rPr lang="uk-UA" dirty="0" smtClean="0"/>
              <a:t>Встановити зв’язок між змінами в матеріальному виробництві та змінами в житті та побуті європейців за Нового часу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Людина </a:t>
            </a:r>
            <a:r>
              <a:rPr lang="ru-RU" sz="36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раннього</a:t>
            </a:r>
            <a:r>
              <a:rPr lang="ru-RU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часу Ново</a:t>
            </a:r>
            <a:r>
              <a:rPr lang="uk-UA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ї </a:t>
            </a:r>
            <a:r>
              <a:rPr lang="ru-RU" sz="36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доби</a:t>
            </a:r>
            <a:endParaRPr lang="ru-RU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В Європі на початку Нового  часу населення складало близько 180 млн. чоловік</a:t>
            </a:r>
          </a:p>
          <a:p>
            <a:r>
              <a:rPr lang="uk-UA" dirty="0" smtClean="0"/>
              <a:t>Довгота життя складала близько 50 років; заможні люди доживали до 65 років</a:t>
            </a:r>
            <a:endParaRPr lang="ru-RU" dirty="0"/>
          </a:p>
        </p:txBody>
      </p:sp>
      <p:pic>
        <p:nvPicPr>
          <p:cNvPr id="1027" name="Picture 3" descr="C:\Documents and Settings\Admin\Рабочий стол\kostumy_17_18_stoletiya.jpg"/>
          <p:cNvPicPr>
            <a:picLocks noChangeAspect="1" noChangeArrowheads="1"/>
          </p:cNvPicPr>
          <p:nvPr/>
        </p:nvPicPr>
        <p:blipFill>
          <a:blip r:embed="rId2"/>
          <a:srcRect t="3593" r="24999" b="4790"/>
          <a:stretch>
            <a:fillRect/>
          </a:stretch>
        </p:blipFill>
        <p:spPr bwMode="auto">
          <a:xfrm>
            <a:off x="281497" y="1957667"/>
            <a:ext cx="4393318" cy="37976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773796"/>
          </a:xfrm>
        </p:spPr>
        <p:txBody>
          <a:bodyPr/>
          <a:lstStyle/>
          <a:p>
            <a:pPr algn="ctr"/>
            <a:r>
              <a:rPr lang="uk-UA" dirty="0" smtClean="0"/>
              <a:t>Чоловік епохи бароко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556792"/>
            <a:ext cx="4038600" cy="4525963"/>
          </a:xfrm>
        </p:spPr>
        <p:txBody>
          <a:bodyPr>
            <a:normAutofit fontScale="85000" lnSpcReduction="10000"/>
          </a:bodyPr>
          <a:lstStyle/>
          <a:p>
            <a:r>
              <a:rPr lang="uk-UA" dirty="0" smtClean="0"/>
              <a:t>Ідеалом чоловіка в епоху бароко став джентльмен – від англ. </a:t>
            </a:r>
            <a:r>
              <a:rPr lang="en-US" dirty="0" smtClean="0"/>
              <a:t>gentle</a:t>
            </a:r>
            <a:r>
              <a:rPr lang="uk-UA" dirty="0" smtClean="0"/>
              <a:t>: </a:t>
            </a:r>
            <a:r>
              <a:rPr lang="uk-UA" dirty="0" err="1" smtClean="0"/>
              <a:t>“мякий”</a:t>
            </a:r>
            <a:r>
              <a:rPr lang="uk-UA" dirty="0" smtClean="0"/>
              <a:t>,  </a:t>
            </a:r>
            <a:r>
              <a:rPr lang="uk-UA" dirty="0" err="1" smtClean="0"/>
              <a:t>“ніжний”</a:t>
            </a:r>
            <a:r>
              <a:rPr lang="uk-UA" dirty="0" smtClean="0"/>
              <a:t>.</a:t>
            </a:r>
          </a:p>
          <a:p>
            <a:r>
              <a:rPr lang="uk-UA" dirty="0" smtClean="0"/>
              <a:t>Спочатку вони брили вуса, використовували парфуми і носили парики. </a:t>
            </a:r>
          </a:p>
          <a:p>
            <a:r>
              <a:rPr lang="uk-UA" dirty="0" smtClean="0"/>
              <a:t>Сила вже не віталася, адже вбити суперника можна було і натиснувши на гачок порохового мушкета…</a:t>
            </a:r>
            <a:endParaRPr lang="ru-RU" dirty="0"/>
          </a:p>
        </p:txBody>
      </p:sp>
      <p:pic>
        <p:nvPicPr>
          <p:cNvPr id="1027" name="Picture 3" descr="C:\Documents and Settings\Admin\Рабочий стол\151202230152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2808312" cy="5558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Жінка епохи бароко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64305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Жінка епохи бароко дорожить блідістю шкіри  і тіла. Для цього слугували парфуми та білила. На ній - </a:t>
            </a:r>
            <a:r>
              <a:rPr lang="uk-UA" dirty="0" err="1" smtClean="0"/>
              <a:t>вичурна</a:t>
            </a:r>
            <a:r>
              <a:rPr lang="uk-UA" dirty="0" smtClean="0"/>
              <a:t>, дивовижна  зачіска, вузький корсет  та  майстерно пошита  юбка  на каркасі. </a:t>
            </a:r>
          </a:p>
          <a:p>
            <a:r>
              <a:rPr lang="uk-UA" dirty="0" smtClean="0"/>
              <a:t>На ногах – туфлі на каблуках, а  руці – віяло… </a:t>
            </a:r>
            <a:endParaRPr lang="ru-RU" dirty="0"/>
          </a:p>
        </p:txBody>
      </p:sp>
      <p:pic>
        <p:nvPicPr>
          <p:cNvPr id="2051" name="Picture 3" descr="C:\Documents and Settings\Admin\Рабочий стол\1778-jeune-dame-de-qualite-en-grande-rob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04" t="1584" r="4664" b="4963"/>
          <a:stretch>
            <a:fillRect/>
          </a:stretch>
        </p:blipFill>
        <p:spPr bwMode="auto">
          <a:xfrm>
            <a:off x="5072066" y="1357298"/>
            <a:ext cx="3535575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Європейська мануфактура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6314" y="1770501"/>
            <a:ext cx="4071966" cy="4682835"/>
          </a:xfrm>
        </p:spPr>
        <p:txBody>
          <a:bodyPr>
            <a:normAutofit fontScale="77500" lnSpcReduction="20000"/>
          </a:bodyPr>
          <a:lstStyle/>
          <a:p>
            <a:r>
              <a:rPr lang="vi-VN" b="1" dirty="0" smtClean="0"/>
              <a:t>Мануфакту́ра</a:t>
            </a:r>
            <a:r>
              <a:rPr lang="vi-VN" dirty="0" smtClean="0"/>
              <a:t> (латин. </a:t>
            </a:r>
            <a:r>
              <a:rPr lang="fr-FR" dirty="0" smtClean="0">
                <a:latin typeface="Corbel" pitchFamily="34" charset="0"/>
              </a:rPr>
              <a:t>manufactura, manus-</a:t>
            </a:r>
            <a:r>
              <a:rPr lang="vi-VN" dirty="0" smtClean="0"/>
              <a:t>рука і </a:t>
            </a:r>
            <a:r>
              <a:rPr lang="fr-FR" dirty="0" smtClean="0">
                <a:latin typeface="Corbel" pitchFamily="34" charset="0"/>
              </a:rPr>
              <a:t>factura-</a:t>
            </a:r>
            <a:r>
              <a:rPr lang="vi-VN" dirty="0" smtClean="0"/>
              <a:t>обробіток, виготовлення) — форма промислового виробництва, що характеризується поділом праці між найманими працівниками та використанням ручної праці. </a:t>
            </a:r>
            <a:endParaRPr lang="uk-UA" dirty="0" smtClean="0"/>
          </a:p>
          <a:p>
            <a:r>
              <a:rPr lang="vi-VN" dirty="0" smtClean="0"/>
              <a:t>Мануфактура передувала заводам і</a:t>
            </a:r>
            <a:r>
              <a:rPr lang="uk-UA" dirty="0" smtClean="0">
                <a:latin typeface="Corbel" pitchFamily="34" charset="0"/>
              </a:rPr>
              <a:t> </a:t>
            </a:r>
            <a:r>
              <a:rPr lang="vi-VN" dirty="0" smtClean="0"/>
              <a:t>фабрикам</a:t>
            </a:r>
            <a:r>
              <a:rPr lang="uk-UA" dirty="0" smtClean="0">
                <a:latin typeface="Corbel" pitchFamily="34" charset="0"/>
              </a:rPr>
              <a:t>.</a:t>
            </a:r>
          </a:p>
          <a:p>
            <a:r>
              <a:rPr lang="uk-UA" dirty="0" smtClean="0">
                <a:latin typeface="Corbel" pitchFamily="34" charset="0"/>
              </a:rPr>
              <a:t>Перші мануфактури з’явилися на рубежі 15-16 ст.</a:t>
            </a:r>
          </a:p>
          <a:p>
            <a:endParaRPr lang="ru-RU" dirty="0"/>
          </a:p>
        </p:txBody>
      </p:sp>
      <p:pic>
        <p:nvPicPr>
          <p:cNvPr id="4098" name="Picture 2" descr="C:\Documents and Settings\Admin\Рабочий стол\b11789x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grayscl/>
            <a:lum bright="10000" contrast="20000"/>
          </a:blip>
          <a:srcRect l="2633" t="3336" r="7154" b="7920"/>
          <a:stretch>
            <a:fillRect/>
          </a:stretch>
        </p:blipFill>
        <p:spPr bwMode="auto">
          <a:xfrm>
            <a:off x="357158" y="2071678"/>
            <a:ext cx="4357718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85786" y="512064"/>
            <a:ext cx="8072494" cy="702358"/>
          </a:xfrm>
        </p:spPr>
        <p:txBody>
          <a:bodyPr/>
          <a:lstStyle/>
          <a:p>
            <a:pPr algn="ctr"/>
            <a:r>
              <a:rPr lang="uk-UA" sz="3200" dirty="0" smtClean="0"/>
              <a:t>Сільська мануфактура в Англії 18 ст.</a:t>
            </a:r>
            <a:endParaRPr lang="ru-RU" sz="3200" dirty="0"/>
          </a:p>
        </p:txBody>
      </p:sp>
      <p:pic>
        <p:nvPicPr>
          <p:cNvPr id="5122" name="Picture 2" descr="C:\Documents and Settings\Admin\Рабочий стол\79594-050-5AD386A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704497" y="1340768"/>
            <a:ext cx="8138661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702358"/>
          </a:xfrm>
        </p:spPr>
        <p:txBody>
          <a:bodyPr/>
          <a:lstStyle/>
          <a:p>
            <a:r>
              <a:rPr lang="ru-RU" dirty="0" err="1" smtClean="0"/>
              <a:t>Ткацька</a:t>
            </a:r>
            <a:r>
              <a:rPr lang="ru-RU" dirty="0" smtClean="0"/>
              <a:t> мануфактура</a:t>
            </a:r>
            <a:endParaRPr lang="ru-RU" dirty="0"/>
          </a:p>
        </p:txBody>
      </p:sp>
      <p:pic>
        <p:nvPicPr>
          <p:cNvPr id="1026" name="Picture 2" descr="C:\Documents and Settings\Admin\Рабочий стол\Het-spinn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000100" y="1357298"/>
            <a:ext cx="7480175" cy="5270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Європейські мануфактури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Фарфорова мануфактура в Саксонії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uk-UA" dirty="0" smtClean="0"/>
              <a:t>Металургійна мануфактура в Чехії</a:t>
            </a:r>
            <a:endParaRPr lang="ru-RU" dirty="0"/>
          </a:p>
        </p:txBody>
      </p:sp>
      <p:pic>
        <p:nvPicPr>
          <p:cNvPr id="6146" name="Picture 2" descr="C:\Documents and Settings\Admin\Рабочий стол\Saechsische_Porzellanmanufaktur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 l="5156" t="4167" r="3824" b="4924"/>
          <a:stretch>
            <a:fillRect/>
          </a:stretch>
        </p:blipFill>
        <p:spPr bwMode="auto">
          <a:xfrm>
            <a:off x="285720" y="2857496"/>
            <a:ext cx="4223772" cy="3500462"/>
          </a:xfrm>
          <a:prstGeom prst="rect">
            <a:avLst/>
          </a:prstGeom>
          <a:noFill/>
        </p:spPr>
      </p:pic>
      <p:pic>
        <p:nvPicPr>
          <p:cNvPr id="6147" name="Picture 3" descr="C:\Documents and Settings\Admin\Рабочий стол\Металлургическая_мануфактура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 l="1798" t="5422" r="2917" b="2409"/>
          <a:stretch>
            <a:fillRect/>
          </a:stretch>
        </p:blipFill>
        <p:spPr bwMode="auto">
          <a:xfrm>
            <a:off x="4857752" y="2786058"/>
            <a:ext cx="3929090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Винаходи епохи бароко</a:t>
            </a:r>
            <a:endParaRPr lang="ru-RU" dirty="0"/>
          </a:p>
        </p:txBody>
      </p:sp>
      <p:pic>
        <p:nvPicPr>
          <p:cNvPr id="3076" name="Picture 4" descr="C:\Documents and Settings\Admin\Рабочий стол\0000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3534685" cy="4525962"/>
          </a:xfrm>
          <a:prstGeom prst="rect">
            <a:avLst/>
          </a:prstGeom>
          <a:noFill/>
        </p:spPr>
      </p:pic>
      <p:pic>
        <p:nvPicPr>
          <p:cNvPr id="3077" name="Picture 5" descr="C:\Documents and Settings\Admin\Рабочий стол\watt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4429124" y="1928802"/>
            <a:ext cx="4399184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Винаходи епохи бароко</a:t>
            </a:r>
            <a:endParaRPr lang="ru-RU" dirty="0"/>
          </a:p>
        </p:txBody>
      </p:sp>
      <p:pic>
        <p:nvPicPr>
          <p:cNvPr id="3074" name="Picture 2" descr="C:\Documents and Settings\Admin\Рабочий стол\istori-1024x10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678"/>
            <a:ext cx="4038600" cy="4038600"/>
          </a:xfrm>
          <a:prstGeom prst="rect">
            <a:avLst/>
          </a:prstGeom>
          <a:noFill/>
        </p:spPr>
      </p:pic>
      <p:pic>
        <p:nvPicPr>
          <p:cNvPr id="3075" name="Picture 3" descr="C:\Documents and Settings\Admin\Рабочий стол\туфли 18 ве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14554"/>
            <a:ext cx="4377329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Житло європейців в Х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VI </a:t>
            </a:r>
            <a:r>
              <a:rPr lang="uk-UA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ст.</a:t>
            </a:r>
            <a:endParaRPr lang="ru-RU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51" name="Picture 3" descr="C:\Documents and Settings\Admin\Рабочий стол\0_74c9f_7b38a282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000240"/>
            <a:ext cx="4000528" cy="3786214"/>
          </a:xfrm>
          <a:prstGeom prst="rect">
            <a:avLst/>
          </a:prstGeom>
          <a:noFill/>
        </p:spPr>
      </p:pic>
      <p:pic>
        <p:nvPicPr>
          <p:cNvPr id="2050" name="Picture 2" descr="C:\Documents and Settings\Admin\Рабочий стол\1378827932_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00240"/>
            <a:ext cx="4357718" cy="308292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5286388"/>
            <a:ext cx="4357718" cy="571504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Житло в європейському селі та місті  за часів  Нової  доби 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Арх</a:t>
            </a:r>
            <a:r>
              <a:rPr lang="uk-UA" b="1" dirty="0" err="1" smtClean="0"/>
              <a:t>ітектура</a:t>
            </a:r>
            <a:r>
              <a:rPr lang="uk-UA" b="1" dirty="0" smtClean="0"/>
              <a:t>  епохи європейського  бароко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Монастир  в </a:t>
            </a:r>
            <a:r>
              <a:rPr lang="uk-UA" dirty="0" err="1" smtClean="0"/>
              <a:t>Мелькі</a:t>
            </a:r>
            <a:r>
              <a:rPr lang="uk-UA" dirty="0" smtClean="0"/>
              <a:t> (Австрія)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uk-UA" dirty="0" smtClean="0"/>
              <a:t>Королівський  палац  у Мадриді (Іспанія)</a:t>
            </a:r>
            <a:endParaRPr lang="ru-RU" dirty="0"/>
          </a:p>
        </p:txBody>
      </p:sp>
      <p:pic>
        <p:nvPicPr>
          <p:cNvPr id="1026" name="Picture 2" descr="C:\Documents and Settings\Admin\Рабочий стол\1024px-Stift_Melk_dsc0141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contrast="10000"/>
          </a:blip>
          <a:stretch>
            <a:fillRect/>
          </a:stretch>
        </p:blipFill>
        <p:spPr bwMode="auto">
          <a:xfrm>
            <a:off x="203969" y="2923580"/>
            <a:ext cx="4293419" cy="322006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España_-_Madrid_-_Campo_del_Moro_-_Entrad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5" y="2934826"/>
            <a:ext cx="4312112" cy="3208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214290"/>
            <a:ext cx="7772400" cy="1212174"/>
          </a:xfrm>
        </p:spPr>
        <p:txBody>
          <a:bodyPr/>
          <a:lstStyle/>
          <a:p>
            <a:pPr algn="ctr"/>
            <a:r>
              <a:rPr lang="ru-RU" b="1" dirty="0" err="1" smtClean="0"/>
              <a:t>Арх</a:t>
            </a:r>
            <a:r>
              <a:rPr lang="uk-UA" b="1" dirty="0" err="1" smtClean="0"/>
              <a:t>ітектура</a:t>
            </a:r>
            <a:r>
              <a:rPr lang="uk-UA" b="1" dirty="0" smtClean="0"/>
              <a:t>  епохи європейського  бароко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Палац </a:t>
            </a:r>
            <a:r>
              <a:rPr lang="uk-UA" dirty="0" err="1" smtClean="0"/>
              <a:t>Ступіниджі</a:t>
            </a:r>
            <a:r>
              <a:rPr lang="uk-UA" dirty="0" smtClean="0"/>
              <a:t> (Італія)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r"/>
            <a:r>
              <a:rPr lang="uk-UA" dirty="0" smtClean="0"/>
              <a:t>Палац Марфа (Португалія)</a:t>
            </a:r>
            <a:endParaRPr lang="ru-RU" dirty="0"/>
          </a:p>
        </p:txBody>
      </p:sp>
      <p:pic>
        <p:nvPicPr>
          <p:cNvPr id="2050" name="Picture 2" descr="C:\Documents and Settings\Admin\Рабочий стол\1280px-Stupinigi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82670" y="2857497"/>
            <a:ext cx="4414718" cy="3143272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Palácio_Nacional_de_Mafra_(1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5" y="2863779"/>
            <a:ext cx="4213255" cy="3149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57224" y="285728"/>
            <a:ext cx="7772400" cy="914400"/>
          </a:xfrm>
        </p:spPr>
        <p:txBody>
          <a:bodyPr/>
          <a:lstStyle/>
          <a:p>
            <a:r>
              <a:rPr lang="uk-UA" sz="2400" dirty="0" err="1" smtClean="0"/>
              <a:t>Бернхард</a:t>
            </a:r>
            <a:r>
              <a:rPr lang="uk-UA" sz="2400" dirty="0" smtClean="0"/>
              <a:t> фон </a:t>
            </a:r>
            <a:r>
              <a:rPr lang="uk-UA" sz="2400" dirty="0" err="1" smtClean="0"/>
              <a:t>Ерлах</a:t>
            </a:r>
            <a:r>
              <a:rPr lang="uk-UA" sz="2400" dirty="0" smtClean="0"/>
              <a:t> 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Собор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Карлскірсхе</a:t>
            </a:r>
            <a:r>
              <a:rPr lang="uk-UA" sz="3200" b="1" dirty="0" smtClean="0"/>
              <a:t> </a:t>
            </a:r>
            <a:r>
              <a:rPr lang="uk-UA" sz="3200" dirty="0" smtClean="0"/>
              <a:t>(Відень), 1737 р.</a:t>
            </a:r>
            <a:endParaRPr lang="ru-RU" sz="3200" dirty="0"/>
          </a:p>
        </p:txBody>
      </p:sp>
      <p:pic>
        <p:nvPicPr>
          <p:cNvPr id="3074" name="Picture 2" descr="C:\Documents and Settings\Admin\Рабочий стол\1024px-Karlskirche_Vienna_June_2006_48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357290" y="1785926"/>
            <a:ext cx="678661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02358"/>
          </a:xfrm>
        </p:spPr>
        <p:txBody>
          <a:bodyPr/>
          <a:lstStyle/>
          <a:p>
            <a:pPr algn="r"/>
            <a:r>
              <a:rPr lang="uk-UA" b="1" dirty="0" smtClean="0">
                <a:solidFill>
                  <a:schemeClr val="tx1">
                    <a:lumMod val="85000"/>
                  </a:schemeClr>
                </a:solidFill>
              </a:rPr>
              <a:t>Побутовий інтер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latin typeface="Georgia"/>
              </a:rPr>
              <a:t>’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</a:rPr>
              <a:t>єр</a:t>
            </a:r>
            <a:endParaRPr lang="ru-RU" b="1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3074" name="Picture 2" descr="C:\Documents and Settings\Admin\Рабочий стол\img0171copy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3214686"/>
            <a:ext cx="4264377" cy="3071834"/>
          </a:xfrm>
          <a:prstGeom prst="rect">
            <a:avLst/>
          </a:prstGeom>
          <a:noFill/>
        </p:spPr>
      </p:pic>
      <p:pic>
        <p:nvPicPr>
          <p:cNvPr id="3075" name="Picture 3" descr="C:\Documents and Settings\Admin\Рабочий стол\7dde0fbe46b1f04e89bfe461ac87faf1_i-3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428860" y="1231405"/>
            <a:ext cx="1923237" cy="2411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282" y="2357430"/>
            <a:ext cx="2071702" cy="500066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Кухня та їдальня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Picture 2" descr="C:\Documents and Settings\Admin\Рабочий стол\149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contrast="20000"/>
          </a:blip>
          <a:srcRect l="14180" r="13835"/>
          <a:stretch>
            <a:fillRect/>
          </a:stretch>
        </p:blipFill>
        <p:spPr bwMode="auto">
          <a:xfrm>
            <a:off x="4643438" y="1357298"/>
            <a:ext cx="4319697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143636" y="5715016"/>
            <a:ext cx="2714644" cy="500066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dirty="0" smtClean="0">
                <a:solidFill>
                  <a:schemeClr val="bg1"/>
                </a:solidFill>
              </a:rPr>
              <a:t>Кухонні  меблі  Х</a:t>
            </a:r>
            <a:r>
              <a:rPr lang="en-US" dirty="0" smtClean="0">
                <a:solidFill>
                  <a:schemeClr val="bg1"/>
                </a:solidFill>
              </a:rPr>
              <a:t>V</a:t>
            </a:r>
            <a:r>
              <a:rPr lang="uk-UA" dirty="0" smtClean="0">
                <a:solidFill>
                  <a:schemeClr val="bg1"/>
                </a:solidFill>
              </a:rPr>
              <a:t>ІІ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ст.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B0F0"/>
                </a:solidFill>
              </a:rPr>
              <a:t>Європейський побут Х</a:t>
            </a:r>
            <a:r>
              <a:rPr lang="en-US" b="1" dirty="0" smtClean="0">
                <a:solidFill>
                  <a:srgbClr val="00B0F0"/>
                </a:solidFill>
              </a:rPr>
              <a:t>VI </a:t>
            </a:r>
            <a:r>
              <a:rPr lang="uk-UA" b="1" dirty="0" smtClean="0">
                <a:solidFill>
                  <a:srgbClr val="00B0F0"/>
                </a:solidFill>
              </a:rPr>
              <a:t>ст.  </a:t>
            </a:r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4098" name="Picture 2" descr="C:\Documents and Settings\Admin\Рабочий стол\1315071270_h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214554"/>
            <a:ext cx="4139152" cy="3604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Documents and Settings\Admin\Рабочий стол\Birth_of_St_Mary_in_Santa_Maria_Novella_in_Firenze_by_Domenico_Ghirlandai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contrast="10000"/>
          </a:blip>
          <a:srcRect l="17549" t="1701" r="9437"/>
          <a:stretch>
            <a:fillRect/>
          </a:stretch>
        </p:blipFill>
        <p:spPr bwMode="auto">
          <a:xfrm>
            <a:off x="214282" y="2214554"/>
            <a:ext cx="436049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uk-UA" sz="3600" b="1" dirty="0" smtClean="0">
                <a:solidFill>
                  <a:srgbClr val="FFFF00"/>
                </a:solidFill>
              </a:rPr>
              <a:t>Одяг європейців доби Відродження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Documents and Settings\Admin\Рабочий стол\Испанский женский и мужской костюм 16 ве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-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3923626" cy="4886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Admin\Рабочий стол\костюм Италии эпохи Возрождени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-10000" contrast="1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75" r="96291">
                        <a14:foregroundMark x1="25412" y1="9394" x2="35577" y2="34981"/>
                        <a14:foregroundMark x1="13736" y1="37824" x2="11813" y2="40420"/>
                        <a14:foregroundMark x1="20742" y1="35970" x2="14560" y2="40544"/>
                        <a14:foregroundMark x1="48077" y1="36341" x2="52747" y2="35723"/>
                        <a14:foregroundMark x1="52198" y1="50927" x2="76236" y2="4203"/>
                        <a14:foregroundMark x1="71566" y1="19036" x2="72802" y2="92089"/>
                        <a14:foregroundMark x1="84203" y1="37824" x2="85714" y2="58220"/>
                        <a14:foregroundMark x1="62225" y1="45365" x2="55632" y2="62670"/>
                        <a14:foregroundMark x1="59753" y1="67120" x2="61676" y2="92336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27984" y="1052736"/>
            <a:ext cx="4635891" cy="5831616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Одяг європейців доби Відродження</a:t>
            </a:r>
            <a:endParaRPr lang="ru-RU" sz="3600" dirty="0"/>
          </a:p>
        </p:txBody>
      </p:sp>
      <p:pic>
        <p:nvPicPr>
          <p:cNvPr id="2050" name="Picture 2" descr="C:\Documents and Settings\Admin\Рабочий стол\мода Италии эпохи Возрождени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28596" y="1571612"/>
            <a:ext cx="3998500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Admin\Рабочий стол\женский и мужской костюм Англии 16 ве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4643438" y="1571612"/>
            <a:ext cx="4038600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914400"/>
          </a:xfrm>
        </p:spPr>
        <p:txBody>
          <a:bodyPr/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Одяг європейців доби Відродження</a:t>
            </a:r>
            <a:endParaRPr lang="ru-RU" sz="3600" dirty="0"/>
          </a:p>
        </p:txBody>
      </p:sp>
      <p:pic>
        <p:nvPicPr>
          <p:cNvPr id="3074" name="Picture 2" descr="C:\Documents and Settings\Admin\Рабочий стол\костюм Германии 16 ве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849" r="99576">
                        <a14:foregroundMark x1="12588" y1="43789" x2="1980" y2="48432"/>
                        <a14:foregroundMark x1="73267" y1="17566" x2="79208" y2="8908"/>
                        <a14:foregroundMark x1="88260" y1="34128" x2="92786" y2="41782"/>
                        <a14:foregroundMark x1="64498" y1="33752" x2="60255" y2="38143"/>
                        <a14:foregroundMark x1="59547" y1="57089" x2="56153" y2="63363"/>
                        <a14:foregroundMark x1="71146" y1="25596" x2="65629" y2="28858"/>
                        <a14:foregroundMark x1="43281" y1="39774" x2="50354" y2="50816"/>
                        <a14:foregroundMark x1="64074" y1="43036" x2="62235" y2="48557"/>
                        <a14:foregroundMark x1="82320" y1="29235" x2="87412" y2="3111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0059" y="980728"/>
            <a:ext cx="4720145" cy="561662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075" name="Picture 3" descr="C:\Documents and Settings\Admin\Рабочий стол\мужской и женский костюм Нидерландов 17 века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-10000" contrast="10000"/>
          </a:blip>
          <a:srcRect/>
          <a:stretch>
            <a:fillRect/>
          </a:stretch>
        </p:blipFill>
        <p:spPr bwMode="auto">
          <a:xfrm>
            <a:off x="4848625" y="1268760"/>
            <a:ext cx="4058305" cy="5027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773796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Одяг європейців доби бароко</a:t>
            </a:r>
            <a:endParaRPr lang="ru-RU" dirty="0"/>
          </a:p>
        </p:txBody>
      </p:sp>
      <p:pic>
        <p:nvPicPr>
          <p:cNvPr id="4098" name="Picture 2" descr="C:\Documents and Settings\Admin\Рабочий стол\stil-barokko2-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857223" y="1640948"/>
            <a:ext cx="7888509" cy="48598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Одяг європейців доби бароко</a:t>
            </a:r>
            <a:endParaRPr lang="ru-RU" dirty="0"/>
          </a:p>
        </p:txBody>
      </p:sp>
      <p:pic>
        <p:nvPicPr>
          <p:cNvPr id="5122" name="Picture 2" descr="C:\Documents and Settings\Admin\Рабочий стол\00086568_n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 t="3507" b="4945"/>
          <a:stretch>
            <a:fillRect/>
          </a:stretch>
        </p:blipFill>
        <p:spPr bwMode="auto">
          <a:xfrm>
            <a:off x="357158" y="1571612"/>
            <a:ext cx="3865125" cy="4805181"/>
          </a:xfrm>
          <a:prstGeom prst="rect">
            <a:avLst/>
          </a:prstGeom>
          <a:noFill/>
        </p:spPr>
      </p:pic>
      <p:pic>
        <p:nvPicPr>
          <p:cNvPr id="5123" name="Picture 3" descr="C:\Documents and Settings\Admin\Рабочий стол\74091-a6f6b-55576914--u75e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0000"/>
          </a:blip>
          <a:srcRect t="5710" b="5561"/>
          <a:stretch>
            <a:fillRect/>
          </a:stretch>
        </p:blipFill>
        <p:spPr bwMode="auto">
          <a:xfrm>
            <a:off x="4768999" y="1643050"/>
            <a:ext cx="3871535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144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Одяг європейців доби рококо</a:t>
            </a:r>
            <a:endParaRPr lang="ru-RU" dirty="0"/>
          </a:p>
        </p:txBody>
      </p:sp>
      <p:pic>
        <p:nvPicPr>
          <p:cNvPr id="6146" name="Picture 2" descr="C:\Documents and Settings\Admin\Рабочий стол\1387714000_16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0000" contras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45" l="1235" r="98457">
                        <a14:foregroundMark x1="48251" y1="13015" x2="23251" y2="69195"/>
                        <a14:foregroundMark x1="14300" y1="45412" x2="12449" y2="56367"/>
                        <a14:foregroundMark x1="28395" y1="70974" x2="30453" y2="88764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31060" y="1052736"/>
            <a:ext cx="5086208" cy="5805264"/>
          </a:xfrm>
          <a:prstGeom prst="rect">
            <a:avLst/>
          </a:prstGeom>
          <a:noFill/>
        </p:spPr>
      </p:pic>
      <p:pic>
        <p:nvPicPr>
          <p:cNvPr id="6149" name="Picture 5" descr="C:\Documents and Settings\Admin\Рабочий стол\french-rococo-costume-001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contrast="1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870" t="9316" r="6740" b="7155"/>
          <a:stretch>
            <a:fillRect/>
          </a:stretch>
        </p:blipFill>
        <p:spPr bwMode="auto">
          <a:xfrm>
            <a:off x="5076056" y="1196752"/>
            <a:ext cx="3940059" cy="5161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uk-UA" sz="2800" dirty="0" smtClean="0"/>
              <a:t>Публічні танці та розваги</a:t>
            </a:r>
            <a:endParaRPr lang="ru-RU" sz="2800" dirty="0"/>
          </a:p>
        </p:txBody>
      </p:sp>
      <p:pic>
        <p:nvPicPr>
          <p:cNvPr id="5122" name="Picture 2" descr="C:\Documents and Settings\Admin\Рабочий стол\eba02967637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57298"/>
            <a:ext cx="7427066" cy="5226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dirty="0" smtClean="0"/>
              <a:t>Публічний прийом епохи рококо</a:t>
            </a:r>
            <a:endParaRPr lang="ru-RU" sz="3200" dirty="0"/>
          </a:p>
        </p:txBody>
      </p:sp>
      <p:pic>
        <p:nvPicPr>
          <p:cNvPr id="7170" name="Picture 2" descr="C:\Documents and Settings\Admin\Рабочий стол\0_9d986_27957a9b_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928802"/>
            <a:ext cx="7874055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Музична</a:t>
            </a:r>
            <a:r>
              <a:rPr lang="ru-RU" dirty="0" smtClean="0"/>
              <a:t> </a:t>
            </a:r>
            <a:r>
              <a:rPr lang="ru-RU" dirty="0" err="1" smtClean="0"/>
              <a:t>асамблея</a:t>
            </a:r>
            <a:r>
              <a:rPr lang="ru-RU" dirty="0" smtClean="0"/>
              <a:t> Х</a:t>
            </a:r>
            <a:r>
              <a:rPr lang="en-US" dirty="0" smtClean="0"/>
              <a:t>VIII </a:t>
            </a:r>
            <a:r>
              <a:rPr lang="uk-UA" dirty="0" smtClean="0"/>
              <a:t>ст.</a:t>
            </a:r>
            <a:endParaRPr lang="ru-RU" dirty="0"/>
          </a:p>
        </p:txBody>
      </p:sp>
      <p:pic>
        <p:nvPicPr>
          <p:cNvPr id="1026" name="Picture 2" descr="C:\Documents and Settings\Admin\Рабочий стол\1307992721_717945b2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 b="3090"/>
          <a:stretch>
            <a:fillRect/>
          </a:stretch>
        </p:blipFill>
        <p:spPr bwMode="auto">
          <a:xfrm>
            <a:off x="1500166" y="1714488"/>
            <a:ext cx="6746147" cy="4716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Літературний салон </a:t>
            </a:r>
            <a:r>
              <a:rPr lang="en-US" dirty="0" smtClean="0"/>
              <a:t>XVIII</a:t>
            </a:r>
            <a:r>
              <a:rPr lang="uk-UA" dirty="0" smtClean="0"/>
              <a:t> ст.</a:t>
            </a:r>
            <a:endParaRPr lang="ru-RU" dirty="0"/>
          </a:p>
        </p:txBody>
      </p:sp>
      <p:pic>
        <p:nvPicPr>
          <p:cNvPr id="2050" name="Picture 2" descr="C:\Documents and Settings\Admin\Рабочий стол\19704792_2515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 b="3090"/>
          <a:stretch>
            <a:fillRect/>
          </a:stretch>
        </p:blipFill>
        <p:spPr bwMode="auto">
          <a:xfrm>
            <a:off x="1000100" y="1714488"/>
            <a:ext cx="7460788" cy="4716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Сільські танці </a:t>
            </a:r>
            <a:r>
              <a:rPr lang="en-US" dirty="0" smtClean="0"/>
              <a:t>XVIII </a:t>
            </a:r>
            <a:r>
              <a:rPr lang="uk-UA" dirty="0" smtClean="0"/>
              <a:t>ст.</a:t>
            </a:r>
            <a:endParaRPr lang="ru-RU" dirty="0"/>
          </a:p>
        </p:txBody>
      </p:sp>
      <p:pic>
        <p:nvPicPr>
          <p:cNvPr id="3074" name="Picture 2" descr="C:\Documents and Settings\Admin\Рабочий стол\5.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3" y="1802909"/>
            <a:ext cx="7921825" cy="4555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Харчування європейця Нової доби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C:\Documents and Settings\Admin\Рабочий стол\size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272782" y="2000240"/>
            <a:ext cx="4656408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Documents and Settings\Admin\Рабочий стол\file1_html_2369b5a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071678"/>
            <a:ext cx="3734709" cy="238141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43504" y="4643446"/>
            <a:ext cx="3714776" cy="107157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В  Європі з</a:t>
            </a:r>
            <a:r>
              <a:rPr lang="uk-UA" dirty="0" smtClean="0">
                <a:solidFill>
                  <a:schemeClr val="bg1"/>
                </a:solidFill>
                <a:latin typeface="Georgia"/>
              </a:rPr>
              <a:t>’</a:t>
            </a:r>
            <a:r>
              <a:rPr lang="uk-UA" dirty="0" smtClean="0">
                <a:solidFill>
                  <a:schemeClr val="bg1"/>
                </a:solidFill>
              </a:rPr>
              <a:t>явилися перші </a:t>
            </a:r>
            <a:r>
              <a:rPr lang="uk-UA" i="1" dirty="0" smtClean="0">
                <a:solidFill>
                  <a:schemeClr val="bg1"/>
                </a:solidFill>
              </a:rPr>
              <a:t>громадські  їдальні </a:t>
            </a:r>
            <a:r>
              <a:rPr lang="uk-UA" dirty="0" smtClean="0">
                <a:solidFill>
                  <a:schemeClr val="bg1"/>
                </a:solidFill>
              </a:rPr>
              <a:t>– харчевні, корчми та ресторани і кафе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357166"/>
            <a:ext cx="7772400" cy="1069298"/>
          </a:xfrm>
        </p:spPr>
        <p:txBody>
          <a:bodyPr/>
          <a:lstStyle/>
          <a:p>
            <a:r>
              <a:rPr lang="uk-UA" sz="3600" dirty="0" smtClean="0"/>
              <a:t>Перша кофейня в Лондоні. </a:t>
            </a:r>
            <a:br>
              <a:rPr lang="uk-UA" sz="3600" dirty="0" smtClean="0"/>
            </a:br>
            <a:r>
              <a:rPr lang="uk-UA" sz="2400" i="1" dirty="0" smtClean="0"/>
              <a:t>Літографія Х</a:t>
            </a:r>
            <a:r>
              <a:rPr lang="en-US" sz="2400" i="1" dirty="0" smtClean="0"/>
              <a:t>V</a:t>
            </a:r>
            <a:r>
              <a:rPr lang="uk-UA" sz="2400" i="1" dirty="0" smtClean="0"/>
              <a:t>ІІІ </a:t>
            </a:r>
            <a:r>
              <a:rPr lang="en-US" sz="2400" i="1" dirty="0" smtClean="0"/>
              <a:t>c</a:t>
            </a:r>
            <a:r>
              <a:rPr lang="uk-UA" sz="2400" i="1" dirty="0" smtClean="0"/>
              <a:t>т. </a:t>
            </a:r>
            <a:endParaRPr lang="ru-RU" sz="2400" i="1" dirty="0"/>
          </a:p>
        </p:txBody>
      </p:sp>
      <p:pic>
        <p:nvPicPr>
          <p:cNvPr id="1026" name="Picture 2" descr="C:\Documents and Settings\Admin\Рабочий стол\eng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49"/>
            <a:ext cx="7572428" cy="49403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630920"/>
          </a:xfrm>
        </p:spPr>
        <p:txBody>
          <a:bodyPr/>
          <a:lstStyle/>
          <a:p>
            <a:pPr algn="r"/>
            <a:r>
              <a:rPr lang="uk-UA" sz="2000" dirty="0" smtClean="0"/>
              <a:t>Інтер</a:t>
            </a:r>
            <a:r>
              <a:rPr lang="uk-UA" sz="2000" dirty="0" smtClean="0">
                <a:latin typeface="Georgia"/>
              </a:rPr>
              <a:t>’</a:t>
            </a:r>
            <a:r>
              <a:rPr lang="uk-UA" sz="2000" dirty="0" smtClean="0"/>
              <a:t>єр  житла  заможної  людини 17ст. в Європі</a:t>
            </a:r>
            <a:endParaRPr lang="ru-RU" sz="2000" dirty="0"/>
          </a:p>
        </p:txBody>
      </p:sp>
      <p:pic>
        <p:nvPicPr>
          <p:cNvPr id="3074" name="Picture 2" descr="C:\Documents and Settings\Admin\Рабочий стол\64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142976" y="1357298"/>
            <a:ext cx="7427451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7772400" cy="642942"/>
          </a:xfrm>
        </p:spPr>
        <p:txBody>
          <a:bodyPr/>
          <a:lstStyle/>
          <a:p>
            <a:pPr algn="r"/>
            <a:r>
              <a:rPr lang="uk-UA" sz="2800" dirty="0" smtClean="0"/>
              <a:t>Сільська харчевня в Голландії 17 ст. </a:t>
            </a:r>
            <a:endParaRPr lang="ru-RU" sz="2800" dirty="0"/>
          </a:p>
        </p:txBody>
      </p:sp>
      <p:pic>
        <p:nvPicPr>
          <p:cNvPr id="4098" name="Picture 2" descr="C:\Documents and Settings\Admin\Рабочий стол\OSTADE-Adriaen-Jansz-van-Feasting-Peasants-In-A-Taver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 t="13341"/>
          <a:stretch>
            <a:fillRect/>
          </a:stretch>
        </p:blipFill>
        <p:spPr bwMode="auto">
          <a:xfrm>
            <a:off x="1142976" y="1142984"/>
            <a:ext cx="7382259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uk-UA" b="1" dirty="0" smtClean="0">
                <a:solidFill>
                  <a:schemeClr val="tx1">
                    <a:lumMod val="75000"/>
                  </a:schemeClr>
                </a:solidFill>
              </a:rPr>
              <a:t>узагальнення</a:t>
            </a:r>
            <a:endParaRPr lang="ru-RU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14400" y="1196752"/>
            <a:ext cx="7772400" cy="5158808"/>
          </a:xfrm>
        </p:spPr>
        <p:txBody>
          <a:bodyPr/>
          <a:lstStyle/>
          <a:p>
            <a:r>
              <a:rPr lang="uk-UA" dirty="0" smtClean="0"/>
              <a:t>Які часи називають «</a:t>
            </a:r>
            <a:r>
              <a:rPr lang="uk-UA" dirty="0" err="1" smtClean="0"/>
              <a:t>ранньо</a:t>
            </a:r>
            <a:r>
              <a:rPr lang="uk-UA" dirty="0" smtClean="0"/>
              <a:t> - модерною добою» ? Чому ?</a:t>
            </a:r>
          </a:p>
          <a:p>
            <a:r>
              <a:rPr lang="uk-UA" dirty="0" smtClean="0"/>
              <a:t>Як ви розумієте термін «модернізація» ?</a:t>
            </a:r>
          </a:p>
          <a:p>
            <a:r>
              <a:rPr lang="uk-UA" dirty="0" smtClean="0"/>
              <a:t>Які зміни сталися в житті та побуті мешканців Європи  в ранню добу Нового часу? Чим вони були викликані ?</a:t>
            </a:r>
          </a:p>
          <a:p>
            <a:r>
              <a:rPr lang="uk-UA" dirty="0" smtClean="0"/>
              <a:t>Що таке «мануфактура» ? Чим вона різниться із ремісничою майстернею?</a:t>
            </a:r>
          </a:p>
          <a:p>
            <a:r>
              <a:rPr lang="uk-UA" dirty="0" smtClean="0"/>
              <a:t>Які винаходи були зроблені у </a:t>
            </a:r>
            <a:r>
              <a:rPr lang="uk-UA" dirty="0" err="1" smtClean="0"/>
              <a:t>ранньо</a:t>
            </a:r>
            <a:r>
              <a:rPr lang="uk-UA" dirty="0" smtClean="0"/>
              <a:t> </a:t>
            </a:r>
            <a:r>
              <a:rPr lang="uk-UA" dirty="0" err="1" smtClean="0"/>
              <a:t>-модерну</a:t>
            </a:r>
            <a:r>
              <a:rPr lang="uk-UA" dirty="0" smtClean="0"/>
              <a:t> добу ?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571604" y="5286388"/>
            <a:ext cx="5718048" cy="9774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1472" y="3214686"/>
            <a:ext cx="8156448" cy="77724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Дякуємо за увагу та спілкування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195</TotalTime>
  <Words>441</Words>
  <Application>Microsoft Office PowerPoint</Application>
  <PresentationFormat>Экран (4:3)</PresentationFormat>
  <Paragraphs>63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Consolas</vt:lpstr>
      <vt:lpstr>Corbel</vt:lpstr>
      <vt:lpstr>Georgia</vt:lpstr>
      <vt:lpstr>Tahoma</vt:lpstr>
      <vt:lpstr>Times New Roman</vt:lpstr>
      <vt:lpstr>Wingdings</vt:lpstr>
      <vt:lpstr>Wingdings 2</vt:lpstr>
      <vt:lpstr>Wingdings 3</vt:lpstr>
      <vt:lpstr>Метро</vt:lpstr>
      <vt:lpstr>Повсякденне життя людини ранньої Нової доби</vt:lpstr>
      <vt:lpstr>Завдання та очікування</vt:lpstr>
      <vt:lpstr>Людина раннього часу Нової доби</vt:lpstr>
      <vt:lpstr>Чоловік епохи бароко</vt:lpstr>
      <vt:lpstr>Жінка епохи бароко</vt:lpstr>
      <vt:lpstr>Європейська мануфактура</vt:lpstr>
      <vt:lpstr>Сільська мануфактура в Англії 18 ст.</vt:lpstr>
      <vt:lpstr>Ткацька мануфактура</vt:lpstr>
      <vt:lpstr>Європейські мануфактури</vt:lpstr>
      <vt:lpstr>Винаходи епохи бароко</vt:lpstr>
      <vt:lpstr>Винаходи епохи бароко</vt:lpstr>
      <vt:lpstr>Житло європейців в ХVI ст.</vt:lpstr>
      <vt:lpstr>Архітектура  епохи європейського  бароко</vt:lpstr>
      <vt:lpstr>Архітектура  епохи європейського  бароко</vt:lpstr>
      <vt:lpstr>Бернхард фон Ерлах  Собор Карлскірсхе (Відень), 1737 р.</vt:lpstr>
      <vt:lpstr>Побутовий інтер’єр</vt:lpstr>
      <vt:lpstr>Європейський побут ХVI ст.  </vt:lpstr>
      <vt:lpstr>Одяг європейців доби Відродження</vt:lpstr>
      <vt:lpstr>Одяг європейців доби Відродження</vt:lpstr>
      <vt:lpstr>Одяг європейців доби Відродження</vt:lpstr>
      <vt:lpstr>Одяг європейців доби бароко</vt:lpstr>
      <vt:lpstr>Одяг європейців доби бароко</vt:lpstr>
      <vt:lpstr>Одяг європейців доби рококо</vt:lpstr>
      <vt:lpstr>Публічні танці та розваги</vt:lpstr>
      <vt:lpstr>Публічний прийом епохи рококо</vt:lpstr>
      <vt:lpstr>Музична асамблея ХVIII ст.</vt:lpstr>
      <vt:lpstr>Літературний салон XVIII ст.</vt:lpstr>
      <vt:lpstr>Сільські танці XVIII ст.</vt:lpstr>
      <vt:lpstr>Харчування європейця Нової доби</vt:lpstr>
      <vt:lpstr>Перша кофейня в Лондоні.  Літографія ХVІІІ cт. </vt:lpstr>
      <vt:lpstr>Інтер’єр  житла  заможної  людини 17ст. в Європі</vt:lpstr>
      <vt:lpstr>Сільська харчевня в Голландії 17 ст. </vt:lpstr>
      <vt:lpstr>узагальнення</vt:lpstr>
      <vt:lpstr>Дякуємо за увагу та спілкування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Повсякденне життя людини ранньої Нової доби</dc:title>
  <cp:lastModifiedBy>Рома</cp:lastModifiedBy>
  <cp:revision>62</cp:revision>
  <dcterms:modified xsi:type="dcterms:W3CDTF">2022-10-20T08:32:21Z</dcterms:modified>
</cp:coreProperties>
</file>