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3" r:id="rId4"/>
    <p:sldId id="260" r:id="rId5"/>
    <p:sldId id="266" r:id="rId6"/>
    <p:sldId id="270" r:id="rId7"/>
    <p:sldId id="268" r:id="rId8"/>
    <p:sldId id="269" r:id="rId9"/>
    <p:sldId id="280" r:id="rId10"/>
    <p:sldId id="271" r:id="rId11"/>
    <p:sldId id="272" r:id="rId12"/>
    <p:sldId id="273" r:id="rId13"/>
    <p:sldId id="276" r:id="rId14"/>
    <p:sldId id="277" r:id="rId15"/>
    <p:sldId id="275" r:id="rId16"/>
    <p:sldId id="278" r:id="rId17"/>
    <p:sldId id="279" r:id="rId18"/>
    <p:sldId id="274" r:id="rId19"/>
    <p:sldId id="281" r:id="rId20"/>
    <p:sldId id="261" r:id="rId21"/>
    <p:sldId id="26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8031-09E6-4BFA-9A1D-84B7547A417A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2E37-38ED-4F3A-B25E-46CDC0B84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864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8031-09E6-4BFA-9A1D-84B7547A417A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2E37-38ED-4F3A-B25E-46CDC0B84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62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8031-09E6-4BFA-9A1D-84B7547A417A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2E37-38ED-4F3A-B25E-46CDC0B84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16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8031-09E6-4BFA-9A1D-84B7547A417A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2E37-38ED-4F3A-B25E-46CDC0B84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604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8031-09E6-4BFA-9A1D-84B7547A417A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2E37-38ED-4F3A-B25E-46CDC0B84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122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8031-09E6-4BFA-9A1D-84B7547A417A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2E37-38ED-4F3A-B25E-46CDC0B84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462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8031-09E6-4BFA-9A1D-84B7547A417A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2E37-38ED-4F3A-B25E-46CDC0B84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7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8031-09E6-4BFA-9A1D-84B7547A417A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2E37-38ED-4F3A-B25E-46CDC0B84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68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8031-09E6-4BFA-9A1D-84B7547A417A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2E37-38ED-4F3A-B25E-46CDC0B84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804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8031-09E6-4BFA-9A1D-84B7547A417A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2E37-38ED-4F3A-B25E-46CDC0B84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15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8031-09E6-4BFA-9A1D-84B7547A417A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2E37-38ED-4F3A-B25E-46CDC0B848CE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9780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8031-09E6-4BFA-9A1D-84B7547A417A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2E37-38ED-4F3A-B25E-46CDC0B84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881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8031-09E6-4BFA-9A1D-84B7547A417A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2E37-38ED-4F3A-B25E-46CDC0B848C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7333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8031-09E6-4BFA-9A1D-84B7547A417A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2E37-38ED-4F3A-B25E-46CDC0B84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1672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8031-09E6-4BFA-9A1D-84B7547A417A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2E37-38ED-4F3A-B25E-46CDC0B84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95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8031-09E6-4BFA-9A1D-84B7547A417A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2E37-38ED-4F3A-B25E-46CDC0B84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97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18031-09E6-4BFA-9A1D-84B7547A417A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3202E37-38ED-4F3A-B25E-46CDC0B84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887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90946"/>
            <a:ext cx="8596668" cy="13208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Самостійна робота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4933" y="951346"/>
            <a:ext cx="9200958" cy="3880773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1. У </a:t>
            </a:r>
            <a:r>
              <a:rPr lang="ru-RU" sz="2800" b="1" dirty="0" err="1" smtClean="0">
                <a:solidFill>
                  <a:srgbClr val="002060"/>
                </a:solidFill>
              </a:rPr>
              <a:t>якому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році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було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укладено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Берестейську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церковну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унію</a:t>
            </a:r>
            <a:r>
              <a:rPr lang="ru-RU" sz="2800" b="1" dirty="0">
                <a:solidFill>
                  <a:srgbClr val="002060"/>
                </a:solidFill>
              </a:rPr>
              <a:t>? 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2</a:t>
            </a:r>
            <a:r>
              <a:rPr lang="ru-RU" sz="2800" b="1" dirty="0">
                <a:solidFill>
                  <a:srgbClr val="002060"/>
                </a:solidFill>
              </a:rPr>
              <a:t>. У </a:t>
            </a:r>
            <a:r>
              <a:rPr lang="ru-RU" sz="2800" b="1" dirty="0" err="1">
                <a:solidFill>
                  <a:srgbClr val="002060"/>
                </a:solidFill>
              </a:rPr>
              <a:t>якому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році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українська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>
                <a:solidFill>
                  <a:srgbClr val="002060"/>
                </a:solidFill>
              </a:rPr>
              <a:t>шляхтянка </a:t>
            </a:r>
            <a:r>
              <a:rPr lang="ru-RU" sz="2800" b="1" dirty="0" err="1">
                <a:solidFill>
                  <a:srgbClr val="002060"/>
                </a:solidFill>
              </a:rPr>
              <a:t>Єлизавета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</a:rPr>
              <a:t>(</a:t>
            </a:r>
            <a:r>
              <a:rPr lang="ru-RU" sz="2800" b="1" dirty="0" err="1" smtClean="0">
                <a:solidFill>
                  <a:srgbClr val="002060"/>
                </a:solidFill>
              </a:rPr>
              <a:t>Галшка</a:t>
            </a:r>
            <a:r>
              <a:rPr lang="ru-RU" sz="2800" b="1" dirty="0" smtClean="0">
                <a:solidFill>
                  <a:srgbClr val="002060"/>
                </a:solidFill>
              </a:rPr>
              <a:t>) </a:t>
            </a:r>
            <a:r>
              <a:rPr lang="ru-RU" sz="2800" b="1" dirty="0" err="1" smtClean="0">
                <a:solidFill>
                  <a:srgbClr val="002060"/>
                </a:solidFill>
              </a:rPr>
              <a:t>Гулевичівна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заповіла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православній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громаді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Києва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свої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маєтки</a:t>
            </a:r>
            <a:r>
              <a:rPr lang="ru-RU" sz="2800" b="1" dirty="0" smtClean="0">
                <a:solidFill>
                  <a:srgbClr val="002060"/>
                </a:solidFill>
              </a:rPr>
              <a:t> та створила </a:t>
            </a:r>
            <a:r>
              <a:rPr lang="ru-RU" sz="2800" b="1" dirty="0" err="1" smtClean="0">
                <a:solidFill>
                  <a:srgbClr val="002060"/>
                </a:solidFill>
              </a:rPr>
              <a:t>Київську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братську</a:t>
            </a:r>
            <a:r>
              <a:rPr lang="ru-RU" sz="2800" b="1" dirty="0" smtClean="0">
                <a:solidFill>
                  <a:srgbClr val="002060"/>
                </a:solidFill>
              </a:rPr>
              <a:t> школу?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3</a:t>
            </a:r>
            <a:r>
              <a:rPr lang="ru-RU" sz="2800" b="1" dirty="0">
                <a:solidFill>
                  <a:srgbClr val="002060"/>
                </a:solidFill>
              </a:rPr>
              <a:t>. У </a:t>
            </a:r>
            <a:r>
              <a:rPr lang="ru-RU" sz="2800" b="1" dirty="0" err="1">
                <a:solidFill>
                  <a:srgbClr val="002060"/>
                </a:solidFill>
              </a:rPr>
              <a:t>якому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році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</a:rPr>
              <a:t>створено </a:t>
            </a:r>
            <a:r>
              <a:rPr lang="ru-RU" sz="2800" b="1" dirty="0" err="1" smtClean="0">
                <a:solidFill>
                  <a:srgbClr val="002060"/>
                </a:solidFill>
              </a:rPr>
              <a:t>Київське</a:t>
            </a:r>
            <a:r>
              <a:rPr lang="ru-RU" sz="2800" b="1" dirty="0" smtClean="0">
                <a:solidFill>
                  <a:srgbClr val="002060"/>
                </a:solidFill>
              </a:rPr>
              <a:t> братство?                    </a:t>
            </a:r>
            <a:endParaRPr lang="ru-RU" sz="2800" b="1" dirty="0">
              <a:solidFill>
                <a:srgbClr val="00206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4</a:t>
            </a:r>
            <a:r>
              <a:rPr lang="ru-RU" sz="2800" b="1" dirty="0">
                <a:solidFill>
                  <a:srgbClr val="002060"/>
                </a:solidFill>
              </a:rPr>
              <a:t>. </a:t>
            </a:r>
            <a:r>
              <a:rPr lang="ru-RU" sz="2800" b="1" dirty="0" smtClean="0">
                <a:solidFill>
                  <a:srgbClr val="002060"/>
                </a:solidFill>
              </a:rPr>
              <a:t>Коли </a:t>
            </a:r>
            <a:r>
              <a:rPr lang="ru-RU" sz="2800" b="1" dirty="0" err="1" smtClean="0">
                <a:solidFill>
                  <a:srgbClr val="002060"/>
                </a:solidFill>
              </a:rPr>
              <a:t>було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відновлено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вищу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православну</a:t>
            </a:r>
            <a:r>
              <a:rPr lang="ru-RU" sz="2800" b="1" dirty="0" smtClean="0">
                <a:solidFill>
                  <a:srgbClr val="002060"/>
                </a:solidFill>
              </a:rPr>
              <a:t>  </a:t>
            </a:r>
            <a:r>
              <a:rPr lang="ru-RU" sz="2800" b="1" dirty="0" err="1" smtClean="0">
                <a:solidFill>
                  <a:srgbClr val="002060"/>
                </a:solidFill>
              </a:rPr>
              <a:t>ієрархію</a:t>
            </a:r>
            <a:r>
              <a:rPr lang="ru-RU" sz="2800" b="1" dirty="0" smtClean="0">
                <a:solidFill>
                  <a:srgbClr val="002060"/>
                </a:solidFill>
              </a:rPr>
              <a:t> та </a:t>
            </a:r>
            <a:r>
              <a:rPr lang="ru-RU" sz="2800" b="1" dirty="0" err="1" smtClean="0">
                <a:solidFill>
                  <a:srgbClr val="002060"/>
                </a:solidFill>
              </a:rPr>
              <a:t>хто</a:t>
            </a:r>
            <a:r>
              <a:rPr lang="ru-RU" sz="2800" b="1" dirty="0" smtClean="0">
                <a:solidFill>
                  <a:srgbClr val="002060"/>
                </a:solidFill>
              </a:rPr>
              <a:t> став митрополитом? </a:t>
            </a:r>
            <a:endParaRPr lang="ru-RU" sz="2800" b="1" dirty="0">
              <a:solidFill>
                <a:srgbClr val="00206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5. </a:t>
            </a:r>
            <a:r>
              <a:rPr lang="ru-RU" sz="2800" b="1" dirty="0">
                <a:solidFill>
                  <a:srgbClr val="002060"/>
                </a:solidFill>
              </a:rPr>
              <a:t>Кого </a:t>
            </a:r>
            <a:r>
              <a:rPr lang="ru-RU" sz="2800" b="1" dirty="0" err="1">
                <a:solidFill>
                  <a:srgbClr val="002060"/>
                </a:solidFill>
              </a:rPr>
              <a:t>називали</a:t>
            </a:r>
            <a:r>
              <a:rPr lang="ru-RU" sz="2800" b="1" dirty="0">
                <a:solidFill>
                  <a:srgbClr val="002060"/>
                </a:solidFill>
              </a:rPr>
              <a:t> «</a:t>
            </a:r>
            <a:r>
              <a:rPr lang="ru-RU" sz="2800" b="1" dirty="0" err="1">
                <a:solidFill>
                  <a:srgbClr val="002060"/>
                </a:solidFill>
              </a:rPr>
              <a:t>батьком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унії</a:t>
            </a:r>
            <a:r>
              <a:rPr lang="ru-RU" sz="2800" b="1" dirty="0" smtClean="0">
                <a:solidFill>
                  <a:srgbClr val="002060"/>
                </a:solidFill>
              </a:rPr>
              <a:t>»?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6. Коли </a:t>
            </a:r>
            <a:r>
              <a:rPr lang="ru-RU" sz="2800" b="1" dirty="0" err="1" smtClean="0">
                <a:solidFill>
                  <a:srgbClr val="002060"/>
                </a:solidFill>
              </a:rPr>
              <a:t>було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легалізовано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православну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церкву</a:t>
            </a:r>
            <a:r>
              <a:rPr lang="ru-RU" sz="2800" b="1" dirty="0" smtClean="0">
                <a:solidFill>
                  <a:srgbClr val="00206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063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0327" y="429492"/>
            <a:ext cx="9144000" cy="642850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7. </a:t>
            </a:r>
            <a:r>
              <a:rPr lang="ru-RU" sz="3200" b="1" dirty="0" err="1">
                <a:solidFill>
                  <a:srgbClr val="002060"/>
                </a:solidFill>
              </a:rPr>
              <a:t>Що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таке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консисторія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>
                <a:solidFill>
                  <a:srgbClr val="002060"/>
                </a:solidFill>
              </a:rPr>
              <a:t>та </a:t>
            </a:r>
            <a:r>
              <a:rPr lang="ru-RU" sz="3200" b="1" dirty="0" err="1">
                <a:solidFill>
                  <a:srgbClr val="002060"/>
                </a:solidFill>
              </a:rPr>
              <a:t>хто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її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заснував</a:t>
            </a:r>
            <a:r>
              <a:rPr lang="ru-RU" sz="3200" b="1" dirty="0">
                <a:solidFill>
                  <a:srgbClr val="002060"/>
                </a:solidFill>
              </a:rPr>
              <a:t>? 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8</a:t>
            </a:r>
            <a:r>
              <a:rPr lang="ru-RU" sz="3200" b="1" dirty="0">
                <a:solidFill>
                  <a:srgbClr val="002060"/>
                </a:solidFill>
              </a:rPr>
              <a:t>. Як </a:t>
            </a:r>
            <a:r>
              <a:rPr lang="ru-RU" sz="3200" b="1" dirty="0" err="1">
                <a:solidFill>
                  <a:srgbClr val="002060"/>
                </a:solidFill>
              </a:rPr>
              <a:t>називається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твір</a:t>
            </a:r>
            <a:r>
              <a:rPr lang="ru-RU" sz="3200" b="1" dirty="0" smtClean="0">
                <a:solidFill>
                  <a:srgbClr val="002060"/>
                </a:solidFill>
              </a:rPr>
              <a:t>, </a:t>
            </a:r>
            <a:r>
              <a:rPr lang="ru-RU" sz="3200" b="1" smtClean="0">
                <a:solidFill>
                  <a:srgbClr val="002060"/>
                </a:solidFill>
              </a:rPr>
              <a:t>написаний                            П</a:t>
            </a:r>
            <a:r>
              <a:rPr lang="ru-RU" sz="3200" b="1" dirty="0">
                <a:solidFill>
                  <a:srgbClr val="002060"/>
                </a:solidFill>
              </a:rPr>
              <a:t>. </a:t>
            </a:r>
            <a:r>
              <a:rPr lang="ru-RU" sz="3200" b="1" dirty="0" smtClean="0">
                <a:solidFill>
                  <a:srgbClr val="002060"/>
                </a:solidFill>
              </a:rPr>
              <a:t>Могилою?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9</a:t>
            </a:r>
            <a:r>
              <a:rPr lang="ru-RU" sz="3200" b="1" dirty="0">
                <a:solidFill>
                  <a:srgbClr val="002060"/>
                </a:solidFill>
              </a:rPr>
              <a:t>. </a:t>
            </a:r>
            <a:r>
              <a:rPr lang="ru-RU" sz="3200" b="1" dirty="0" err="1">
                <a:solidFill>
                  <a:srgbClr val="002060"/>
                </a:solidFill>
              </a:rPr>
              <a:t>Хто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</a:rPr>
              <a:t>автор </a:t>
            </a:r>
            <a:r>
              <a:rPr lang="ru-RU" sz="3200" b="1" dirty="0" err="1" smtClean="0">
                <a:solidFill>
                  <a:srgbClr val="002060"/>
                </a:solidFill>
              </a:rPr>
              <a:t>твору</a:t>
            </a:r>
            <a:r>
              <a:rPr lang="ru-RU" sz="3200" b="1" dirty="0" smtClean="0">
                <a:solidFill>
                  <a:srgbClr val="002060"/>
                </a:solidFill>
              </a:rPr>
              <a:t> «</a:t>
            </a:r>
            <a:r>
              <a:rPr lang="ru-RU" sz="3200" b="1" dirty="0" err="1" smtClean="0">
                <a:solidFill>
                  <a:srgbClr val="002060"/>
                </a:solidFill>
              </a:rPr>
              <a:t>Тренос</a:t>
            </a:r>
            <a:r>
              <a:rPr lang="ru-RU" sz="3200" b="1" dirty="0" smtClean="0">
                <a:solidFill>
                  <a:srgbClr val="002060"/>
                </a:solidFill>
              </a:rPr>
              <a:t>»? 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10</a:t>
            </a:r>
            <a:r>
              <a:rPr lang="ru-RU" sz="3200" b="1" dirty="0">
                <a:solidFill>
                  <a:srgbClr val="002060"/>
                </a:solidFill>
              </a:rPr>
              <a:t>. </a:t>
            </a:r>
            <a:r>
              <a:rPr lang="ru-RU" sz="3200" b="1" dirty="0" err="1">
                <a:solidFill>
                  <a:srgbClr val="002060"/>
                </a:solidFill>
              </a:rPr>
              <a:t>Назвіть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полемічний</a:t>
            </a:r>
            <a:r>
              <a:rPr lang="ru-RU" sz="3200" b="1" dirty="0" smtClean="0">
                <a:solidFill>
                  <a:srgbClr val="002060"/>
                </a:solidFill>
              </a:rPr>
              <a:t>  </a:t>
            </a:r>
            <a:r>
              <a:rPr lang="ru-RU" sz="3200" b="1" dirty="0" err="1" smtClean="0">
                <a:solidFill>
                  <a:srgbClr val="002060"/>
                </a:solidFill>
              </a:rPr>
              <a:t>твір</a:t>
            </a:r>
            <a:r>
              <a:rPr lang="ru-RU" sz="3200" b="1" dirty="0" smtClean="0">
                <a:solidFill>
                  <a:srgbClr val="002060"/>
                </a:solidFill>
              </a:rPr>
              <a:t>, написаний                         </a:t>
            </a:r>
            <a:r>
              <a:rPr lang="ru-RU" sz="3200" b="1" dirty="0">
                <a:solidFill>
                  <a:srgbClr val="002060"/>
                </a:solidFill>
              </a:rPr>
              <a:t>Г</a:t>
            </a:r>
            <a:r>
              <a:rPr lang="ru-RU" sz="3200" b="1" dirty="0" smtClean="0">
                <a:solidFill>
                  <a:srgbClr val="002060"/>
                </a:solidFill>
              </a:rPr>
              <a:t>. </a:t>
            </a:r>
            <a:r>
              <a:rPr lang="ru-RU" sz="3200" b="1" dirty="0" err="1" smtClean="0">
                <a:solidFill>
                  <a:srgbClr val="002060"/>
                </a:solidFill>
              </a:rPr>
              <a:t>Смотрицьким</a:t>
            </a:r>
            <a:r>
              <a:rPr lang="ru-RU" sz="3200" b="1" dirty="0" smtClean="0">
                <a:solidFill>
                  <a:srgbClr val="002060"/>
                </a:solidFill>
              </a:rPr>
              <a:t>? 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11. Коли створено та як </a:t>
            </a:r>
            <a:r>
              <a:rPr lang="ru-RU" sz="3200" b="1" dirty="0" err="1" smtClean="0">
                <a:solidFill>
                  <a:srgbClr val="002060"/>
                </a:solidFill>
              </a:rPr>
              <a:t>називався</a:t>
            </a:r>
            <a:r>
              <a:rPr lang="ru-RU" sz="3200" b="1" dirty="0" smtClean="0">
                <a:solidFill>
                  <a:srgbClr val="002060"/>
                </a:solidFill>
              </a:rPr>
              <a:t> перший </a:t>
            </a:r>
            <a:r>
              <a:rPr lang="ru-RU" sz="3200" b="1" dirty="0" err="1" smtClean="0">
                <a:solidFill>
                  <a:srgbClr val="002060"/>
                </a:solidFill>
              </a:rPr>
              <a:t>вищий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навчальний</a:t>
            </a:r>
            <a:r>
              <a:rPr lang="ru-RU" sz="3200" b="1" dirty="0" smtClean="0">
                <a:solidFill>
                  <a:srgbClr val="002060"/>
                </a:solidFill>
              </a:rPr>
              <a:t> заклад?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12</a:t>
            </a:r>
            <a:r>
              <a:rPr lang="ru-RU" sz="3200" b="1" dirty="0">
                <a:solidFill>
                  <a:srgbClr val="002060"/>
                </a:solidFill>
              </a:rPr>
              <a:t>. </a:t>
            </a:r>
            <a:r>
              <a:rPr lang="ru-RU" sz="3200" b="1" dirty="0" err="1" smtClean="0">
                <a:solidFill>
                  <a:srgbClr val="002060"/>
                </a:solidFill>
              </a:rPr>
              <a:t>Назвіть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реформи</a:t>
            </a:r>
            <a:r>
              <a:rPr lang="ru-RU" sz="3200" b="1" dirty="0" smtClean="0">
                <a:solidFill>
                  <a:srgbClr val="002060"/>
                </a:solidFill>
              </a:rPr>
              <a:t> П. </a:t>
            </a:r>
            <a:r>
              <a:rPr lang="ru-RU" sz="3200" b="1" dirty="0" err="1" smtClean="0">
                <a:solidFill>
                  <a:srgbClr val="002060"/>
                </a:solidFill>
              </a:rPr>
              <a:t>Могили</a:t>
            </a:r>
            <a:r>
              <a:rPr lang="ru-RU" sz="3200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3200" b="1" dirty="0" err="1" smtClean="0">
                <a:solidFill>
                  <a:srgbClr val="002060"/>
                </a:solidFill>
              </a:rPr>
              <a:t>Виконати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завдання</a:t>
            </a:r>
            <a:r>
              <a:rPr lang="ru-RU" sz="3200" b="1" dirty="0" smtClean="0">
                <a:solidFill>
                  <a:srgbClr val="002060"/>
                </a:solidFill>
              </a:rPr>
              <a:t> та </a:t>
            </a:r>
            <a:r>
              <a:rPr lang="ru-RU" sz="3200" b="1" dirty="0" err="1" smtClean="0">
                <a:solidFill>
                  <a:srgbClr val="002060"/>
                </a:solidFill>
              </a:rPr>
              <a:t>вислати</a:t>
            </a:r>
            <a:r>
              <a:rPr lang="ru-RU" sz="3200" b="1" dirty="0" smtClean="0">
                <a:solidFill>
                  <a:srgbClr val="002060"/>
                </a:solidFill>
              </a:rPr>
              <a:t> на </a:t>
            </a:r>
            <a:r>
              <a:rPr lang="ru-RU" sz="3200" b="1" dirty="0" err="1" smtClean="0">
                <a:solidFill>
                  <a:srgbClr val="002060"/>
                </a:solidFill>
              </a:rPr>
              <a:t>електронну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пошту</a:t>
            </a:r>
            <a:r>
              <a:rPr lang="ru-RU" sz="3200" b="1" dirty="0" smtClean="0">
                <a:solidFill>
                  <a:srgbClr val="002060"/>
                </a:solidFill>
              </a:rPr>
              <a:t>:</a:t>
            </a:r>
            <a:r>
              <a:rPr lang="en-US" sz="3200" b="1" dirty="0" smtClean="0">
                <a:solidFill>
                  <a:srgbClr val="FF0000"/>
                </a:solidFill>
              </a:rPr>
              <a:t>lubavadch@gmail.com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06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6230" y="3665297"/>
            <a:ext cx="7766936" cy="1646302"/>
          </a:xfrm>
        </p:spPr>
        <p:txBody>
          <a:bodyPr/>
          <a:lstStyle/>
          <a:p>
            <a:pPr algn="ctr"/>
            <a:r>
              <a:rPr lang="uk-UA" sz="7200" b="1" dirty="0"/>
              <a:t>Культурно- освітнє  </a:t>
            </a:r>
            <a:r>
              <a:rPr lang="uk-UA" sz="7200" b="1" dirty="0" smtClean="0"/>
              <a:t>життя.</a:t>
            </a:r>
            <a:r>
              <a:rPr lang="en-US" sz="7200" dirty="0"/>
              <a:t/>
            </a:r>
            <a:br>
              <a:rPr lang="en-US" sz="7200" dirty="0"/>
            </a:b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92474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u="sng" dirty="0" smtClean="0"/>
              <a:t>Мета уроку: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99309"/>
            <a:ext cx="8596668" cy="4642053"/>
          </a:xfrm>
        </p:spPr>
        <p:txBody>
          <a:bodyPr>
            <a:normAutofit fontScale="85000" lnSpcReduction="20000"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визначати </a:t>
            </a:r>
            <a:r>
              <a:rPr lang="uk-UA" sz="2800" b="1" dirty="0">
                <a:solidFill>
                  <a:srgbClr val="002060"/>
                </a:solidFill>
              </a:rPr>
              <a:t>умови і стан розвитку культури в Україні </a:t>
            </a:r>
            <a:r>
              <a:rPr lang="uk-UA" sz="2800" b="1" dirty="0" smtClean="0">
                <a:solidFill>
                  <a:srgbClr val="002060"/>
                </a:solidFill>
              </a:rPr>
              <a:t>у </a:t>
            </a:r>
            <a:r>
              <a:rPr lang="uk-UA" sz="2800" b="1" dirty="0">
                <a:solidFill>
                  <a:srgbClr val="002060"/>
                </a:solidFill>
              </a:rPr>
              <a:t>Х</a:t>
            </a:r>
            <a:r>
              <a:rPr lang="en-US" sz="2800" b="1" dirty="0" smtClean="0">
                <a:solidFill>
                  <a:srgbClr val="002060"/>
                </a:solidFill>
              </a:rPr>
              <a:t>VI</a:t>
            </a:r>
            <a:r>
              <a:rPr lang="uk-UA" sz="2800" b="1" dirty="0" smtClean="0">
                <a:solidFill>
                  <a:srgbClr val="002060"/>
                </a:solidFill>
              </a:rPr>
              <a:t> </a:t>
            </a:r>
            <a:r>
              <a:rPr lang="uk-UA" sz="2800" b="1" dirty="0">
                <a:solidFill>
                  <a:srgbClr val="002060"/>
                </a:solidFill>
              </a:rPr>
              <a:t>- першій половині Х</a:t>
            </a:r>
            <a:r>
              <a:rPr lang="en-US" sz="2800" b="1" dirty="0">
                <a:solidFill>
                  <a:srgbClr val="002060"/>
                </a:solidFill>
              </a:rPr>
              <a:t>VII</a:t>
            </a:r>
            <a:r>
              <a:rPr lang="uk-UA" sz="2800" b="1" dirty="0">
                <a:solidFill>
                  <a:srgbClr val="002060"/>
                </a:solidFill>
              </a:rPr>
              <a:t> століття, охарактеризувати розвиток освіти та книгодрукування в даний період; </a:t>
            </a:r>
            <a:endParaRPr lang="uk-UA" sz="2800" b="1" dirty="0" smtClean="0">
              <a:solidFill>
                <a:srgbClr val="002060"/>
              </a:solidFill>
            </a:endParaRPr>
          </a:p>
          <a:p>
            <a:r>
              <a:rPr lang="uk-UA" sz="2800" b="1" dirty="0" smtClean="0">
                <a:solidFill>
                  <a:srgbClr val="002060"/>
                </a:solidFill>
              </a:rPr>
              <a:t>розвивати  </a:t>
            </a:r>
            <a:r>
              <a:rPr lang="uk-UA" sz="2800" b="1" dirty="0">
                <a:solidFill>
                  <a:srgbClr val="002060"/>
                </a:solidFill>
              </a:rPr>
              <a:t>уміння </a:t>
            </a:r>
            <a:r>
              <a:rPr lang="uk-UA" sz="2800" b="1" dirty="0" smtClean="0">
                <a:solidFill>
                  <a:srgbClr val="002060"/>
                </a:solidFill>
              </a:rPr>
              <a:t>аналізувати,  </a:t>
            </a:r>
            <a:r>
              <a:rPr lang="uk-UA" sz="2800" b="1" dirty="0">
                <a:solidFill>
                  <a:srgbClr val="002060"/>
                </a:solidFill>
              </a:rPr>
              <a:t>порівнювати  історичний матеріал, робити висновки, узагальнення; </a:t>
            </a:r>
            <a:endParaRPr lang="uk-UA" sz="2800" b="1" dirty="0" smtClean="0">
              <a:solidFill>
                <a:srgbClr val="002060"/>
              </a:solidFill>
            </a:endParaRPr>
          </a:p>
          <a:p>
            <a:r>
              <a:rPr lang="uk-UA" sz="2800" b="1" dirty="0" smtClean="0">
                <a:solidFill>
                  <a:srgbClr val="002060"/>
                </a:solidFill>
              </a:rPr>
              <a:t>ознайомити </a:t>
            </a:r>
            <a:r>
              <a:rPr lang="uk-UA" sz="2800" b="1" dirty="0">
                <a:solidFill>
                  <a:srgbClr val="002060"/>
                </a:solidFill>
              </a:rPr>
              <a:t>з основними пам’ятками і здобутками тієї доби</a:t>
            </a:r>
            <a:r>
              <a:rPr lang="uk-UA" sz="2800" b="1" dirty="0" smtClean="0">
                <a:solidFill>
                  <a:srgbClr val="002060"/>
                </a:solidFill>
              </a:rPr>
              <a:t>;</a:t>
            </a:r>
          </a:p>
          <a:p>
            <a:r>
              <a:rPr lang="uk-UA" sz="2800" b="1" dirty="0">
                <a:solidFill>
                  <a:srgbClr val="002060"/>
                </a:solidFill>
              </a:rPr>
              <a:t>виховувати шанобливе	ставлення до пам’яток минулого, а також високі моральні	якості на кращих	 зразках національної </a:t>
            </a:r>
            <a:r>
              <a:rPr lang="uk-UA" sz="2800" b="1" dirty="0" smtClean="0">
                <a:solidFill>
                  <a:srgbClr val="002060"/>
                </a:solidFill>
              </a:rPr>
              <a:t>культури;</a:t>
            </a:r>
            <a:endParaRPr lang="en-US" sz="2800" b="1" dirty="0">
              <a:solidFill>
                <a:srgbClr val="002060"/>
              </a:solidFill>
            </a:endParaRPr>
          </a:p>
          <a:p>
            <a:r>
              <a:rPr lang="uk-UA" sz="2800" b="1" dirty="0" smtClean="0">
                <a:solidFill>
                  <a:srgbClr val="002060"/>
                </a:solidFill>
              </a:rPr>
              <a:t>виховувати </a:t>
            </a:r>
            <a:r>
              <a:rPr lang="uk-UA" sz="2800" b="1" dirty="0">
                <a:solidFill>
                  <a:srgbClr val="002060"/>
                </a:solidFill>
              </a:rPr>
              <a:t>бажання вчитися, здобувати самостійно </a:t>
            </a:r>
            <a:r>
              <a:rPr lang="uk-UA" sz="2800" b="1" dirty="0" smtClean="0">
                <a:solidFill>
                  <a:srgbClr val="002060"/>
                </a:solidFill>
              </a:rPr>
              <a:t>знання.</a:t>
            </a:r>
            <a:endParaRPr lang="en-US" sz="2800" b="1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57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4400" b="1" dirty="0"/>
              <a:t>План  вивчення  нового  матеріалу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800" b="1" dirty="0">
                <a:solidFill>
                  <a:srgbClr val="002060"/>
                </a:solidFill>
              </a:rPr>
              <a:t> </a:t>
            </a:r>
            <a:r>
              <a:rPr lang="uk-UA" sz="3600" b="1" dirty="0" smtClean="0">
                <a:solidFill>
                  <a:srgbClr val="002060"/>
                </a:solidFill>
              </a:rPr>
              <a:t>1. Умови </a:t>
            </a:r>
            <a:r>
              <a:rPr lang="uk-UA" sz="3600" b="1" dirty="0">
                <a:solidFill>
                  <a:srgbClr val="002060"/>
                </a:solidFill>
              </a:rPr>
              <a:t>розвитку  української  </a:t>
            </a:r>
            <a:r>
              <a:rPr lang="uk-UA" sz="3600" b="1" dirty="0" smtClean="0">
                <a:solidFill>
                  <a:srgbClr val="002060"/>
                </a:solidFill>
              </a:rPr>
              <a:t>культури.</a:t>
            </a:r>
            <a:endParaRPr lang="en-US" sz="3600" b="1" dirty="0">
              <a:solidFill>
                <a:srgbClr val="002060"/>
              </a:solidFill>
            </a:endParaRPr>
          </a:p>
          <a:p>
            <a:r>
              <a:rPr lang="uk-UA" sz="3600" b="1" dirty="0" smtClean="0">
                <a:solidFill>
                  <a:srgbClr val="002060"/>
                </a:solidFill>
              </a:rPr>
              <a:t> 2. Єзуїтські  колегії.</a:t>
            </a:r>
            <a:endParaRPr lang="en-US" sz="3600" b="1" dirty="0">
              <a:solidFill>
                <a:srgbClr val="002060"/>
              </a:solidFill>
            </a:endParaRPr>
          </a:p>
          <a:p>
            <a:r>
              <a:rPr lang="uk-UA" sz="3600" b="1" dirty="0" smtClean="0">
                <a:solidFill>
                  <a:srgbClr val="002060"/>
                </a:solidFill>
              </a:rPr>
              <a:t> 3. Львівська  братська  школа.</a:t>
            </a:r>
            <a:endParaRPr lang="en-US" sz="3600" b="1" dirty="0">
              <a:solidFill>
                <a:srgbClr val="002060"/>
              </a:solidFill>
            </a:endParaRPr>
          </a:p>
          <a:p>
            <a:r>
              <a:rPr lang="uk-UA" sz="3600" b="1" dirty="0" smtClean="0">
                <a:solidFill>
                  <a:srgbClr val="002060"/>
                </a:solidFill>
              </a:rPr>
              <a:t> 4. Початок книгодрукування.</a:t>
            </a:r>
            <a:endParaRPr lang="en-US" sz="3600" b="1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4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400" b="1" dirty="0"/>
              <a:t>Домашнє завдання</a:t>
            </a:r>
            <a:r>
              <a:rPr lang="en-US" sz="4400" dirty="0"/>
              <a:t/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4000" b="1" dirty="0" smtClean="0">
                <a:solidFill>
                  <a:srgbClr val="002060"/>
                </a:solidFill>
              </a:rPr>
              <a:t>1</a:t>
            </a:r>
            <a:r>
              <a:rPr lang="uk-UA" sz="4000" b="1" dirty="0">
                <a:solidFill>
                  <a:srgbClr val="002060"/>
                </a:solidFill>
              </a:rPr>
              <a:t>. Опрацювати § </a:t>
            </a:r>
            <a:r>
              <a:rPr lang="uk-UA" sz="4000" b="1" dirty="0" smtClean="0">
                <a:solidFill>
                  <a:srgbClr val="002060"/>
                </a:solidFill>
              </a:rPr>
              <a:t>8.</a:t>
            </a:r>
          </a:p>
          <a:p>
            <a:r>
              <a:rPr lang="en-US" sz="4000" b="1" dirty="0" smtClean="0">
                <a:solidFill>
                  <a:srgbClr val="002060"/>
                </a:solidFill>
              </a:rPr>
              <a:t>2</a:t>
            </a:r>
            <a:r>
              <a:rPr lang="uk-UA" sz="4000" b="1" dirty="0" smtClean="0">
                <a:solidFill>
                  <a:srgbClr val="002060"/>
                </a:solidFill>
              </a:rPr>
              <a:t>. </a:t>
            </a:r>
            <a:r>
              <a:rPr lang="uk-UA" sz="4000" b="1" dirty="0" err="1" smtClean="0">
                <a:solidFill>
                  <a:srgbClr val="002060"/>
                </a:solidFill>
              </a:rPr>
              <a:t>Запам</a:t>
            </a:r>
            <a:r>
              <a:rPr lang="en-US" sz="4000" b="1" dirty="0" smtClean="0">
                <a:solidFill>
                  <a:srgbClr val="002060"/>
                </a:solidFill>
              </a:rPr>
              <a:t>’</a:t>
            </a:r>
            <a:r>
              <a:rPr lang="uk-UA" sz="4000" b="1" dirty="0" err="1" smtClean="0">
                <a:solidFill>
                  <a:srgbClr val="002060"/>
                </a:solidFill>
              </a:rPr>
              <a:t>ятати</a:t>
            </a:r>
            <a:r>
              <a:rPr lang="uk-UA" sz="4000" b="1" dirty="0" smtClean="0">
                <a:solidFill>
                  <a:srgbClr val="002060"/>
                </a:solidFill>
              </a:rPr>
              <a:t> дати.</a:t>
            </a:r>
          </a:p>
          <a:p>
            <a:r>
              <a:rPr lang="uk-UA" sz="4000" b="1" dirty="0" smtClean="0">
                <a:solidFill>
                  <a:srgbClr val="002060"/>
                </a:solidFill>
              </a:rPr>
              <a:t>3. </a:t>
            </a:r>
            <a:r>
              <a:rPr lang="uk-UA" sz="4000" b="1" dirty="0" err="1" smtClean="0">
                <a:solidFill>
                  <a:srgbClr val="002060"/>
                </a:solidFill>
              </a:rPr>
              <a:t>Стор</a:t>
            </a:r>
            <a:r>
              <a:rPr lang="uk-UA" sz="4000" b="1" dirty="0" smtClean="0">
                <a:solidFill>
                  <a:srgbClr val="002060"/>
                </a:solidFill>
              </a:rPr>
              <a:t>. 58 запитання (усно).</a:t>
            </a:r>
            <a:endParaRPr lang="en-US" sz="4000" b="1" dirty="0">
              <a:solidFill>
                <a:srgbClr val="002060"/>
              </a:solidFill>
            </a:endParaRPr>
          </a:p>
          <a:p>
            <a:endParaRPr lang="en-US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170" y="207818"/>
            <a:ext cx="8596668" cy="89131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/>
              <a:t>Основні дати: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8170" y="942109"/>
            <a:ext cx="8868448" cy="5099253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1574р. – </a:t>
            </a:r>
            <a:r>
              <a:rPr lang="uk-UA" sz="2400" b="1" dirty="0" smtClean="0">
                <a:solidFill>
                  <a:srgbClr val="002060"/>
                </a:solidFill>
              </a:rPr>
              <a:t>видання Іваном </a:t>
            </a:r>
            <a:r>
              <a:rPr lang="uk-UA" sz="2400" b="1" dirty="0">
                <a:solidFill>
                  <a:srgbClr val="002060"/>
                </a:solidFill>
              </a:rPr>
              <a:t>Ф</a:t>
            </a:r>
            <a:r>
              <a:rPr lang="uk-UA" sz="2400" b="1" dirty="0" smtClean="0">
                <a:solidFill>
                  <a:srgbClr val="002060"/>
                </a:solidFill>
              </a:rPr>
              <a:t>едоровим у Львові «Апостола» та «</a:t>
            </a:r>
            <a:r>
              <a:rPr lang="uk-UA" sz="2400" b="1" dirty="0" err="1" smtClean="0">
                <a:solidFill>
                  <a:srgbClr val="002060"/>
                </a:solidFill>
              </a:rPr>
              <a:t>Букваря</a:t>
            </a:r>
            <a:r>
              <a:rPr lang="uk-UA" sz="2400" b="1" dirty="0" smtClean="0">
                <a:solidFill>
                  <a:srgbClr val="002060"/>
                </a:solidFill>
              </a:rPr>
              <a:t>».</a:t>
            </a:r>
          </a:p>
          <a:p>
            <a:r>
              <a:rPr lang="uk-UA" sz="2400" b="1" dirty="0" smtClean="0">
                <a:solidFill>
                  <a:srgbClr val="FF0000"/>
                </a:solidFill>
              </a:rPr>
              <a:t>1576-1578рр. </a:t>
            </a:r>
            <a:r>
              <a:rPr lang="uk-UA" sz="2400" b="1" dirty="0" smtClean="0">
                <a:solidFill>
                  <a:srgbClr val="002060"/>
                </a:solidFill>
              </a:rPr>
              <a:t>– заснування князем Василем-Костянтином Острозьким друкарні та школи.</a:t>
            </a:r>
          </a:p>
          <a:p>
            <a:r>
              <a:rPr lang="uk-UA" sz="2400" b="1" dirty="0" smtClean="0">
                <a:solidFill>
                  <a:srgbClr val="FF0000"/>
                </a:solidFill>
              </a:rPr>
              <a:t>1581р.</a:t>
            </a:r>
            <a:r>
              <a:rPr lang="uk-UA" sz="2400" b="1" dirty="0" smtClean="0">
                <a:solidFill>
                  <a:srgbClr val="002060"/>
                </a:solidFill>
              </a:rPr>
              <a:t> – видання в Острозі Острозької </a:t>
            </a:r>
            <a:r>
              <a:rPr lang="uk-UA" sz="2400" b="1" dirty="0" err="1" smtClean="0">
                <a:solidFill>
                  <a:srgbClr val="002060"/>
                </a:solidFill>
              </a:rPr>
              <a:t>біблії</a:t>
            </a:r>
            <a:r>
              <a:rPr lang="uk-UA" sz="2400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uk-UA" sz="2400" b="1" dirty="0" smtClean="0">
                <a:solidFill>
                  <a:srgbClr val="FF0000"/>
                </a:solidFill>
              </a:rPr>
              <a:t>1596р. </a:t>
            </a:r>
            <a:r>
              <a:rPr lang="uk-UA" sz="2400" b="1" dirty="0" smtClean="0">
                <a:solidFill>
                  <a:srgbClr val="002060"/>
                </a:solidFill>
              </a:rPr>
              <a:t>– видання творів Лаврентія Зизанія.</a:t>
            </a:r>
          </a:p>
          <a:p>
            <a:r>
              <a:rPr lang="uk-UA" sz="2400" b="1" dirty="0" smtClean="0">
                <a:solidFill>
                  <a:srgbClr val="FF0000"/>
                </a:solidFill>
              </a:rPr>
              <a:t>1615 </a:t>
            </a:r>
            <a:r>
              <a:rPr lang="uk-UA" sz="2400" b="1" dirty="0">
                <a:solidFill>
                  <a:srgbClr val="FF0000"/>
                </a:solidFill>
              </a:rPr>
              <a:t>р. </a:t>
            </a:r>
            <a:r>
              <a:rPr lang="uk-UA" sz="2400" b="1" dirty="0">
                <a:solidFill>
                  <a:srgbClr val="002060"/>
                </a:solidFill>
              </a:rPr>
              <a:t>- шляхтянка </a:t>
            </a:r>
            <a:r>
              <a:rPr lang="uk-UA" sz="2400" b="1" dirty="0" err="1">
                <a:solidFill>
                  <a:srgbClr val="002060"/>
                </a:solidFill>
              </a:rPr>
              <a:t>Галшка</a:t>
            </a:r>
            <a:r>
              <a:rPr lang="uk-UA" sz="2400" b="1" dirty="0">
                <a:solidFill>
                  <a:srgbClr val="002060"/>
                </a:solidFill>
              </a:rPr>
              <a:t> (Єлизавета) </a:t>
            </a:r>
            <a:r>
              <a:rPr lang="uk-UA" sz="2400" b="1" dirty="0" err="1">
                <a:solidFill>
                  <a:srgbClr val="002060"/>
                </a:solidFill>
              </a:rPr>
              <a:t>Гулевичівна</a:t>
            </a:r>
            <a:r>
              <a:rPr lang="uk-UA" sz="2400" b="1" dirty="0">
                <a:solidFill>
                  <a:srgbClr val="002060"/>
                </a:solidFill>
              </a:rPr>
              <a:t> подарувала Київському братству свій «двір </a:t>
            </a:r>
            <a:r>
              <a:rPr lang="uk-UA" sz="2400" b="1" dirty="0" err="1">
                <a:solidFill>
                  <a:srgbClr val="002060"/>
                </a:solidFill>
              </a:rPr>
              <a:t>iз</a:t>
            </a:r>
            <a:r>
              <a:rPr lang="uk-UA" sz="2400" b="1" dirty="0">
                <a:solidFill>
                  <a:srgbClr val="002060"/>
                </a:solidFill>
              </a:rPr>
              <a:t> </a:t>
            </a:r>
            <a:r>
              <a:rPr lang="uk-UA" sz="2400" b="1" dirty="0" err="1">
                <a:solidFill>
                  <a:srgbClr val="002060"/>
                </a:solidFill>
              </a:rPr>
              <a:t>пляцем</a:t>
            </a:r>
            <a:r>
              <a:rPr lang="uk-UA" sz="2400" b="1" dirty="0">
                <a:solidFill>
                  <a:srgbClr val="002060"/>
                </a:solidFill>
              </a:rPr>
              <a:t>» на Подолі. Початок  діяльності братської школи в Києві.</a:t>
            </a:r>
            <a:endParaRPr lang="en-US" sz="2400" b="1" dirty="0">
              <a:solidFill>
                <a:srgbClr val="002060"/>
              </a:solidFill>
            </a:endParaRPr>
          </a:p>
          <a:p>
            <a:endParaRPr lang="en-US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04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677334" y="332509"/>
          <a:ext cx="9269704" cy="5745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4852">
                  <a:extLst>
                    <a:ext uri="{9D8B030D-6E8A-4147-A177-3AD203B41FA5}">
                      <a16:colId xmlns:a16="http://schemas.microsoft.com/office/drawing/2014/main" val="3248306777"/>
                    </a:ext>
                  </a:extLst>
                </a:gridCol>
                <a:gridCol w="4634852">
                  <a:extLst>
                    <a:ext uri="{9D8B030D-6E8A-4147-A177-3AD203B41FA5}">
                      <a16:colId xmlns:a16="http://schemas.microsoft.com/office/drawing/2014/main" val="2255467730"/>
                    </a:ext>
                  </a:extLst>
                </a:gridCol>
              </a:tblGrid>
              <a:tr h="777376">
                <a:tc grid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Фактори, що впливали на розвиток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української культури першої половини XVII ст.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132750"/>
                  </a:ext>
                </a:extLst>
              </a:tr>
              <a:tr h="579480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Позитивні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Негативні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6162015"/>
                  </a:ext>
                </a:extLst>
              </a:tr>
              <a:tr h="3810271"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uk-UA" sz="2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Розвиток української мови.</a:t>
                      </a:r>
                      <a:endParaRPr lang="en-US" sz="24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uk-UA" sz="2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Національно-визвольні повстання.</a:t>
                      </a:r>
                      <a:endParaRPr lang="en-US" sz="24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uk-UA" sz="2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Героїка козацьких </a:t>
                      </a:r>
                      <a:r>
                        <a:rPr lang="uk-UA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походів.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Необхідність збереження національної культури в умовах польсько-католицької експансії.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Розвиток національної свідомості.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Відновлення ієрархії української </a:t>
                      </a:r>
                      <a:r>
                        <a:rPr lang="uk-UA" sz="2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православної церкви.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Відсутність власної держави.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Поділ території України між річчю Посполитою, Московією, Угорщиною та Туреччиною.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Відсутність єдиного наукового й політичного центру.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Тяжкий національний гніт.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Зростаюча загроза ополячення й окатоличення.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Спустошливі напади турків та </a:t>
                      </a:r>
                      <a:r>
                        <a:rPr lang="uk-UA" sz="2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татар.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717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245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history.vn.ua/pidruchniki/sorochinska-ukraine-history-8-class-2016/sorochinska-ukraine-history-8-class-2016.files/image090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716" y="942108"/>
            <a:ext cx="8452811" cy="51954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163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9734" y="156504"/>
            <a:ext cx="8596668" cy="1320800"/>
          </a:xfrm>
        </p:spPr>
        <p:txBody>
          <a:bodyPr/>
          <a:lstStyle/>
          <a:p>
            <a:r>
              <a:rPr lang="uk-UA" altLang="en-US" b="1" dirty="0">
                <a:solidFill>
                  <a:srgbClr val="FF0000"/>
                </a:solidFill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Самостійна  робота </a:t>
            </a:r>
            <a:r>
              <a:rPr lang="uk-UA" altLang="en-US" b="1" dirty="0" smtClean="0">
                <a:solidFill>
                  <a:srgbClr val="FF0000"/>
                </a:solidFill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uk-UA" altLang="en-US" b="1" dirty="0">
                <a:solidFill>
                  <a:srgbClr val="FF0000"/>
                </a:solidFill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з підручником</a:t>
            </a:r>
            <a:r>
              <a:rPr lang="uk-UA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29734" y="862265"/>
            <a:ext cx="8596668" cy="349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43180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Опрацювати п.1 </a:t>
            </a:r>
            <a:r>
              <a:rPr lang="uk-UA" sz="2800" b="1" dirty="0">
                <a:solidFill>
                  <a:srgbClr val="002060"/>
                </a:solidFill>
              </a:rPr>
              <a:t>§ </a:t>
            </a:r>
            <a:r>
              <a:rPr lang="uk-UA" sz="2800" b="1" dirty="0" smtClean="0">
                <a:solidFill>
                  <a:srgbClr val="002060"/>
                </a:solidFill>
              </a:rPr>
              <a:t>8 та дати відповідь на запитання.</a:t>
            </a:r>
            <a:endParaRPr lang="en-US" sz="2800" b="1" dirty="0">
              <a:solidFill>
                <a:srgbClr val="002060"/>
              </a:solidFill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uk-UA" altLang="en-US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 виглядала  система  освіти  на  українських  землях  у  16  ст. ?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uk-UA" alt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 заснована Острозька академія та з якою метою?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</a:rPr>
              <a:t> </a:t>
            </a:r>
            <a:r>
              <a:rPr kumimoji="0" lang="uk-UA" altLang="en-US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</a:rPr>
              <a:t>Хто був ректором?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uk-UA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Що таке «сім вільних наук»?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uk-UA" altLang="en-US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Хто були вихованцями академії?</a:t>
            </a:r>
            <a:endParaRPr kumimoji="0" lang="en-US" altLang="en-US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7237" y="4314057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1) </a:t>
            </a:r>
            <a:r>
              <a:rPr lang="ru-RU" b="1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Граматика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2) Риторика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3) </a:t>
            </a:r>
            <a:r>
              <a:rPr lang="ru-RU" b="1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Діалектика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4) Арифметика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5) </a:t>
            </a:r>
            <a:r>
              <a:rPr lang="ru-RU" b="1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Геометрія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6) </a:t>
            </a:r>
            <a:r>
              <a:rPr lang="ru-RU" b="1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Астрономія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7) </a:t>
            </a:r>
            <a:r>
              <a:rPr lang="ru-RU" b="1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Музика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https://history.vn.ua/pidruchniki/sorochinska-ukraine-history-8-class-2016/sorochinska-ukraine-history-8-class-2016.files/image09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068" y="4461164"/>
            <a:ext cx="5019675" cy="23968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503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18655"/>
            <a:ext cx="8596668" cy="1320800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FF0000"/>
                </a:solidFill>
              </a:rPr>
              <a:t>Єзуїтські  колегії.</a:t>
            </a:r>
            <a:r>
              <a:rPr lang="en-US" b="1" dirty="0">
                <a:solidFill>
                  <a:srgbClr val="FF0000"/>
                </a:solidFill>
              </a:rPr>
              <a:t/>
            </a:r>
            <a:br>
              <a:rPr lang="en-US" b="1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080655"/>
            <a:ext cx="8596668" cy="4960708"/>
          </a:xfrm>
        </p:spPr>
        <p:txBody>
          <a:bodyPr>
            <a:noAutofit/>
          </a:bodyPr>
          <a:lstStyle/>
          <a:p>
            <a:r>
              <a:rPr lang="ru-RU" sz="2000" b="1" dirty="0" err="1">
                <a:solidFill>
                  <a:srgbClr val="002060"/>
                </a:solidFill>
              </a:rPr>
              <a:t>Шкільна</a:t>
            </a:r>
            <a:r>
              <a:rPr lang="ru-RU" sz="2000" b="1" dirty="0">
                <a:solidFill>
                  <a:srgbClr val="002060"/>
                </a:solidFill>
              </a:rPr>
              <a:t> модель </a:t>
            </a:r>
            <a:r>
              <a:rPr lang="ru-RU" sz="2000" b="1" dirty="0" err="1">
                <a:solidFill>
                  <a:srgbClr val="002060"/>
                </a:solidFill>
              </a:rPr>
              <a:t>освіти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розроблена</a:t>
            </a:r>
            <a:r>
              <a:rPr lang="ru-RU" sz="2000" b="1" dirty="0">
                <a:solidFill>
                  <a:srgbClr val="002060"/>
                </a:solidFill>
              </a:rPr>
              <a:t> Орденом </a:t>
            </a:r>
            <a:r>
              <a:rPr lang="ru-RU" sz="2000" b="1" dirty="0" err="1">
                <a:solidFill>
                  <a:srgbClr val="002060"/>
                </a:solidFill>
              </a:rPr>
              <a:t>єзуїтів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виявилася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настільки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вдалою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що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просувалася</a:t>
            </a:r>
            <a:r>
              <a:rPr lang="ru-RU" sz="2000" b="1" dirty="0">
                <a:solidFill>
                  <a:srgbClr val="002060"/>
                </a:solidFill>
              </a:rPr>
              <a:t> в </a:t>
            </a:r>
            <a:r>
              <a:rPr lang="ru-RU" sz="2000" b="1" dirty="0" err="1">
                <a:solidFill>
                  <a:srgbClr val="002060"/>
                </a:solidFill>
              </a:rPr>
              <a:t>Речі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Посполитій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швидкими</a:t>
            </a:r>
            <a:r>
              <a:rPr lang="ru-RU" sz="2000" b="1" dirty="0">
                <a:solidFill>
                  <a:srgbClr val="002060"/>
                </a:solidFill>
              </a:rPr>
              <a:t> темпами. У 1564 р. </a:t>
            </a:r>
            <a:r>
              <a:rPr lang="ru-RU" sz="2000" b="1" dirty="0" err="1">
                <a:solidFill>
                  <a:srgbClr val="002060"/>
                </a:solidFill>
              </a:rPr>
              <a:t>була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відкрита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єзуїтська</a:t>
            </a:r>
            <a:r>
              <a:rPr lang="ru-RU" sz="2000" b="1" dirty="0">
                <a:solidFill>
                  <a:srgbClr val="002060"/>
                </a:solidFill>
              </a:rPr>
              <a:t> школа в </a:t>
            </a:r>
            <a:r>
              <a:rPr lang="ru-RU" sz="2000" b="1" dirty="0" err="1">
                <a:solidFill>
                  <a:srgbClr val="002060"/>
                </a:solidFill>
              </a:rPr>
              <a:t>Бранденбурзі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перетворена</a:t>
            </a:r>
            <a:r>
              <a:rPr lang="ru-RU" sz="2000" b="1" dirty="0">
                <a:solidFill>
                  <a:srgbClr val="002060"/>
                </a:solidFill>
              </a:rPr>
              <a:t> в 1568 р. в </a:t>
            </a:r>
            <a:r>
              <a:rPr lang="ru-RU" sz="2000" b="1" dirty="0" err="1">
                <a:solidFill>
                  <a:srgbClr val="002060"/>
                </a:solidFill>
              </a:rPr>
              <a:t>колегію</a:t>
            </a:r>
            <a:r>
              <a:rPr lang="ru-RU" sz="2000" b="1" dirty="0">
                <a:solidFill>
                  <a:srgbClr val="002060"/>
                </a:solidFill>
              </a:rPr>
              <a:t>, у 1570 і 1571 </a:t>
            </a:r>
            <a:r>
              <a:rPr lang="ru-RU" sz="2000" b="1" dirty="0" err="1">
                <a:solidFill>
                  <a:srgbClr val="002060"/>
                </a:solidFill>
              </a:rPr>
              <a:t>рр</a:t>
            </a:r>
            <a:r>
              <a:rPr lang="ru-RU" sz="2000" b="1" dirty="0">
                <a:solidFill>
                  <a:srgbClr val="002060"/>
                </a:solidFill>
              </a:rPr>
              <a:t>. </a:t>
            </a:r>
            <a:r>
              <a:rPr lang="ru-RU" sz="2000" b="1" dirty="0" err="1">
                <a:solidFill>
                  <a:srgbClr val="002060"/>
                </a:solidFill>
              </a:rPr>
              <a:t>з’явилися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єзуїтські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колегії</a:t>
            </a:r>
            <a:r>
              <a:rPr lang="ru-RU" sz="2000" b="1" dirty="0">
                <a:solidFill>
                  <a:srgbClr val="002060"/>
                </a:solidFill>
              </a:rPr>
              <a:t> у </a:t>
            </a:r>
            <a:r>
              <a:rPr lang="ru-RU" sz="2000" b="1" dirty="0" err="1">
                <a:solidFill>
                  <a:srgbClr val="002060"/>
                </a:solidFill>
              </a:rPr>
              <a:t>Вільно</a:t>
            </a:r>
            <a:r>
              <a:rPr lang="ru-RU" sz="2000" b="1" dirty="0">
                <a:solidFill>
                  <a:srgbClr val="002060"/>
                </a:solidFill>
              </a:rPr>
              <a:t> і </a:t>
            </a:r>
            <a:r>
              <a:rPr lang="ru-RU" sz="2000" b="1" dirty="0" err="1">
                <a:solidFill>
                  <a:srgbClr val="002060"/>
                </a:solidFill>
              </a:rPr>
              <a:t>Ярославі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Галицькому</a:t>
            </a:r>
            <a:r>
              <a:rPr lang="ru-RU" sz="2000" b="1" dirty="0">
                <a:solidFill>
                  <a:srgbClr val="002060"/>
                </a:solidFill>
              </a:rPr>
              <a:t>. </a:t>
            </a:r>
            <a:r>
              <a:rPr lang="ru-RU" sz="2000" b="1" dirty="0" err="1">
                <a:solidFill>
                  <a:srgbClr val="002060"/>
                </a:solidFill>
              </a:rPr>
              <a:t>Православні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шляхтичі</a:t>
            </a:r>
            <a:r>
              <a:rPr lang="ru-RU" sz="2000" b="1" dirty="0">
                <a:solidFill>
                  <a:srgbClr val="002060"/>
                </a:solidFill>
              </a:rPr>
              <a:t> охоче </a:t>
            </a:r>
            <a:r>
              <a:rPr lang="ru-RU" sz="2000" b="1" dirty="0" err="1">
                <a:solidFill>
                  <a:srgbClr val="002060"/>
                </a:solidFill>
              </a:rPr>
              <a:t>віддавали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своїх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дітей</a:t>
            </a:r>
            <a:r>
              <a:rPr lang="ru-RU" sz="2000" b="1" dirty="0">
                <a:solidFill>
                  <a:srgbClr val="002060"/>
                </a:solidFill>
              </a:rPr>
              <a:t> до </a:t>
            </a:r>
            <a:r>
              <a:rPr lang="ru-RU" sz="2000" b="1" dirty="0" err="1">
                <a:solidFill>
                  <a:srgbClr val="002060"/>
                </a:solidFill>
              </a:rPr>
              <a:t>цих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шкіл</a:t>
            </a:r>
            <a:r>
              <a:rPr lang="ru-RU" sz="2000" b="1" dirty="0">
                <a:solidFill>
                  <a:srgbClr val="002060"/>
                </a:solidFill>
              </a:rPr>
              <a:t>. У 1578–1579 </a:t>
            </a:r>
            <a:r>
              <a:rPr lang="ru-RU" sz="2000" b="1" dirty="0" err="1">
                <a:solidFill>
                  <a:srgbClr val="002060"/>
                </a:solidFill>
              </a:rPr>
              <a:t>рр</a:t>
            </a:r>
            <a:r>
              <a:rPr lang="ru-RU" sz="2000" b="1" dirty="0">
                <a:solidFill>
                  <a:srgbClr val="002060"/>
                </a:solidFill>
              </a:rPr>
              <a:t>. король Стефан </a:t>
            </a:r>
            <a:r>
              <a:rPr lang="ru-RU" sz="2000" b="1" dirty="0" err="1">
                <a:solidFill>
                  <a:srgbClr val="002060"/>
                </a:solidFill>
              </a:rPr>
              <a:t>Баторій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підписав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привілеї</a:t>
            </a:r>
            <a:r>
              <a:rPr lang="ru-RU" sz="2000" b="1" dirty="0">
                <a:solidFill>
                  <a:srgbClr val="002060"/>
                </a:solidFill>
              </a:rPr>
              <a:t> на </a:t>
            </a:r>
            <a:r>
              <a:rPr lang="ru-RU" sz="2000" b="1" dirty="0" err="1">
                <a:solidFill>
                  <a:srgbClr val="002060"/>
                </a:solidFill>
              </a:rPr>
              <a:t>перетворення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Віленської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колегії</a:t>
            </a:r>
            <a:r>
              <a:rPr lang="ru-RU" sz="2000" b="1" dirty="0">
                <a:solidFill>
                  <a:srgbClr val="002060"/>
                </a:solidFill>
              </a:rPr>
              <a:t> в </a:t>
            </a:r>
            <a:r>
              <a:rPr lang="ru-RU" sz="2000" b="1" dirty="0" err="1">
                <a:solidFill>
                  <a:srgbClr val="002060"/>
                </a:solidFill>
              </a:rPr>
              <a:t>Академію</a:t>
            </a:r>
            <a:r>
              <a:rPr lang="ru-RU" sz="2000" b="1" dirty="0">
                <a:solidFill>
                  <a:srgbClr val="002060"/>
                </a:solidFill>
              </a:rPr>
              <a:t> і </a:t>
            </a:r>
            <a:r>
              <a:rPr lang="ru-RU" sz="2000" b="1" dirty="0" err="1" smtClean="0">
                <a:solidFill>
                  <a:srgbClr val="002060"/>
                </a:solidFill>
              </a:rPr>
              <a:t>університет</a:t>
            </a:r>
            <a:r>
              <a:rPr lang="ru-RU" sz="2000" b="1" dirty="0" smtClean="0">
                <a:solidFill>
                  <a:srgbClr val="002060"/>
                </a:solidFill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</a:rPr>
              <a:t>Крім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того, </a:t>
            </a:r>
            <a:r>
              <a:rPr lang="ru-RU" sz="2000" b="1" dirty="0" err="1">
                <a:solidFill>
                  <a:srgbClr val="002060"/>
                </a:solidFill>
              </a:rPr>
              <a:t>діяли</a:t>
            </a:r>
            <a:r>
              <a:rPr lang="ru-RU" sz="2000" b="1" dirty="0">
                <a:solidFill>
                  <a:srgbClr val="002060"/>
                </a:solidFill>
              </a:rPr>
              <a:t> в </a:t>
            </a:r>
            <a:r>
              <a:rPr lang="ru-RU" sz="2000" b="1" dirty="0" err="1">
                <a:solidFill>
                  <a:srgbClr val="002060"/>
                </a:solidFill>
              </a:rPr>
              <a:t>Речі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Посполитій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Краківська</a:t>
            </a:r>
            <a:r>
              <a:rPr lang="ru-RU" sz="2000" b="1" dirty="0">
                <a:solidFill>
                  <a:srgbClr val="002060"/>
                </a:solidFill>
              </a:rPr>
              <a:t> та </a:t>
            </a:r>
            <a:r>
              <a:rPr lang="ru-RU" sz="2000" b="1" dirty="0" err="1">
                <a:solidFill>
                  <a:srgbClr val="002060"/>
                </a:solidFill>
              </a:rPr>
              <a:t>Полоцька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академії</a:t>
            </a:r>
            <a:r>
              <a:rPr lang="ru-RU" sz="2000" b="1" dirty="0">
                <a:solidFill>
                  <a:srgbClr val="002060"/>
                </a:solidFill>
              </a:rPr>
              <a:t>, з 1581 р. – </a:t>
            </a:r>
            <a:r>
              <a:rPr lang="ru-RU" sz="2000" b="1" dirty="0" err="1">
                <a:solidFill>
                  <a:srgbClr val="002060"/>
                </a:solidFill>
              </a:rPr>
              <a:t>єзуїтська</a:t>
            </a:r>
            <a:r>
              <a:rPr lang="ru-RU" sz="2000" b="1" dirty="0">
                <a:solidFill>
                  <a:srgbClr val="002060"/>
                </a:solidFill>
              </a:rPr>
              <a:t> школа в </a:t>
            </a:r>
            <a:r>
              <a:rPr lang="ru-RU" sz="2000" b="1" dirty="0" err="1">
                <a:solidFill>
                  <a:srgbClr val="002060"/>
                </a:solidFill>
              </a:rPr>
              <a:t>Полоцьку</a:t>
            </a:r>
            <a:r>
              <a:rPr lang="ru-RU" sz="2000" b="1" dirty="0">
                <a:solidFill>
                  <a:srgbClr val="002060"/>
                </a:solidFill>
              </a:rPr>
              <a:t>.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err="1" smtClean="0">
                <a:solidFill>
                  <a:srgbClr val="002060"/>
                </a:solidFill>
              </a:rPr>
              <a:t>Власне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завдяки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розповсюдженню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єзуїтських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шкіл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які</a:t>
            </a:r>
            <a:r>
              <a:rPr lang="ru-RU" sz="2000" b="1" dirty="0">
                <a:solidFill>
                  <a:srgbClr val="002060"/>
                </a:solidFill>
              </a:rPr>
              <a:t> давали </a:t>
            </a:r>
            <a:r>
              <a:rPr lang="ru-RU" sz="2000" b="1" dirty="0" err="1">
                <a:solidFill>
                  <a:srgbClr val="002060"/>
                </a:solidFill>
              </a:rPr>
              <a:t>хорошу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освіту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зі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знанням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іноземних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мов</a:t>
            </a:r>
            <a:r>
              <a:rPr lang="ru-RU" sz="2000" b="1" dirty="0">
                <a:solidFill>
                  <a:srgbClr val="002060"/>
                </a:solidFill>
              </a:rPr>
              <a:t> у </a:t>
            </a:r>
            <a:r>
              <a:rPr lang="ru-RU" sz="2000" b="1" dirty="0" err="1">
                <a:solidFill>
                  <a:srgbClr val="002060"/>
                </a:solidFill>
              </a:rPr>
              <a:t>поєднанні</a:t>
            </a:r>
            <a:r>
              <a:rPr lang="ru-RU" sz="2000" b="1" dirty="0">
                <a:solidFill>
                  <a:srgbClr val="002060"/>
                </a:solidFill>
              </a:rPr>
              <a:t> з </a:t>
            </a:r>
            <a:r>
              <a:rPr lang="ru-RU" sz="2000" b="1" dirty="0" err="1">
                <a:solidFill>
                  <a:srgbClr val="002060"/>
                </a:solidFill>
              </a:rPr>
              <a:t>католицькою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вірою</a:t>
            </a:r>
            <a:r>
              <a:rPr lang="ru-RU" sz="2000" b="1" dirty="0">
                <a:solidFill>
                  <a:srgbClr val="002060"/>
                </a:solidFill>
              </a:rPr>
              <a:t>, стало </a:t>
            </a:r>
            <a:r>
              <a:rPr lang="ru-RU" sz="2000" b="1" dirty="0" err="1">
                <a:solidFill>
                  <a:srgbClr val="002060"/>
                </a:solidFill>
              </a:rPr>
              <a:t>можливим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запровадження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Берестейської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унії</a:t>
            </a:r>
            <a:r>
              <a:rPr lang="ru-RU" sz="2000" b="1" dirty="0">
                <a:solidFill>
                  <a:srgbClr val="002060"/>
                </a:solidFill>
              </a:rPr>
              <a:t> 1596 р., яка створила греко-</a:t>
            </a:r>
            <a:r>
              <a:rPr lang="ru-RU" sz="2000" b="1" dirty="0" err="1">
                <a:solidFill>
                  <a:srgbClr val="002060"/>
                </a:solidFill>
              </a:rPr>
              <a:t>католицьку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церкву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підпорядковану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папі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Римському</a:t>
            </a:r>
            <a:r>
              <a:rPr lang="ru-RU" sz="2000" b="1" dirty="0">
                <a:solidFill>
                  <a:srgbClr val="002060"/>
                </a:solidFill>
              </a:rPr>
              <a:t>. </a:t>
            </a:r>
            <a:endParaRPr lang="en-US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61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2" y="964621"/>
            <a:ext cx="8596668" cy="2748397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Робота з підручником. Опрацюйте п. 2 та дайте відповідь на запитання.</a:t>
            </a:r>
          </a:p>
          <a:p>
            <a:r>
              <a:rPr lang="uk-UA" b="1" dirty="0" smtClean="0">
                <a:solidFill>
                  <a:srgbClr val="002060"/>
                </a:solidFill>
              </a:rPr>
              <a:t>Що таке братства?</a:t>
            </a:r>
          </a:p>
          <a:p>
            <a:r>
              <a:rPr lang="uk-UA" b="1" dirty="0" smtClean="0">
                <a:solidFill>
                  <a:srgbClr val="002060"/>
                </a:solidFill>
              </a:rPr>
              <a:t>Де і коли виникла перша братська школа?</a:t>
            </a:r>
          </a:p>
          <a:p>
            <a:r>
              <a:rPr lang="uk-UA" b="1" dirty="0" smtClean="0">
                <a:solidFill>
                  <a:srgbClr val="002060"/>
                </a:solidFill>
              </a:rPr>
              <a:t>Яка була причина виникнення братських шкіл?</a:t>
            </a:r>
          </a:p>
          <a:p>
            <a:r>
              <a:rPr lang="uk-UA" b="1" dirty="0" smtClean="0">
                <a:solidFill>
                  <a:srgbClr val="002060"/>
                </a:solidFill>
              </a:rPr>
              <a:t>Хто міг навчатися в них?</a:t>
            </a:r>
          </a:p>
          <a:p>
            <a:r>
              <a:rPr lang="uk-UA" b="1" dirty="0" smtClean="0">
                <a:solidFill>
                  <a:srgbClr val="002060"/>
                </a:solidFill>
              </a:rPr>
              <a:t>Чому навчали в цих школах?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880798" y="194063"/>
            <a:ext cx="4189737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31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Братські школи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</a:rPr>
              <a:t> </a:t>
            </a:r>
            <a:endParaRPr kumimoji="0" lang="en-US" alt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818284" y="3883412"/>
            <a:ext cx="8963025" cy="1892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31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1583 року Львівське братство купує друкарню Івана Федорова і організовує середню школу. За прикладом Львова інші братства теж почали засновувати свої школи. Це була перша мережа освітніх товариств в </a:t>
            </a:r>
            <a:r>
              <a:rPr kumimoji="0" lang="uk-UA" altLang="en-US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Україні.На</a:t>
            </a:r>
            <a:r>
              <a:rPr kumimoji="0" lang="uk-UA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початку 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XVII</a:t>
            </a:r>
            <a:r>
              <a:rPr kumimoji="0" lang="uk-UA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століття братських шкіл налічувалося  близько 30.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</a:rPr>
              <a:t> </a:t>
            </a:r>
            <a:endParaRPr kumimoji="0" lang="en-US" alt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Рисунок 4" descr="https://history.vn.ua/pidruchniki/sorochinska-ukraine-history-8-class-2016/sorochinska-ukraine-history-8-class-2016.files/image09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055" y="794227"/>
            <a:ext cx="4100945" cy="26971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509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2315" y="777957"/>
            <a:ext cx="11236037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1586 р. </a:t>
            </a:r>
            <a:r>
              <a:rPr lang="uk-UA" sz="2000" dirty="0" smtClean="0">
                <a:latin typeface="Arial Black" panose="020B0A04020102020204" pitchFamily="34" charset="0"/>
              </a:rPr>
              <a:t>– засновано першу братську школу у Львові при Успенському православному братстві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30167" y="68277"/>
            <a:ext cx="5206875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r>
              <a:rPr lang="uk-UA" sz="2400" dirty="0">
                <a:solidFill>
                  <a:srgbClr val="FF0000"/>
                </a:solidFill>
                <a:latin typeface="Arial Black" panose="020B0A04020102020204" pitchFamily="34" charset="0"/>
              </a:rPr>
              <a:t>)</a:t>
            </a:r>
            <a:r>
              <a:rPr lang="uk-UA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Львівська братська школа</a:t>
            </a:r>
            <a:endParaRPr lang="en-US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0313" y="1747891"/>
            <a:ext cx="3023585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uk-UA" sz="2400" dirty="0" smtClean="0">
                <a:latin typeface="Arial Black" panose="020B0A04020102020204" pitchFamily="34" charset="0"/>
              </a:rPr>
              <a:t>Братські школи: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9023" y="2482048"/>
            <a:ext cx="7988019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uk-UA" sz="2000" dirty="0" smtClean="0">
                <a:latin typeface="Arial Black" panose="020B0A04020102020204" pitchFamily="34" charset="0"/>
              </a:rPr>
              <a:t>Це слов’яно-греко-латинські школи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49021" y="3055350"/>
            <a:ext cx="7988021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>
                <a:latin typeface="Arial Black" panose="020B0A04020102020204" pitchFamily="34" charset="0"/>
              </a:rPr>
              <a:t>Викладалися «сім вільних наук»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49021" y="3627630"/>
            <a:ext cx="7988021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Arial Black" panose="020B0A04020102020204" pitchFamily="34" charset="0"/>
              </a:rPr>
              <a:t>Навчалися діти всіх станів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49021" y="4199910"/>
            <a:ext cx="7988021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Arial Black" panose="020B0A04020102020204" pitchFamily="34" charset="0"/>
              </a:rPr>
              <a:t>Утримувалися коштом братств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49021" y="4810586"/>
            <a:ext cx="7988021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Arial Black" panose="020B0A04020102020204" pitchFamily="34" charset="0"/>
              </a:rPr>
              <a:t>Батьки платили невелику плату </a:t>
            </a:r>
            <a:r>
              <a:rPr lang="uk-UA" sz="20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– </a:t>
            </a:r>
            <a:r>
              <a:rPr lang="uk-UA" sz="2000" b="1" i="1" dirty="0" smtClean="0">
                <a:solidFill>
                  <a:srgbClr val="002060"/>
                </a:solidFill>
              </a:rPr>
              <a:t>«згідно з можливостями кожного»</a:t>
            </a:r>
            <a:endParaRPr lang="en-US" sz="2000" b="1" i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49021" y="5729038"/>
            <a:ext cx="7988021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Arial Black" panose="020B0A04020102020204" pitchFamily="34" charset="0"/>
              </a:rPr>
              <a:t>Увагу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приділяли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вивченню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церковнослов’янської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мови</a:t>
            </a:r>
            <a:r>
              <a:rPr lang="ru-RU" sz="2000" dirty="0" smtClean="0">
                <a:latin typeface="Arial Black" panose="020B0A04020102020204" pitchFamily="34" charset="0"/>
              </a:rPr>
              <a:t>, </a:t>
            </a:r>
            <a:r>
              <a:rPr lang="ru-RU" sz="2000" dirty="0" err="1" smtClean="0">
                <a:latin typeface="Arial Black" panose="020B0A04020102020204" pitchFamily="34" charset="0"/>
              </a:rPr>
              <a:t>староукраїнської</a:t>
            </a:r>
            <a:r>
              <a:rPr lang="ru-RU" sz="2000" dirty="0" smtClean="0">
                <a:latin typeface="Arial Black" panose="020B0A04020102020204" pitchFamily="34" charset="0"/>
              </a:rPr>
              <a:t>, </a:t>
            </a:r>
            <a:r>
              <a:rPr lang="ru-RU" sz="2000" dirty="0" err="1" smtClean="0">
                <a:latin typeface="Arial Black" panose="020B0A04020102020204" pitchFamily="34" charset="0"/>
              </a:rPr>
              <a:t>грецької</a:t>
            </a:r>
            <a:r>
              <a:rPr lang="ru-RU" sz="2000" dirty="0" smtClean="0">
                <a:latin typeface="Arial Black" panose="020B0A04020102020204" pitchFamily="34" charset="0"/>
              </a:rPr>
              <a:t> і </a:t>
            </a:r>
            <a:r>
              <a:rPr lang="ru-RU" sz="2000" dirty="0" err="1" smtClean="0">
                <a:latin typeface="Arial Black" panose="020B0A04020102020204" pitchFamily="34" charset="0"/>
              </a:rPr>
              <a:t>латини</a:t>
            </a:r>
            <a:r>
              <a:rPr lang="ru-RU" sz="2000" dirty="0" smtClean="0">
                <a:latin typeface="Arial Black" panose="020B0A04020102020204" pitchFamily="34" charset="0"/>
              </a:rPr>
              <a:t>.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330407" y="2443538"/>
            <a:ext cx="618614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Стрелка вправо 11"/>
          <p:cNvSpPr/>
          <p:nvPr/>
        </p:nvSpPr>
        <p:spPr>
          <a:xfrm>
            <a:off x="350313" y="3013089"/>
            <a:ext cx="618614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Стрелка вправо 12"/>
          <p:cNvSpPr/>
          <p:nvPr/>
        </p:nvSpPr>
        <p:spPr>
          <a:xfrm>
            <a:off x="350313" y="3582640"/>
            <a:ext cx="618614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Стрелка вправо 13"/>
          <p:cNvSpPr/>
          <p:nvPr/>
        </p:nvSpPr>
        <p:spPr>
          <a:xfrm>
            <a:off x="350313" y="4157649"/>
            <a:ext cx="618614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Стрелка вправо 14"/>
          <p:cNvSpPr/>
          <p:nvPr/>
        </p:nvSpPr>
        <p:spPr>
          <a:xfrm>
            <a:off x="350313" y="4922213"/>
            <a:ext cx="618614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Стрелка вправо 15"/>
          <p:cNvSpPr/>
          <p:nvPr/>
        </p:nvSpPr>
        <p:spPr>
          <a:xfrm>
            <a:off x="350313" y="5798404"/>
            <a:ext cx="618614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506" y="2155587"/>
            <a:ext cx="2019846" cy="3362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9546207" y="5588051"/>
            <a:ext cx="2272145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</a:rPr>
              <a:t>Сторінка Статуту львівської братської школи.</a:t>
            </a:r>
          </a:p>
          <a:p>
            <a:pPr algn="ctr"/>
            <a:r>
              <a:rPr lang="uk-UA" b="1" i="1" dirty="0" smtClean="0">
                <a:solidFill>
                  <a:srgbClr val="002060"/>
                </a:solidFill>
              </a:rPr>
              <a:t>1587 р.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72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3187" y="0"/>
            <a:ext cx="9670473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Перші українські друковані книжки. Книговидання. </a:t>
            </a:r>
            <a:endParaRPr lang="en-US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210" y="668914"/>
            <a:ext cx="11697553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У др. пол. XVI ст. </a:t>
            </a:r>
            <a:r>
              <a:rPr lang="ru-RU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– </a:t>
            </a:r>
            <a:r>
              <a:rPr lang="ru-RU" sz="2400" b="1" dirty="0" err="1" smtClean="0">
                <a:latin typeface="Arial Black" panose="020B0A04020102020204" pitchFamily="34" charset="0"/>
              </a:rPr>
              <a:t>створюються</a:t>
            </a:r>
            <a:r>
              <a:rPr lang="ru-RU" sz="2400" b="1" dirty="0" smtClean="0"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latin typeface="Arial Black" panose="020B0A04020102020204" pitchFamily="34" charset="0"/>
              </a:rPr>
              <a:t>друкарні</a:t>
            </a:r>
            <a:r>
              <a:rPr lang="ru-RU" sz="2400" b="1" dirty="0" smtClean="0">
                <a:latin typeface="Arial Black" panose="020B0A04020102020204" pitchFamily="34" charset="0"/>
              </a:rPr>
              <a:t> в </a:t>
            </a:r>
            <a:r>
              <a:rPr lang="ru-RU" sz="2400" b="1" dirty="0" err="1" smtClean="0">
                <a:latin typeface="Arial Black" panose="020B0A04020102020204" pitchFamily="34" charset="0"/>
              </a:rPr>
              <a:t>Острозі</a:t>
            </a:r>
            <a:r>
              <a:rPr lang="ru-RU" sz="2400" b="1" dirty="0" smtClean="0">
                <a:latin typeface="Arial Black" panose="020B0A04020102020204" pitchFamily="34" charset="0"/>
              </a:rPr>
              <a:t>, </a:t>
            </a:r>
            <a:r>
              <a:rPr lang="ru-RU" sz="2400" b="1" dirty="0" err="1" smtClean="0">
                <a:latin typeface="Arial Black" panose="020B0A04020102020204" pitchFamily="34" charset="0"/>
              </a:rPr>
              <a:t>Львові</a:t>
            </a:r>
            <a:r>
              <a:rPr lang="ru-RU" sz="2400" b="1" dirty="0" smtClean="0">
                <a:latin typeface="Arial Black" panose="020B0A04020102020204" pitchFamily="34" charset="0"/>
              </a:rPr>
              <a:t>, </a:t>
            </a:r>
            <a:r>
              <a:rPr lang="ru-RU" sz="2400" b="1" dirty="0" err="1" smtClean="0">
                <a:latin typeface="Arial Black" panose="020B0A04020102020204" pitchFamily="34" charset="0"/>
              </a:rPr>
              <a:t>Києві</a:t>
            </a:r>
            <a:r>
              <a:rPr lang="ru-RU" sz="2400" b="1" dirty="0" smtClean="0">
                <a:latin typeface="Arial Black" panose="020B0A04020102020204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endParaRPr lang="en-US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7210" y="1340198"/>
            <a:ext cx="1168242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400" b="1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1574 р. </a:t>
            </a:r>
            <a:r>
              <a:rPr lang="uk-UA" sz="2400" dirty="0" smtClean="0">
                <a:latin typeface="Arial Black" panose="020B0A04020102020204" pitchFamily="34" charset="0"/>
              </a:rPr>
              <a:t>– Іваном Федоровим відкрито друкарню у Львові</a:t>
            </a:r>
            <a:endParaRPr lang="ru-RU" sz="2400" dirty="0" smtClean="0">
              <a:latin typeface="Arial Black" panose="020B0A04020102020204" pitchFamily="34" charset="0"/>
            </a:endParaRPr>
          </a:p>
          <a:p>
            <a:r>
              <a:rPr lang="uk-UA" sz="2400" b="1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1574 р. </a:t>
            </a:r>
            <a:r>
              <a:rPr lang="uk-UA" sz="2400" dirty="0" smtClean="0">
                <a:latin typeface="Arial Black" panose="020B0A04020102020204" pitchFamily="34" charset="0"/>
              </a:rPr>
              <a:t>–</a:t>
            </a:r>
            <a:r>
              <a:rPr lang="uk-UA" sz="2400" b="1" i="1" dirty="0" smtClean="0">
                <a:latin typeface="Arial Black" panose="020B0A04020102020204" pitchFamily="34" charset="0"/>
              </a:rPr>
              <a:t> </a:t>
            </a:r>
            <a:r>
              <a:rPr lang="uk-UA" sz="2400" b="1" dirty="0" smtClean="0">
                <a:latin typeface="Arial Black" panose="020B0A04020102020204" pitchFamily="34" charset="0"/>
              </a:rPr>
              <a:t>видання у Львові «Апостола» і «</a:t>
            </a:r>
            <a:r>
              <a:rPr lang="uk-UA" sz="2400" b="1" dirty="0" err="1" smtClean="0">
                <a:latin typeface="Arial Black" panose="020B0A04020102020204" pitchFamily="34" charset="0"/>
              </a:rPr>
              <a:t>Букваря</a:t>
            </a:r>
            <a:r>
              <a:rPr lang="uk-UA" sz="2400" b="1" dirty="0" smtClean="0">
                <a:latin typeface="Arial Black" panose="020B0A04020102020204" pitchFamily="34" charset="0"/>
              </a:rPr>
              <a:t>» Іваном Федоровим. «Буквар» - перший український підручник. Гравюри. 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7045" y="5947567"/>
            <a:ext cx="2625963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Початкова сторінка «</a:t>
            </a:r>
            <a:r>
              <a:rPr lang="uk-UA" b="1" dirty="0" err="1" smtClean="0">
                <a:solidFill>
                  <a:srgbClr val="002060"/>
                </a:solidFill>
              </a:rPr>
              <a:t>Букваря</a:t>
            </a:r>
            <a:r>
              <a:rPr lang="uk-UA" b="1" dirty="0" smtClean="0">
                <a:solidFill>
                  <a:srgbClr val="002060"/>
                </a:solidFill>
              </a:rPr>
              <a:t>», 1574 р.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7363" y="5809068"/>
            <a:ext cx="2545577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Остання сторінка «</a:t>
            </a:r>
            <a:r>
              <a:rPr lang="uk-UA" b="1" dirty="0" err="1" smtClean="0">
                <a:solidFill>
                  <a:srgbClr val="002060"/>
                </a:solidFill>
              </a:rPr>
              <a:t>Букваря</a:t>
            </a:r>
            <a:r>
              <a:rPr lang="uk-UA" b="1" dirty="0" smtClean="0">
                <a:solidFill>
                  <a:srgbClr val="002060"/>
                </a:solidFill>
              </a:rPr>
              <a:t>». Герб Львова і </a:t>
            </a:r>
            <a:r>
              <a:rPr lang="uk-UA" b="1" dirty="0" err="1" smtClean="0">
                <a:solidFill>
                  <a:srgbClr val="002060"/>
                </a:solidFill>
              </a:rPr>
              <a:t>І.Федорова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596" y="2750146"/>
            <a:ext cx="2274304" cy="30912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2892" y="2670453"/>
            <a:ext cx="1789689" cy="299442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7403" y="2670453"/>
            <a:ext cx="4414487" cy="31852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28083" y="6048470"/>
            <a:ext cx="254557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b="1" dirty="0" err="1" smtClean="0">
                <a:solidFill>
                  <a:srgbClr val="002060"/>
                </a:solidFill>
              </a:rPr>
              <a:t>Львський</a:t>
            </a:r>
            <a:r>
              <a:rPr lang="uk-UA" b="1" dirty="0" smtClean="0">
                <a:solidFill>
                  <a:srgbClr val="002060"/>
                </a:solidFill>
              </a:rPr>
              <a:t> Апостол </a:t>
            </a:r>
            <a:r>
              <a:rPr lang="uk-UA" b="1" dirty="0" err="1" smtClean="0">
                <a:solidFill>
                  <a:srgbClr val="002060"/>
                </a:solidFill>
              </a:rPr>
              <a:t>І.Федорова</a:t>
            </a:r>
            <a:r>
              <a:rPr lang="uk-UA" b="1" dirty="0" smtClean="0">
                <a:solidFill>
                  <a:srgbClr val="002060"/>
                </a:solidFill>
              </a:rPr>
              <a:t>, 1574 р.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1" y="3924820"/>
            <a:ext cx="1148393" cy="293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72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065" y="804640"/>
            <a:ext cx="2743621" cy="3674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78603" y="4547007"/>
            <a:ext cx="474200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uk-UA" dirty="0">
                <a:solidFill>
                  <a:srgbClr val="002060"/>
                </a:solidFill>
                <a:latin typeface="Arial Black" panose="020B0A04020102020204" pitchFamily="34" charset="0"/>
              </a:rPr>
              <a:t>Сторінка Острозької </a:t>
            </a:r>
            <a:r>
              <a:rPr lang="uk-UA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біблії</a:t>
            </a:r>
            <a:r>
              <a:rPr lang="uk-UA" dirty="0">
                <a:solidFill>
                  <a:srgbClr val="002060"/>
                </a:solidFill>
                <a:latin typeface="Arial Black" panose="020B0A04020102020204" pitchFamily="34" charset="0"/>
              </a:rPr>
              <a:t>, 1581 р.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725" y="738122"/>
            <a:ext cx="2561886" cy="394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173331" y="5009600"/>
            <a:ext cx="349166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uk-UA" dirty="0">
                <a:solidFill>
                  <a:srgbClr val="002060"/>
                </a:solidFill>
                <a:latin typeface="Arial Black" panose="020B0A04020102020204" pitchFamily="34" charset="0"/>
              </a:rPr>
              <a:t>Титульний аркуш </a:t>
            </a:r>
            <a:endParaRPr lang="uk-UA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Острозької </a:t>
            </a:r>
            <a:r>
              <a:rPr lang="uk-UA" dirty="0" err="1">
                <a:solidFill>
                  <a:srgbClr val="002060"/>
                </a:solidFill>
                <a:latin typeface="Arial Black" panose="020B0A04020102020204" pitchFamily="34" charset="0"/>
              </a:rPr>
              <a:t>б</a:t>
            </a:r>
            <a:r>
              <a:rPr lang="uk-UA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іблії</a:t>
            </a:r>
            <a:r>
              <a:rPr lang="uk-UA" dirty="0">
                <a:solidFill>
                  <a:srgbClr val="002060"/>
                </a:solidFill>
                <a:latin typeface="Arial Black" panose="020B0A04020102020204" pitchFamily="34" charset="0"/>
              </a:rPr>
              <a:t>, 1581 р.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758" y="5198323"/>
            <a:ext cx="3382876" cy="15841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xtLst/>
        </p:spPr>
      </p:pic>
      <p:sp>
        <p:nvSpPr>
          <p:cNvPr id="8" name="TextBox 7"/>
          <p:cNvSpPr txBox="1"/>
          <p:nvPr/>
        </p:nvSpPr>
        <p:spPr>
          <a:xfrm>
            <a:off x="6278686" y="5995287"/>
            <a:ext cx="328006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uk-UA" dirty="0">
                <a:solidFill>
                  <a:srgbClr val="002060"/>
                </a:solidFill>
                <a:latin typeface="Arial Black" panose="020B0A04020102020204" pitchFamily="34" charset="0"/>
              </a:rPr>
              <a:t>Заставка з  Острозької </a:t>
            </a:r>
            <a:endParaRPr lang="uk-UA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uk-UA" dirty="0" err="1">
                <a:solidFill>
                  <a:srgbClr val="002060"/>
                </a:solidFill>
                <a:latin typeface="Arial Black" panose="020B0A04020102020204" pitchFamily="34" charset="0"/>
              </a:rPr>
              <a:t>б</a:t>
            </a:r>
            <a:r>
              <a:rPr lang="uk-UA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іблії</a:t>
            </a:r>
            <a:r>
              <a:rPr lang="uk-UA" dirty="0">
                <a:solidFill>
                  <a:srgbClr val="002060"/>
                </a:solidFill>
                <a:latin typeface="Arial Black" panose="020B0A04020102020204" pitchFamily="34" charset="0"/>
              </a:rPr>
              <a:t>, 1581 р.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78603" y="71142"/>
            <a:ext cx="6061275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1581 р. – видана Острозька </a:t>
            </a:r>
            <a:r>
              <a:rPr lang="uk-UA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біблія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30" y="2444020"/>
            <a:ext cx="1281115" cy="4413980"/>
          </a:xfrm>
          <a:prstGeom prst="rect">
            <a:avLst/>
          </a:prstGeom>
        </p:spPr>
      </p:pic>
      <p:pic>
        <p:nvPicPr>
          <p:cNvPr id="10" name="Рисунок 9" descr="https://history.vn.ua/pidruchniki/sorochinska-ukraine-history-8-class-2016/sorochinska-ukraine-history-8-class-2016.files/image096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38" y="622586"/>
            <a:ext cx="2905125" cy="201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132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706" y="161350"/>
            <a:ext cx="11751204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rgbClr val="FF0000"/>
                </a:solidFill>
                <a:latin typeface="Arial Black" panose="020B0A04020102020204" pitchFamily="34" charset="0"/>
              </a:rPr>
              <a:t>1574 р. </a:t>
            </a:r>
            <a:r>
              <a:rPr lang="uk-UA" sz="2000" dirty="0">
                <a:latin typeface="Arial Black" panose="020B0A04020102020204" pitchFamily="34" charset="0"/>
              </a:rPr>
              <a:t>– надруковано </a:t>
            </a:r>
            <a:r>
              <a:rPr lang="uk-UA" sz="2000" dirty="0" err="1">
                <a:latin typeface="Arial Black" panose="020B0A04020102020204" pitchFamily="34" charset="0"/>
              </a:rPr>
              <a:t>І.Федоровим</a:t>
            </a:r>
            <a:r>
              <a:rPr lang="uk-UA" sz="2000" dirty="0">
                <a:latin typeface="Arial Black" panose="020B0A04020102020204" pitchFamily="34" charset="0"/>
              </a:rPr>
              <a:t> 1000 </a:t>
            </a:r>
            <a:r>
              <a:rPr lang="uk-UA" sz="2000" dirty="0">
                <a:solidFill>
                  <a:srgbClr val="FF0000"/>
                </a:solidFill>
                <a:latin typeface="Arial Black" panose="020B0A04020102020204" pitchFamily="34" charset="0"/>
              </a:rPr>
              <a:t>примірників «Апостола</a:t>
            </a:r>
            <a:r>
              <a:rPr lang="uk-UA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». </a:t>
            </a:r>
            <a:r>
              <a:rPr lang="uk-UA" sz="2000" dirty="0" smtClean="0">
                <a:latin typeface="Arial Black" panose="020B0A04020102020204" pitchFamily="34" charset="0"/>
              </a:rPr>
              <a:t>Зберіглося </a:t>
            </a:r>
            <a:r>
              <a:rPr lang="uk-UA" sz="2000" dirty="0">
                <a:latin typeface="Arial Black" panose="020B0A04020102020204" pitchFamily="34" charset="0"/>
              </a:rPr>
              <a:t>90</a:t>
            </a:r>
            <a:r>
              <a:rPr lang="uk-UA" sz="2000" dirty="0" smtClean="0">
                <a:latin typeface="Arial Black" panose="020B0A04020102020204" pitchFamily="34" charset="0"/>
              </a:rPr>
              <a:t>. </a:t>
            </a:r>
            <a:r>
              <a:rPr lang="uk-UA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«</a:t>
            </a:r>
            <a:r>
              <a:rPr lang="uk-UA" sz="20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Букваря</a:t>
            </a:r>
            <a:r>
              <a:rPr lang="uk-UA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» </a:t>
            </a:r>
            <a:r>
              <a:rPr lang="uk-UA" sz="2000" dirty="0" smtClean="0">
                <a:latin typeface="Arial Black" panose="020B0A04020102020204" pitchFamily="34" charset="0"/>
              </a:rPr>
              <a:t>зберіглося 2 примірника в бібліотеці Гарвардського </a:t>
            </a:r>
            <a:r>
              <a:rPr lang="uk-UA" sz="2000" dirty="0" err="1" smtClean="0">
                <a:latin typeface="Arial Black" panose="020B0A04020102020204" pitchFamily="34" charset="0"/>
              </a:rPr>
              <a:t>універси</a:t>
            </a:r>
            <a:r>
              <a:rPr lang="uk-UA" sz="2000" dirty="0" smtClean="0">
                <a:latin typeface="Arial Black" panose="020B0A04020102020204" pitchFamily="34" charset="0"/>
              </a:rPr>
              <a:t>-тету і  Британській бібліотеці в Лондоні.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3706" y="1443243"/>
            <a:ext cx="7071167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2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П</a:t>
            </a:r>
            <a:r>
              <a:rPr lang="ru-RU" sz="20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ерші</a:t>
            </a:r>
            <a:r>
              <a:rPr lang="ru-RU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книги в </a:t>
            </a:r>
            <a:r>
              <a:rPr lang="ru-RU" sz="20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Україні</a:t>
            </a:r>
            <a:r>
              <a:rPr lang="ru-RU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smtClean="0">
                <a:latin typeface="Arial Black" panose="020B0A04020102020204" pitchFamily="34" charset="0"/>
              </a:rPr>
              <a:t>— «Апостол» і «</a:t>
            </a:r>
            <a:r>
              <a:rPr lang="ru-RU" sz="2000" dirty="0" err="1" smtClean="0">
                <a:latin typeface="Arial Black" panose="020B0A04020102020204" pitchFamily="34" charset="0"/>
              </a:rPr>
              <a:t>Буквар</a:t>
            </a:r>
            <a:r>
              <a:rPr lang="ru-RU" sz="2000" dirty="0" smtClean="0">
                <a:latin typeface="Arial Black" panose="020B0A04020102020204" pitchFamily="34" charset="0"/>
              </a:rPr>
              <a:t>».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3706" y="2109583"/>
            <a:ext cx="11751204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</a:rPr>
              <a:t>Особливо </a:t>
            </a:r>
            <a:r>
              <a:rPr lang="ru-RU" sz="2000" dirty="0" err="1" smtClean="0">
                <a:latin typeface="Arial Black" panose="020B0A04020102020204" pitchFamily="34" charset="0"/>
              </a:rPr>
              <a:t>плідною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була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діяльність</a:t>
            </a:r>
            <a:r>
              <a:rPr lang="ru-RU" sz="2000" dirty="0" smtClean="0">
                <a:latin typeface="Arial Black" panose="020B0A04020102020204" pitchFamily="34" charset="0"/>
              </a:rPr>
              <a:t> І. Федорова в </a:t>
            </a:r>
            <a:r>
              <a:rPr lang="ru-RU" sz="2000" dirty="0" err="1" smtClean="0">
                <a:latin typeface="Arial Black" panose="020B0A04020102020204" pitchFamily="34" charset="0"/>
              </a:rPr>
              <a:t>Острозі</a:t>
            </a:r>
            <a:r>
              <a:rPr lang="ru-RU" sz="2000" dirty="0" smtClean="0">
                <a:latin typeface="Arial Black" panose="020B0A04020102020204" pitchFamily="34" charset="0"/>
              </a:rPr>
              <a:t>, </a:t>
            </a:r>
            <a:r>
              <a:rPr lang="ru-RU" sz="2000" dirty="0" err="1" smtClean="0">
                <a:latin typeface="Arial Black" panose="020B0A04020102020204" pitchFamily="34" charset="0"/>
              </a:rPr>
              <a:t>куди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його</a:t>
            </a:r>
            <a:r>
              <a:rPr lang="ru-RU" sz="2000" dirty="0" smtClean="0">
                <a:latin typeface="Arial Black" panose="020B0A04020102020204" pitchFamily="34" charset="0"/>
              </a:rPr>
              <a:t> запросив </a:t>
            </a:r>
            <a:r>
              <a:rPr lang="ru-RU" sz="2000" dirty="0" err="1" smtClean="0">
                <a:latin typeface="Arial Black" panose="020B0A04020102020204" pitchFamily="34" charset="0"/>
              </a:rPr>
              <a:t>працювати</a:t>
            </a:r>
            <a:r>
              <a:rPr lang="ru-RU" sz="2000" dirty="0" smtClean="0">
                <a:latin typeface="Arial Black" panose="020B0A04020102020204" pitchFamily="34" charset="0"/>
              </a:rPr>
              <a:t> князь К.-В. </a:t>
            </a:r>
            <a:r>
              <a:rPr lang="ru-RU" sz="2000" dirty="0" err="1" smtClean="0">
                <a:latin typeface="Arial Black" panose="020B0A04020102020204" pitchFamily="34" charset="0"/>
              </a:rPr>
              <a:t>Острозький</a:t>
            </a:r>
            <a:r>
              <a:rPr lang="ru-RU" sz="2000" dirty="0" smtClean="0">
                <a:latin typeface="Arial Black" panose="020B0A04020102020204" pitchFamily="34" charset="0"/>
              </a:rPr>
              <a:t>.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3706" y="3083699"/>
            <a:ext cx="6735858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1578 р. </a:t>
            </a:r>
            <a:r>
              <a:rPr lang="ru-RU" sz="2000" dirty="0" smtClean="0">
                <a:latin typeface="Arial Black" panose="020B0A04020102020204" pitchFamily="34" charset="0"/>
              </a:rPr>
              <a:t>– </a:t>
            </a:r>
            <a:r>
              <a:rPr lang="ru-RU" sz="2000" dirty="0" err="1" smtClean="0">
                <a:latin typeface="Arial Black" panose="020B0A04020102020204" pitchFamily="34" charset="0"/>
              </a:rPr>
              <a:t>Іван</a:t>
            </a:r>
            <a:r>
              <a:rPr lang="ru-RU" sz="2000" dirty="0" smtClean="0">
                <a:latin typeface="Arial Black" panose="020B0A04020102020204" pitchFamily="34" charset="0"/>
              </a:rPr>
              <a:t> Федоров </a:t>
            </a:r>
            <a:r>
              <a:rPr lang="ru-RU" sz="2000" dirty="0" err="1" smtClean="0">
                <a:latin typeface="Arial Black" panose="020B0A04020102020204" pitchFamily="34" charset="0"/>
              </a:rPr>
              <a:t>надрукував</a:t>
            </a:r>
            <a:r>
              <a:rPr lang="ru-RU" sz="2000" dirty="0" smtClean="0">
                <a:latin typeface="Arial Black" panose="020B0A04020102020204" pitchFamily="34" charset="0"/>
              </a:rPr>
              <a:t> в </a:t>
            </a:r>
            <a:r>
              <a:rPr lang="ru-RU" sz="2000" dirty="0" err="1" smtClean="0">
                <a:latin typeface="Arial Black" panose="020B0A04020102020204" pitchFamily="34" charset="0"/>
              </a:rPr>
              <a:t>Острозі</a:t>
            </a:r>
            <a:r>
              <a:rPr lang="ru-RU" sz="2000" dirty="0" smtClean="0">
                <a:latin typeface="Arial Black" panose="020B0A04020102020204" pitchFamily="34" charset="0"/>
              </a:rPr>
              <a:t> «</a:t>
            </a:r>
            <a:r>
              <a:rPr lang="ru-RU" sz="2000" dirty="0" err="1" smtClean="0">
                <a:latin typeface="Arial Black" panose="020B0A04020102020204" pitchFamily="34" charset="0"/>
              </a:rPr>
              <a:t>Буквар</a:t>
            </a:r>
            <a:r>
              <a:rPr lang="ru-RU" sz="2000" dirty="0" smtClean="0">
                <a:latin typeface="Arial Black" panose="020B0A04020102020204" pitchFamily="34" charset="0"/>
              </a:rPr>
              <a:t>»</a:t>
            </a:r>
            <a:r>
              <a:rPr lang="uk-UA" sz="2000" dirty="0">
                <a:latin typeface="Arial Black" panose="020B0A04020102020204" pitchFamily="34" charset="0"/>
              </a:rPr>
              <a:t>.</a:t>
            </a:r>
            <a:endParaRPr lang="ru-RU" sz="2000" dirty="0" smtClean="0"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1580 р. </a:t>
            </a:r>
            <a:r>
              <a:rPr lang="ru-RU" sz="2000" dirty="0" smtClean="0">
                <a:latin typeface="Arial Black" panose="020B0A04020102020204" pitchFamily="34" charset="0"/>
              </a:rPr>
              <a:t>– </a:t>
            </a:r>
            <a:r>
              <a:rPr lang="ru-RU" sz="2000" dirty="0" err="1" smtClean="0">
                <a:latin typeface="Arial Black" panose="020B0A04020102020204" pitchFamily="34" charset="0"/>
              </a:rPr>
              <a:t>І.Федоров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надрукував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Новий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Завіт</a:t>
            </a:r>
            <a:endParaRPr lang="ru-RU" sz="2000" dirty="0" smtClean="0"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1581</a:t>
            </a:r>
            <a:r>
              <a:rPr lang="ru-RU" sz="2000" dirty="0">
                <a:solidFill>
                  <a:srgbClr val="FF0000"/>
                </a:solidFill>
                <a:latin typeface="Arial Black" panose="020B0A04020102020204" pitchFamily="34" charset="0"/>
              </a:rPr>
              <a:t> </a:t>
            </a:r>
            <a:r>
              <a:rPr lang="ru-RU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р</a:t>
            </a:r>
            <a:r>
              <a:rPr lang="ru-RU" sz="2000" dirty="0">
                <a:solidFill>
                  <a:srgbClr val="FF0000"/>
                </a:solidFill>
                <a:latin typeface="Arial Black" panose="020B0A04020102020204" pitchFamily="34" charset="0"/>
              </a:rPr>
              <a:t>. </a:t>
            </a:r>
            <a:r>
              <a:rPr lang="ru-RU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– </a:t>
            </a:r>
            <a:r>
              <a:rPr lang="ru-RU" sz="2000" dirty="0" err="1" smtClean="0">
                <a:latin typeface="Arial Black" panose="020B0A04020102020204" pitchFamily="34" charset="0"/>
              </a:rPr>
              <a:t>І.Федоров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надрукував</a:t>
            </a:r>
            <a:r>
              <a:rPr lang="ru-RU" sz="2000" dirty="0" smtClean="0">
                <a:latin typeface="Arial Black" panose="020B0A04020102020204" pitchFamily="34" charset="0"/>
              </a:rPr>
              <a:t> в </a:t>
            </a:r>
            <a:r>
              <a:rPr lang="ru-RU" sz="2000" dirty="0" err="1" smtClean="0">
                <a:latin typeface="Arial Black" panose="020B0A04020102020204" pitchFamily="34" charset="0"/>
              </a:rPr>
              <a:t>Острозі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Острозьку</a:t>
            </a:r>
            <a:r>
              <a:rPr lang="ru-RU" sz="20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Біблію</a:t>
            </a:r>
            <a:r>
              <a:rPr lang="ru-RU" sz="2000" dirty="0">
                <a:latin typeface="Arial Black" panose="020B0A04020102020204" pitchFamily="34" charset="0"/>
              </a:rPr>
              <a:t> — перше </a:t>
            </a:r>
            <a:r>
              <a:rPr lang="ru-RU" sz="2000" dirty="0" err="1">
                <a:latin typeface="Arial Black" panose="020B0A04020102020204" pitchFamily="34" charset="0"/>
              </a:rPr>
              <a:t>повне</a:t>
            </a:r>
            <a:r>
              <a:rPr lang="ru-RU" sz="2000" dirty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</a:rPr>
              <a:t>видання</a:t>
            </a:r>
            <a:r>
              <a:rPr lang="ru-RU" sz="2000" dirty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</a:rPr>
              <a:t>Біблії</a:t>
            </a:r>
            <a:r>
              <a:rPr lang="ru-RU" sz="2000" dirty="0">
                <a:latin typeface="Arial Black" panose="020B0A04020102020204" pitchFamily="34" charset="0"/>
              </a:rPr>
              <a:t> </a:t>
            </a:r>
            <a:r>
              <a:rPr lang="ru-RU" sz="2000" dirty="0" smtClean="0">
                <a:latin typeface="Arial Black" panose="020B0A04020102020204" pitchFamily="34" charset="0"/>
              </a:rPr>
              <a:t>  </a:t>
            </a:r>
            <a:r>
              <a:rPr lang="ru-RU" sz="2000" dirty="0" err="1" smtClean="0">
                <a:latin typeface="Arial Black" panose="020B0A04020102020204" pitchFamily="34" charset="0"/>
              </a:rPr>
              <a:t>церковнослов’янською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</a:rPr>
              <a:t>мовою</a:t>
            </a:r>
            <a:r>
              <a:rPr lang="ru-RU" sz="2000" dirty="0">
                <a:latin typeface="Arial Black" panose="020B0A04020102020204" pitchFamily="34" charset="0"/>
              </a:rPr>
              <a:t>.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909" y="2972862"/>
            <a:ext cx="1853345" cy="279830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6206836" y="5806755"/>
            <a:ext cx="3234225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</a:rPr>
              <a:t>Пам’ятник</a:t>
            </a:r>
            <a:r>
              <a:rPr lang="ru-RU" sz="2000" b="1" dirty="0" smtClean="0">
                <a:solidFill>
                  <a:srgbClr val="FF0000"/>
                </a:solidFill>
              </a:rPr>
              <a:t> І. Федорову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у </a:t>
            </a:r>
            <a:r>
              <a:rPr lang="ru-RU" sz="2000" b="1" dirty="0" err="1" smtClean="0">
                <a:solidFill>
                  <a:srgbClr val="FF0000"/>
                </a:solidFill>
              </a:rPr>
              <a:t>Львові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78" t="39518" r="7219" b="12200"/>
          <a:stretch/>
        </p:blipFill>
        <p:spPr bwMode="auto">
          <a:xfrm>
            <a:off x="9601199" y="2972862"/>
            <a:ext cx="2177600" cy="2827402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9582406" y="5771169"/>
            <a:ext cx="2560062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</a:rPr>
              <a:t>Друкарський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2000" b="1" dirty="0" err="1">
                <a:solidFill>
                  <a:srgbClr val="FF0000"/>
                </a:solidFill>
              </a:rPr>
              <a:t>в</a:t>
            </a:r>
            <a:r>
              <a:rPr lang="ru-RU" sz="2000" b="1" dirty="0" err="1" smtClean="0">
                <a:solidFill>
                  <a:srgbClr val="FF0000"/>
                </a:solidFill>
              </a:rPr>
              <a:t>ерстат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І.Федорова</a:t>
            </a:r>
            <a:endParaRPr lang="ru-RU" sz="2000" b="1" dirty="0" smtClean="0">
              <a:solidFill>
                <a:srgbClr val="FF0000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278457" y="4492715"/>
            <a:ext cx="1086831" cy="364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2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51515" y="155745"/>
            <a:ext cx="5088252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Розвиток української мови </a:t>
            </a:r>
            <a:endParaRPr lang="en-US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4182" y="778363"/>
            <a:ext cx="11208328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Arial Black" panose="020B0A04020102020204" pitchFamily="34" charset="0"/>
              </a:rPr>
              <a:t>У </a:t>
            </a:r>
            <a:r>
              <a:rPr lang="en-US" sz="2000" dirty="0" smtClean="0">
                <a:latin typeface="Arial Black" panose="020B0A04020102020204" pitchFamily="34" charset="0"/>
              </a:rPr>
              <a:t>XVI </a:t>
            </a:r>
            <a:r>
              <a:rPr lang="uk-UA" sz="2000" dirty="0" smtClean="0">
                <a:latin typeface="Arial Black" panose="020B0A04020102020204" pitchFamily="34" charset="0"/>
              </a:rPr>
              <a:t>ст. писемну мову українців і білорусів називали руською. У Великому князівстві Литовському вона була офіційною мовою, якою були написані Литовські статути, здійснювалося </a:t>
            </a:r>
            <a:r>
              <a:rPr lang="ru-RU" sz="2000" dirty="0" err="1" smtClean="0">
                <a:latin typeface="Arial Black" panose="020B0A04020102020204" pitchFamily="34" charset="0"/>
              </a:rPr>
              <a:t>діловодство</a:t>
            </a:r>
            <a:r>
              <a:rPr lang="ru-RU" sz="2000" dirty="0" smtClean="0">
                <a:latin typeface="Arial Black" panose="020B0A04020102020204" pitchFamily="34" charset="0"/>
              </a:rPr>
              <a:t> в судах і державних </a:t>
            </a:r>
            <a:r>
              <a:rPr lang="ru-RU" sz="2000" dirty="0" err="1" smtClean="0">
                <a:latin typeface="Arial Black" panose="020B0A04020102020204" pitchFamily="34" charset="0"/>
              </a:rPr>
              <a:t>установах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тощо</a:t>
            </a:r>
            <a:r>
              <a:rPr lang="ru-RU" sz="2000" dirty="0" smtClean="0">
                <a:latin typeface="Arial Black" panose="020B0A04020102020204" pitchFamily="34" charset="0"/>
              </a:rPr>
              <a:t>.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4182" y="2311567"/>
            <a:ext cx="1120832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</a:rPr>
              <a:t>в XVI ст. в </a:t>
            </a:r>
            <a:r>
              <a:rPr lang="ru-RU" sz="2000" dirty="0" err="1" smtClean="0">
                <a:latin typeface="Arial Black" panose="020B0A04020102020204" pitchFamily="34" charset="0"/>
              </a:rPr>
              <a:t>руській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мові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під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впливом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усного</a:t>
            </a:r>
            <a:r>
              <a:rPr lang="ru-RU" sz="2000" dirty="0" smtClean="0">
                <a:latin typeface="Arial Black" panose="020B0A04020102020204" pitchFamily="34" charset="0"/>
              </a:rPr>
              <a:t> народного </a:t>
            </a:r>
            <a:r>
              <a:rPr lang="ru-RU" sz="2000" dirty="0" err="1" smtClean="0">
                <a:latin typeface="Arial Black" panose="020B0A04020102020204" pitchFamily="34" charset="0"/>
              </a:rPr>
              <a:t>мовлення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з’являють-ся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риси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майбутньої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української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літературної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мови</a:t>
            </a:r>
            <a:r>
              <a:rPr lang="ru-RU" sz="2000" dirty="0" smtClean="0">
                <a:latin typeface="Arial Black" panose="020B0A04020102020204" pitchFamily="34" charset="0"/>
              </a:rPr>
              <a:t>.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4182" y="3341359"/>
            <a:ext cx="8639593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Arial Black" panose="020B0A04020102020204" pitchFamily="34" charset="0"/>
              </a:rPr>
              <a:t>Однією з перших книг, перекладених із </a:t>
            </a:r>
            <a:r>
              <a:rPr lang="uk-UA" sz="2000" dirty="0" err="1" smtClean="0">
                <a:latin typeface="Arial Black" panose="020B0A04020102020204" pitchFamily="34" charset="0"/>
              </a:rPr>
              <a:t>церковнослов’ян-ської</a:t>
            </a:r>
            <a:r>
              <a:rPr lang="uk-UA" sz="2000" dirty="0" smtClean="0">
                <a:latin typeface="Arial Black" panose="020B0A04020102020204" pitchFamily="34" charset="0"/>
              </a:rPr>
              <a:t> мови тогочасною українською мовою, було, як ви вже знаєте, Пересопницьке Євангеліє, створене в </a:t>
            </a:r>
            <a:r>
              <a:rPr lang="uk-UA" sz="2000" dirty="0" err="1" smtClean="0">
                <a:latin typeface="Arial Black" panose="020B0A04020102020204" pitchFamily="34" charset="0"/>
              </a:rPr>
              <a:t>монас</a:t>
            </a:r>
            <a:r>
              <a:rPr lang="uk-UA" sz="2000" dirty="0" smtClean="0">
                <a:latin typeface="Arial Black" panose="020B0A04020102020204" pitchFamily="34" charset="0"/>
              </a:rPr>
              <a:t>-тирі села Пересопниця на Волині. Переклад було </a:t>
            </a:r>
            <a:r>
              <a:rPr lang="uk-UA" sz="2000" dirty="0" err="1" smtClean="0">
                <a:latin typeface="Arial Black" panose="020B0A04020102020204" pitchFamily="34" charset="0"/>
              </a:rPr>
              <a:t>здійс-нено</a:t>
            </a:r>
            <a:r>
              <a:rPr lang="uk-UA" sz="2000" dirty="0" smtClean="0">
                <a:latin typeface="Arial Black" panose="020B0A04020102020204" pitchFamily="34" charset="0"/>
              </a:rPr>
              <a:t> на власні кошти волинської княгині Анастасії Заславської (?—1561 р.), відомої захисниці православ’я.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5634" y="2793683"/>
            <a:ext cx="2316876" cy="298245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193775" y="5842337"/>
            <a:ext cx="2820594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002060"/>
                </a:solidFill>
              </a:rPr>
              <a:t>Пам’ятник</a:t>
            </a:r>
            <a:r>
              <a:rPr lang="ru-RU" sz="2000" b="1" dirty="0" smtClean="0">
                <a:solidFill>
                  <a:srgbClr val="002060"/>
                </a:solidFill>
              </a:rPr>
              <a:t> А. </a:t>
            </a:r>
            <a:r>
              <a:rPr lang="ru-RU" sz="2000" b="1" dirty="0" err="1" smtClean="0">
                <a:solidFill>
                  <a:srgbClr val="002060"/>
                </a:solidFill>
              </a:rPr>
              <a:t>Заславській</a:t>
            </a:r>
            <a:r>
              <a:rPr lang="ru-RU" sz="2000" b="1" dirty="0" smtClean="0">
                <a:solidFill>
                  <a:srgbClr val="002060"/>
                </a:solidFill>
              </a:rPr>
              <a:t> в  </a:t>
            </a:r>
            <a:r>
              <a:rPr lang="ru-RU" sz="2000" b="1" dirty="0" err="1" smtClean="0">
                <a:solidFill>
                  <a:srgbClr val="002060"/>
                </a:solidFill>
              </a:rPr>
              <a:t>місті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Дубровиця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4181" y="5602257"/>
            <a:ext cx="8639593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</a:rPr>
              <a:t>Дещо пізніше з’являються інші переклади релігійних текстів українською мовою — </a:t>
            </a:r>
            <a:r>
              <a:rPr lang="uk-UA" sz="2000" b="1" dirty="0" err="1" smtClean="0">
                <a:solidFill>
                  <a:srgbClr val="002060"/>
                </a:solidFill>
              </a:rPr>
              <a:t>Крехівський</a:t>
            </a:r>
            <a:r>
              <a:rPr lang="uk-UA" sz="2000" b="1" dirty="0" smtClean="0">
                <a:solidFill>
                  <a:srgbClr val="002060"/>
                </a:solidFill>
              </a:rPr>
              <a:t> Апостол (60-ті рр. </a:t>
            </a:r>
            <a:r>
              <a:rPr lang="en-US" sz="2000" b="1" dirty="0" smtClean="0">
                <a:solidFill>
                  <a:srgbClr val="002060"/>
                </a:solidFill>
              </a:rPr>
              <a:t>XVI </a:t>
            </a:r>
            <a:r>
              <a:rPr lang="uk-UA" sz="2000" b="1" dirty="0" smtClean="0">
                <a:solidFill>
                  <a:srgbClr val="002060"/>
                </a:solidFill>
              </a:rPr>
              <a:t>ст.), Волинське Євангеліє (1572 р.) тощо.</a:t>
            </a:r>
            <a:endParaRPr lang="en-US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82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77090"/>
            <a:ext cx="8596668" cy="68349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ЗАКРІПИМО ЗНАННЯ</a:t>
            </a:r>
            <a:r>
              <a:rPr lang="en-US" b="1" dirty="0">
                <a:solidFill>
                  <a:srgbClr val="FF0000"/>
                </a:solidFill>
              </a:rPr>
              <a:t/>
            </a:r>
            <a:br>
              <a:rPr lang="en-US" b="1" dirty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0439" y="960581"/>
            <a:ext cx="8846797" cy="5794180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1</a:t>
            </a:r>
            <a:r>
              <a:rPr lang="ru-RU" sz="2800" b="1" dirty="0">
                <a:solidFill>
                  <a:srgbClr val="002060"/>
                </a:solidFill>
              </a:rPr>
              <a:t>. </a:t>
            </a:r>
            <a:r>
              <a:rPr lang="ru-RU" sz="2800" b="1" dirty="0" err="1">
                <a:solidFill>
                  <a:srgbClr val="002060"/>
                </a:solidFill>
              </a:rPr>
              <a:t>Які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європейські</a:t>
            </a:r>
            <a:r>
              <a:rPr lang="ru-RU" sz="2800" b="1" dirty="0">
                <a:solidFill>
                  <a:srgbClr val="002060"/>
                </a:solidFill>
              </a:rPr>
              <a:t> культурно-</a:t>
            </a:r>
            <a:r>
              <a:rPr lang="ru-RU" sz="2800" b="1" dirty="0" err="1">
                <a:solidFill>
                  <a:srgbClr val="002060"/>
                </a:solidFill>
              </a:rPr>
              <a:t>ідеологічні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течії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впливали</a:t>
            </a:r>
            <a:r>
              <a:rPr lang="ru-RU" sz="2800" b="1" dirty="0">
                <a:solidFill>
                  <a:srgbClr val="002060"/>
                </a:solidFill>
              </a:rPr>
              <a:t> на </a:t>
            </a:r>
            <a:r>
              <a:rPr lang="ru-RU" sz="2800" b="1" dirty="0" err="1">
                <a:solidFill>
                  <a:srgbClr val="002060"/>
                </a:solidFill>
              </a:rPr>
              <a:t>розвиток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української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культури</a:t>
            </a:r>
            <a:r>
              <a:rPr lang="ru-RU" sz="2800" b="1" dirty="0">
                <a:solidFill>
                  <a:srgbClr val="002060"/>
                </a:solidFill>
              </a:rPr>
              <a:t> в </a:t>
            </a:r>
            <a:r>
              <a:rPr lang="en-US" sz="2800" b="1" dirty="0">
                <a:solidFill>
                  <a:srgbClr val="002060"/>
                </a:solidFill>
              </a:rPr>
              <a:t>XVI</a:t>
            </a:r>
            <a:r>
              <a:rPr lang="ru-RU" sz="2800" b="1" dirty="0">
                <a:solidFill>
                  <a:srgbClr val="002060"/>
                </a:solidFill>
              </a:rPr>
              <a:t> ст.?</a:t>
            </a:r>
            <a:endParaRPr lang="en-US" sz="2800" b="1" dirty="0">
              <a:solidFill>
                <a:srgbClr val="002060"/>
              </a:solidFill>
            </a:endParaRPr>
          </a:p>
          <a:p>
            <a:r>
              <a:rPr lang="ru-RU" sz="2800" b="1" dirty="0">
                <a:solidFill>
                  <a:srgbClr val="002060"/>
                </a:solidFill>
              </a:rPr>
              <a:t>2. Як </a:t>
            </a:r>
            <a:r>
              <a:rPr lang="ru-RU" sz="2800" b="1" dirty="0" err="1">
                <a:solidFill>
                  <a:srgbClr val="002060"/>
                </a:solidFill>
              </a:rPr>
              <a:t>називали</a:t>
            </a:r>
            <a:r>
              <a:rPr lang="ru-RU" sz="2800" b="1" dirty="0">
                <a:solidFill>
                  <a:srgbClr val="002060"/>
                </a:solidFill>
              </a:rPr>
              <a:t> в </a:t>
            </a:r>
            <a:r>
              <a:rPr lang="en-US" sz="2800" b="1" dirty="0">
                <a:solidFill>
                  <a:srgbClr val="002060"/>
                </a:solidFill>
              </a:rPr>
              <a:t>XVI</a:t>
            </a:r>
            <a:r>
              <a:rPr lang="ru-RU" sz="2800" b="1" dirty="0">
                <a:solidFill>
                  <a:srgbClr val="002060"/>
                </a:solidFill>
              </a:rPr>
              <a:t> ст. </a:t>
            </a:r>
            <a:r>
              <a:rPr lang="ru-RU" sz="2800" b="1" dirty="0" err="1">
                <a:solidFill>
                  <a:srgbClr val="002060"/>
                </a:solidFill>
              </a:rPr>
              <a:t>писемну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мову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українців</a:t>
            </a:r>
            <a:r>
              <a:rPr lang="ru-RU" sz="2800" b="1" dirty="0">
                <a:solidFill>
                  <a:srgbClr val="002060"/>
                </a:solidFill>
              </a:rPr>
              <a:t> і </a:t>
            </a:r>
            <a:r>
              <a:rPr lang="ru-RU" sz="2800" b="1" dirty="0" err="1">
                <a:solidFill>
                  <a:srgbClr val="002060"/>
                </a:solidFill>
              </a:rPr>
              <a:t>білорусів</a:t>
            </a:r>
            <a:r>
              <a:rPr lang="ru-RU" sz="2800" b="1" dirty="0">
                <a:solidFill>
                  <a:srgbClr val="002060"/>
                </a:solidFill>
              </a:rPr>
              <a:t>?</a:t>
            </a:r>
            <a:endParaRPr lang="en-US" sz="2800" b="1" dirty="0">
              <a:solidFill>
                <a:srgbClr val="002060"/>
              </a:solidFill>
            </a:endParaRPr>
          </a:p>
          <a:p>
            <a:r>
              <a:rPr lang="ru-RU" sz="2800" b="1" dirty="0">
                <a:solidFill>
                  <a:srgbClr val="002060"/>
                </a:solidFill>
              </a:rPr>
              <a:t>3. </a:t>
            </a:r>
            <a:r>
              <a:rPr lang="ru-RU" sz="2800" b="1" dirty="0" err="1">
                <a:solidFill>
                  <a:srgbClr val="002060"/>
                </a:solidFill>
              </a:rPr>
              <a:t>Які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форми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здобуття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освіти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існували</a:t>
            </a:r>
            <a:r>
              <a:rPr lang="ru-RU" sz="2800" b="1" dirty="0">
                <a:solidFill>
                  <a:srgbClr val="002060"/>
                </a:solidFill>
              </a:rPr>
              <a:t> в </a:t>
            </a:r>
            <a:r>
              <a:rPr lang="ru-RU" sz="2800" b="1" dirty="0" err="1">
                <a:solidFill>
                  <a:srgbClr val="002060"/>
                </a:solidFill>
              </a:rPr>
              <a:t>Україні</a:t>
            </a:r>
            <a:r>
              <a:rPr lang="ru-RU" sz="2800" b="1" dirty="0">
                <a:solidFill>
                  <a:srgbClr val="002060"/>
                </a:solidFill>
              </a:rPr>
              <a:t> в </a:t>
            </a:r>
            <a:r>
              <a:rPr lang="en-US" sz="2800" b="1" dirty="0">
                <a:solidFill>
                  <a:srgbClr val="002060"/>
                </a:solidFill>
              </a:rPr>
              <a:t>XVI</a:t>
            </a:r>
            <a:r>
              <a:rPr lang="ru-RU" sz="2800" b="1" dirty="0">
                <a:solidFill>
                  <a:srgbClr val="002060"/>
                </a:solidFill>
              </a:rPr>
              <a:t> ст.? Коли </a:t>
            </a:r>
            <a:r>
              <a:rPr lang="ru-RU" sz="2800" b="1" dirty="0" err="1">
                <a:solidFill>
                  <a:srgbClr val="002060"/>
                </a:solidFill>
              </a:rPr>
              <a:t>було</a:t>
            </a:r>
            <a:r>
              <a:rPr lang="ru-RU" sz="2800" b="1" dirty="0">
                <a:solidFill>
                  <a:srgbClr val="002060"/>
                </a:solidFill>
              </a:rPr>
              <a:t> створено першу </a:t>
            </a:r>
            <a:r>
              <a:rPr lang="ru-RU" sz="2800" b="1" dirty="0" err="1">
                <a:solidFill>
                  <a:srgbClr val="002060"/>
                </a:solidFill>
              </a:rPr>
              <a:t>братську</a:t>
            </a:r>
            <a:r>
              <a:rPr lang="ru-RU" sz="2800" b="1" dirty="0">
                <a:solidFill>
                  <a:srgbClr val="002060"/>
                </a:solidFill>
              </a:rPr>
              <a:t> школу на </a:t>
            </a:r>
            <a:r>
              <a:rPr lang="ru-RU" sz="2800" b="1" dirty="0" err="1">
                <a:solidFill>
                  <a:srgbClr val="002060"/>
                </a:solidFill>
              </a:rPr>
              <a:t>українських</a:t>
            </a:r>
            <a:r>
              <a:rPr lang="ru-RU" sz="2800" b="1" dirty="0">
                <a:solidFill>
                  <a:srgbClr val="002060"/>
                </a:solidFill>
              </a:rPr>
              <a:t> землях? </a:t>
            </a:r>
            <a:r>
              <a:rPr lang="ru-RU" sz="2800" b="1" dirty="0" err="1">
                <a:solidFill>
                  <a:srgbClr val="002060"/>
                </a:solidFill>
              </a:rPr>
              <a:t>Який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навчальний</a:t>
            </a:r>
            <a:r>
              <a:rPr lang="ru-RU" sz="2800" b="1" dirty="0">
                <a:solidFill>
                  <a:srgbClr val="002060"/>
                </a:solidFill>
              </a:rPr>
              <a:t> заклад тих </a:t>
            </a:r>
            <a:r>
              <a:rPr lang="ru-RU" sz="2800" b="1" dirty="0" err="1">
                <a:solidFill>
                  <a:srgbClr val="002060"/>
                </a:solidFill>
              </a:rPr>
              <a:t>часів</a:t>
            </a:r>
            <a:r>
              <a:rPr lang="ru-RU" sz="2800" b="1" dirty="0">
                <a:solidFill>
                  <a:srgbClr val="002060"/>
                </a:solidFill>
              </a:rPr>
              <a:t> в </a:t>
            </a:r>
            <a:r>
              <a:rPr lang="ru-RU" sz="2800" b="1" dirty="0" err="1">
                <a:solidFill>
                  <a:srgbClr val="002060"/>
                </a:solidFill>
              </a:rPr>
              <a:t>Україні</a:t>
            </a:r>
            <a:r>
              <a:rPr lang="ru-RU" sz="2800" b="1" dirty="0">
                <a:solidFill>
                  <a:srgbClr val="002060"/>
                </a:solidFill>
              </a:rPr>
              <a:t> давав початки </a:t>
            </a:r>
            <a:r>
              <a:rPr lang="ru-RU" sz="2800" b="1" dirty="0" err="1">
                <a:solidFill>
                  <a:srgbClr val="002060"/>
                </a:solidFill>
              </a:rPr>
              <a:t>вищої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освіти</a:t>
            </a:r>
            <a:r>
              <a:rPr lang="ru-RU" sz="2800" b="1" dirty="0">
                <a:solidFill>
                  <a:srgbClr val="002060"/>
                </a:solidFill>
              </a:rPr>
              <a:t>?</a:t>
            </a:r>
            <a:endParaRPr lang="en-US" sz="2800" b="1" dirty="0">
              <a:solidFill>
                <a:srgbClr val="002060"/>
              </a:solidFill>
            </a:endParaRPr>
          </a:p>
          <a:p>
            <a:r>
              <a:rPr lang="ru-RU" sz="2800" b="1" dirty="0">
                <a:solidFill>
                  <a:srgbClr val="002060"/>
                </a:solidFill>
              </a:rPr>
              <a:t>4. </a:t>
            </a:r>
            <a:r>
              <a:rPr lang="ru-RU" sz="2800" b="1" dirty="0" smtClean="0">
                <a:solidFill>
                  <a:srgbClr val="002060"/>
                </a:solidFill>
              </a:rPr>
              <a:t>Яке </a:t>
            </a:r>
            <a:r>
              <a:rPr lang="ru-RU" sz="2800" b="1" dirty="0" err="1">
                <a:solidFill>
                  <a:srgbClr val="002060"/>
                </a:solidFill>
              </a:rPr>
              <a:t>значення</a:t>
            </a:r>
            <a:r>
              <a:rPr lang="ru-RU" sz="2800" b="1" dirty="0">
                <a:solidFill>
                  <a:srgbClr val="002060"/>
                </a:solidFill>
              </a:rPr>
              <a:t>, на вашу думку, </a:t>
            </a:r>
            <a:r>
              <a:rPr lang="ru-RU" sz="2800" b="1" dirty="0" err="1">
                <a:solidFill>
                  <a:srgbClr val="002060"/>
                </a:solidFill>
              </a:rPr>
              <a:t>відігравав</a:t>
            </a:r>
            <a:r>
              <a:rPr lang="ru-RU" sz="2800" b="1" dirty="0">
                <a:solidFill>
                  <a:srgbClr val="002060"/>
                </a:solidFill>
              </a:rPr>
              <a:t> культурно-</a:t>
            </a:r>
            <a:r>
              <a:rPr lang="ru-RU" sz="2800" b="1" dirty="0" err="1">
                <a:solidFill>
                  <a:srgbClr val="002060"/>
                </a:solidFill>
              </a:rPr>
              <a:t>освітній</a:t>
            </a:r>
            <a:r>
              <a:rPr lang="ru-RU" sz="2800" b="1" dirty="0">
                <a:solidFill>
                  <a:srgbClr val="002060"/>
                </a:solidFill>
              </a:rPr>
              <a:t> центр, </a:t>
            </a:r>
            <a:r>
              <a:rPr lang="ru-RU" sz="2800" b="1" dirty="0" err="1">
                <a:solidFill>
                  <a:srgbClr val="002060"/>
                </a:solidFill>
              </a:rPr>
              <a:t>створений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</a:rPr>
              <a:t>князем                    </a:t>
            </a:r>
            <a:r>
              <a:rPr lang="ru-RU" sz="2800" b="1" dirty="0">
                <a:solidFill>
                  <a:srgbClr val="002060"/>
                </a:solidFill>
              </a:rPr>
              <a:t>К.-В. </a:t>
            </a:r>
            <a:r>
              <a:rPr lang="ru-RU" sz="2800" b="1" dirty="0" err="1">
                <a:solidFill>
                  <a:srgbClr val="002060"/>
                </a:solidFill>
              </a:rPr>
              <a:t>Острозьким</a:t>
            </a:r>
            <a:r>
              <a:rPr lang="ru-RU" sz="2800" b="1" dirty="0">
                <a:solidFill>
                  <a:srgbClr val="002060"/>
                </a:solidFill>
              </a:rPr>
              <a:t>?</a:t>
            </a:r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7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r>
              <a:rPr lang="ru-RU" sz="2800" b="1" dirty="0" err="1">
                <a:solidFill>
                  <a:srgbClr val="002060"/>
                </a:solidFill>
              </a:rPr>
              <a:t>Якими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були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здобутки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українського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книговидання</a:t>
            </a:r>
            <a:r>
              <a:rPr lang="ru-RU" sz="2800" b="1" dirty="0">
                <a:solidFill>
                  <a:srgbClr val="002060"/>
                </a:solidFill>
              </a:rPr>
              <a:t> в </a:t>
            </a:r>
            <a:r>
              <a:rPr lang="en-US" sz="2800" b="1" dirty="0">
                <a:solidFill>
                  <a:srgbClr val="002060"/>
                </a:solidFill>
              </a:rPr>
              <a:t>XVI</a:t>
            </a:r>
            <a:r>
              <a:rPr lang="ru-RU" sz="2800" b="1" dirty="0">
                <a:solidFill>
                  <a:srgbClr val="002060"/>
                </a:solidFill>
              </a:rPr>
              <a:t> ст.? Коли </a:t>
            </a:r>
            <a:r>
              <a:rPr lang="ru-RU" sz="2800" b="1" dirty="0" err="1">
                <a:solidFill>
                  <a:srgbClr val="002060"/>
                </a:solidFill>
              </a:rPr>
              <a:t>було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надруковано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Острозьку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Біблію</a:t>
            </a:r>
            <a:r>
              <a:rPr lang="ru-RU" sz="2800" b="1" dirty="0">
                <a:solidFill>
                  <a:srgbClr val="002060"/>
                </a:solidFill>
              </a:rPr>
              <a:t>?</a:t>
            </a:r>
            <a:endParaRPr lang="en-US" sz="2800" b="1" dirty="0">
              <a:solidFill>
                <a:srgbClr val="002060"/>
              </a:solidFill>
            </a:endParaRPr>
          </a:p>
          <a:p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59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705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90946"/>
            <a:ext cx="8596668" cy="13208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Тести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4933" y="951346"/>
            <a:ext cx="9200958" cy="3880773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1. У </a:t>
            </a:r>
            <a:r>
              <a:rPr lang="ru-RU" sz="2400" b="1" dirty="0" err="1" smtClean="0">
                <a:solidFill>
                  <a:srgbClr val="002060"/>
                </a:solidFill>
              </a:rPr>
              <a:t>якому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році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було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укладено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Берестейську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церковну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унію</a:t>
            </a:r>
            <a:r>
              <a:rPr lang="ru-RU" sz="2400" b="1" dirty="0">
                <a:solidFill>
                  <a:srgbClr val="002060"/>
                </a:solidFill>
              </a:rPr>
              <a:t>? (1596 р.) 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2</a:t>
            </a:r>
            <a:r>
              <a:rPr lang="ru-RU" sz="2400" b="1" dirty="0">
                <a:solidFill>
                  <a:srgbClr val="002060"/>
                </a:solidFill>
              </a:rPr>
              <a:t>. У </a:t>
            </a:r>
            <a:r>
              <a:rPr lang="ru-RU" sz="2400" b="1" dirty="0" err="1">
                <a:solidFill>
                  <a:srgbClr val="002060"/>
                </a:solidFill>
              </a:rPr>
              <a:t>якому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році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українська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шляхтянка </a:t>
            </a:r>
            <a:r>
              <a:rPr lang="ru-RU" sz="2400" b="1" dirty="0" err="1">
                <a:solidFill>
                  <a:srgbClr val="002060"/>
                </a:solidFill>
              </a:rPr>
              <a:t>Єлизавета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Гулевич</a:t>
            </a:r>
            <a:r>
              <a:rPr lang="ru-RU" sz="2400" b="1" dirty="0">
                <a:solidFill>
                  <a:srgbClr val="002060"/>
                </a:solidFill>
              </a:rPr>
              <a:t> (</a:t>
            </a:r>
            <a:r>
              <a:rPr lang="ru-RU" sz="2400" b="1" dirty="0" err="1">
                <a:solidFill>
                  <a:srgbClr val="002060"/>
                </a:solidFill>
              </a:rPr>
              <a:t>Галшка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Гулевичівна</a:t>
            </a:r>
            <a:r>
              <a:rPr lang="ru-RU" sz="2400" b="1" dirty="0">
                <a:solidFill>
                  <a:srgbClr val="002060"/>
                </a:solidFill>
              </a:rPr>
              <a:t>) </a:t>
            </a:r>
            <a:r>
              <a:rPr lang="ru-RU" sz="2400" b="1" dirty="0" err="1">
                <a:solidFill>
                  <a:srgbClr val="002060"/>
                </a:solidFill>
              </a:rPr>
              <a:t>заповіла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православній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громаді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Києва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свої</a:t>
            </a:r>
            <a:r>
              <a:rPr lang="ru-RU" sz="2400" b="1" dirty="0">
                <a:solidFill>
                  <a:srgbClr val="002060"/>
                </a:solidFill>
              </a:rPr>
              <a:t> маєтки7 (1615р.) 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3</a:t>
            </a:r>
            <a:r>
              <a:rPr lang="ru-RU" sz="2400" b="1" dirty="0">
                <a:solidFill>
                  <a:srgbClr val="002060"/>
                </a:solidFill>
              </a:rPr>
              <a:t>. У </a:t>
            </a:r>
            <a:r>
              <a:rPr lang="ru-RU" sz="2400" b="1" dirty="0" err="1">
                <a:solidFill>
                  <a:srgbClr val="002060"/>
                </a:solidFill>
              </a:rPr>
              <a:t>якому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році</a:t>
            </a:r>
            <a:r>
              <a:rPr lang="ru-RU" sz="2400" b="1" dirty="0">
                <a:solidFill>
                  <a:srgbClr val="002060"/>
                </a:solidFill>
              </a:rPr>
              <a:t> до </a:t>
            </a:r>
            <a:r>
              <a:rPr lang="ru-RU" sz="2400" b="1" dirty="0" err="1">
                <a:solidFill>
                  <a:srgbClr val="002060"/>
                </a:solidFill>
              </a:rPr>
              <a:t>Київського</a:t>
            </a:r>
            <a:r>
              <a:rPr lang="ru-RU" sz="2400" b="1" dirty="0">
                <a:solidFill>
                  <a:srgbClr val="002060"/>
                </a:solidFill>
              </a:rPr>
              <a:t> братства вступив П. </a:t>
            </a:r>
            <a:r>
              <a:rPr lang="ru-RU" sz="2400" b="1" dirty="0" err="1">
                <a:solidFill>
                  <a:srgbClr val="002060"/>
                </a:solidFill>
              </a:rPr>
              <a:t>Сагайдачний</a:t>
            </a:r>
            <a:r>
              <a:rPr lang="ru-RU" sz="2400" b="1" dirty="0">
                <a:solidFill>
                  <a:srgbClr val="002060"/>
                </a:solidFill>
              </a:rPr>
              <a:t>? (1620 р</a:t>
            </a:r>
            <a:r>
              <a:rPr lang="ru-RU" sz="2400" b="1" dirty="0" smtClean="0">
                <a:solidFill>
                  <a:srgbClr val="002060"/>
                </a:solidFill>
              </a:rPr>
              <a:t>.)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4. </a:t>
            </a:r>
            <a:r>
              <a:rPr lang="ru-RU" sz="2400" b="1" dirty="0" err="1">
                <a:solidFill>
                  <a:srgbClr val="002060"/>
                </a:solidFill>
              </a:rPr>
              <a:t>Вкажіть</a:t>
            </a:r>
            <a:r>
              <a:rPr lang="ru-RU" sz="2400" b="1" dirty="0">
                <a:solidFill>
                  <a:srgbClr val="002060"/>
                </a:solidFill>
              </a:rPr>
              <a:t> роки </a:t>
            </a:r>
            <a:r>
              <a:rPr lang="ru-RU" sz="2400" b="1" dirty="0" err="1">
                <a:solidFill>
                  <a:srgbClr val="002060"/>
                </a:solidFill>
              </a:rPr>
              <a:t>обіймання</a:t>
            </a:r>
            <a:r>
              <a:rPr lang="ru-RU" sz="2400" b="1" dirty="0">
                <a:solidFill>
                  <a:srgbClr val="002060"/>
                </a:solidFill>
              </a:rPr>
              <a:t> І. </a:t>
            </a:r>
            <a:r>
              <a:rPr lang="ru-RU" sz="2400" b="1" dirty="0" err="1">
                <a:solidFill>
                  <a:srgbClr val="002060"/>
                </a:solidFill>
              </a:rPr>
              <a:t>Потієм</a:t>
            </a:r>
            <a:r>
              <a:rPr lang="ru-RU" sz="2400" b="1" dirty="0">
                <a:solidFill>
                  <a:srgbClr val="002060"/>
                </a:solidFill>
              </a:rPr>
              <a:t> греко-</a:t>
            </a:r>
            <a:r>
              <a:rPr lang="ru-RU" sz="2400" b="1" dirty="0" err="1">
                <a:solidFill>
                  <a:srgbClr val="002060"/>
                </a:solidFill>
              </a:rPr>
              <a:t>като</a:t>
            </a:r>
            <a:r>
              <a:rPr lang="ru-RU" sz="2400" b="1" dirty="0">
                <a:solidFill>
                  <a:srgbClr val="002060"/>
                </a:solidFill>
              </a:rPr>
              <a:t>-</a:t>
            </a:r>
            <a:r>
              <a:rPr lang="ru-RU" sz="2400" b="1" dirty="0" err="1">
                <a:solidFill>
                  <a:srgbClr val="002060"/>
                </a:solidFill>
              </a:rPr>
              <a:t>лицької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митрополичої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кафедри</a:t>
            </a:r>
            <a:r>
              <a:rPr lang="ru-RU" sz="2400" b="1" dirty="0">
                <a:solidFill>
                  <a:srgbClr val="002060"/>
                </a:solidFill>
              </a:rPr>
              <a:t>? (1599- 1613 </a:t>
            </a:r>
            <a:r>
              <a:rPr lang="ru-RU" sz="2400" b="1" dirty="0" err="1">
                <a:solidFill>
                  <a:srgbClr val="002060"/>
                </a:solidFill>
              </a:rPr>
              <a:t>рр</a:t>
            </a:r>
            <a:r>
              <a:rPr lang="ru-RU" sz="2400" b="1" dirty="0" smtClean="0">
                <a:solidFill>
                  <a:srgbClr val="002060"/>
                </a:solidFill>
              </a:rPr>
              <a:t>.)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5. </a:t>
            </a:r>
            <a:r>
              <a:rPr lang="ru-RU" sz="2400" b="1" dirty="0" err="1">
                <a:solidFill>
                  <a:srgbClr val="002060"/>
                </a:solidFill>
              </a:rPr>
              <a:t>Вкажіть</a:t>
            </a:r>
            <a:r>
              <a:rPr lang="ru-RU" sz="2400" b="1" dirty="0">
                <a:solidFill>
                  <a:srgbClr val="002060"/>
                </a:solidFill>
              </a:rPr>
              <a:t> роки </a:t>
            </a:r>
            <a:r>
              <a:rPr lang="ru-RU" sz="2400" b="1" dirty="0" err="1">
                <a:solidFill>
                  <a:srgbClr val="002060"/>
                </a:solidFill>
              </a:rPr>
              <a:t>обіймання</a:t>
            </a:r>
            <a:r>
              <a:rPr lang="ru-RU" sz="2400" b="1" dirty="0">
                <a:solidFill>
                  <a:srgbClr val="002060"/>
                </a:solidFill>
              </a:rPr>
              <a:t> Й. </a:t>
            </a:r>
            <a:r>
              <a:rPr lang="ru-RU" sz="2400" b="1" dirty="0" err="1">
                <a:solidFill>
                  <a:srgbClr val="002060"/>
                </a:solidFill>
              </a:rPr>
              <a:t>Рутським</a:t>
            </a:r>
            <a:r>
              <a:rPr lang="ru-RU" sz="2400" b="1" dirty="0">
                <a:solidFill>
                  <a:srgbClr val="002060"/>
                </a:solidFill>
              </a:rPr>
              <a:t> греко-</a:t>
            </a:r>
            <a:r>
              <a:rPr lang="ru-RU" sz="2400" b="1" dirty="0" err="1">
                <a:solidFill>
                  <a:srgbClr val="002060"/>
                </a:solidFill>
              </a:rPr>
              <a:t>католицької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митрополичої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кафедри</a:t>
            </a:r>
            <a:r>
              <a:rPr lang="ru-RU" sz="2400" b="1" dirty="0">
                <a:solidFill>
                  <a:srgbClr val="002060"/>
                </a:solidFill>
              </a:rPr>
              <a:t>? (1613-1637 </a:t>
            </a:r>
            <a:r>
              <a:rPr lang="ru-RU" sz="2400" b="1" dirty="0" err="1">
                <a:solidFill>
                  <a:srgbClr val="002060"/>
                </a:solidFill>
              </a:rPr>
              <a:t>рр</a:t>
            </a:r>
            <a:r>
              <a:rPr lang="ru-RU" sz="2400" b="1" dirty="0" smtClean="0">
                <a:solidFill>
                  <a:srgbClr val="002060"/>
                </a:solidFill>
              </a:rPr>
              <a:t>.)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6. Кого </a:t>
            </a:r>
            <a:r>
              <a:rPr lang="ru-RU" sz="2400" b="1" dirty="0" err="1">
                <a:solidFill>
                  <a:srgbClr val="002060"/>
                </a:solidFill>
              </a:rPr>
              <a:t>називали</a:t>
            </a:r>
            <a:r>
              <a:rPr lang="ru-RU" sz="2400" b="1" dirty="0">
                <a:solidFill>
                  <a:srgbClr val="002060"/>
                </a:solidFill>
              </a:rPr>
              <a:t> «</a:t>
            </a:r>
            <a:r>
              <a:rPr lang="ru-RU" sz="2400" b="1" dirty="0" err="1">
                <a:solidFill>
                  <a:srgbClr val="002060"/>
                </a:solidFill>
              </a:rPr>
              <a:t>батьком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унії</a:t>
            </a:r>
            <a:r>
              <a:rPr lang="ru-RU" sz="2400" b="1" dirty="0">
                <a:solidFill>
                  <a:srgbClr val="002060"/>
                </a:solidFill>
              </a:rPr>
              <a:t>»?(І. </a:t>
            </a:r>
            <a:r>
              <a:rPr lang="ru-RU" sz="2400" b="1" dirty="0" err="1">
                <a:solidFill>
                  <a:srgbClr val="002060"/>
                </a:solidFill>
              </a:rPr>
              <a:t>Потія</a:t>
            </a:r>
            <a:r>
              <a:rPr lang="ru-RU" sz="2400" b="1" dirty="0">
                <a:solidFill>
                  <a:srgbClr val="002060"/>
                </a:solidFill>
              </a:rPr>
              <a:t>.) </a:t>
            </a:r>
            <a:endParaRPr lang="ru-RU" sz="24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309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0327" y="152401"/>
            <a:ext cx="9144000" cy="588896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7. </a:t>
            </a:r>
            <a:r>
              <a:rPr lang="ru-RU" sz="2400" b="1" dirty="0" err="1">
                <a:solidFill>
                  <a:srgbClr val="002060"/>
                </a:solidFill>
              </a:rPr>
              <a:t>Що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таке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консисторія</a:t>
            </a:r>
            <a:r>
              <a:rPr lang="ru-RU" sz="2400" b="1" dirty="0">
                <a:solidFill>
                  <a:srgbClr val="002060"/>
                </a:solidFill>
              </a:rPr>
              <a:t>, та </a:t>
            </a:r>
            <a:r>
              <a:rPr lang="ru-RU" sz="2400" b="1" dirty="0" err="1">
                <a:solidFill>
                  <a:srgbClr val="002060"/>
                </a:solidFill>
              </a:rPr>
              <a:t>хто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її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заснував</a:t>
            </a:r>
            <a:r>
              <a:rPr lang="ru-RU" sz="2400" b="1" dirty="0">
                <a:solidFill>
                  <a:srgbClr val="002060"/>
                </a:solidFill>
              </a:rPr>
              <a:t>? (</a:t>
            </a:r>
            <a:r>
              <a:rPr lang="ru-RU" sz="2400" b="1" dirty="0" err="1">
                <a:solidFill>
                  <a:srgbClr val="002060"/>
                </a:solidFill>
              </a:rPr>
              <a:t>Консисторія</a:t>
            </a:r>
            <a:r>
              <a:rPr lang="ru-RU" sz="2400" b="1" dirty="0">
                <a:solidFill>
                  <a:srgbClr val="002060"/>
                </a:solidFill>
              </a:rPr>
              <a:t> — </a:t>
            </a:r>
            <a:r>
              <a:rPr lang="ru-RU" sz="2400" b="1" dirty="0" err="1">
                <a:solidFill>
                  <a:srgbClr val="002060"/>
                </a:solidFill>
              </a:rPr>
              <a:t>церковний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судовий</a:t>
            </a:r>
            <a:r>
              <a:rPr lang="ru-RU" sz="2400" b="1" dirty="0">
                <a:solidFill>
                  <a:srgbClr val="002060"/>
                </a:solidFill>
              </a:rPr>
              <a:t> орган; </a:t>
            </a:r>
            <a:r>
              <a:rPr lang="ru-RU" sz="2400" b="1" dirty="0" err="1">
                <a:solidFill>
                  <a:srgbClr val="002060"/>
                </a:solidFill>
              </a:rPr>
              <a:t>заснував</a:t>
            </a:r>
            <a:r>
              <a:rPr lang="ru-RU" sz="2400" b="1" dirty="0">
                <a:solidFill>
                  <a:srgbClr val="002060"/>
                </a:solidFill>
              </a:rPr>
              <a:t> П. Могила.) 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8. Як </a:t>
            </a:r>
            <a:r>
              <a:rPr lang="ru-RU" sz="2400" b="1" dirty="0" err="1">
                <a:solidFill>
                  <a:srgbClr val="002060"/>
                </a:solidFill>
              </a:rPr>
              <a:t>називається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підготовлений</a:t>
            </a:r>
            <a:r>
              <a:rPr lang="ru-RU" sz="2400" b="1" dirty="0">
                <a:solidFill>
                  <a:srgbClr val="002060"/>
                </a:solidFill>
              </a:rPr>
              <a:t> П. Могилою та </a:t>
            </a:r>
            <a:r>
              <a:rPr lang="ru-RU" sz="2400" b="1" dirty="0" err="1">
                <a:solidFill>
                  <a:srgbClr val="002060"/>
                </a:solidFill>
              </a:rPr>
              <a:t>його</a:t>
            </a:r>
            <a:r>
              <a:rPr lang="ru-RU" sz="2400" b="1" dirty="0">
                <a:solidFill>
                  <a:srgbClr val="002060"/>
                </a:solidFill>
              </a:rPr>
              <a:t> сподвижниками </a:t>
            </a:r>
            <a:r>
              <a:rPr lang="ru-RU" sz="2400" b="1" dirty="0" err="1">
                <a:solidFill>
                  <a:srgbClr val="002060"/>
                </a:solidFill>
              </a:rPr>
              <a:t>новий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православний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Катехізис</a:t>
            </a:r>
            <a:r>
              <a:rPr lang="ru-RU" sz="2400" b="1" dirty="0">
                <a:solidFill>
                  <a:srgbClr val="002060"/>
                </a:solidFill>
              </a:rPr>
              <a:t>? («</a:t>
            </a:r>
            <a:r>
              <a:rPr lang="ru-RU" sz="2400" b="1" dirty="0" err="1">
                <a:solidFill>
                  <a:srgbClr val="002060"/>
                </a:solidFill>
              </a:rPr>
              <a:t>Православне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ісповідання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віри</a:t>
            </a:r>
            <a:r>
              <a:rPr lang="ru-RU" sz="2400" b="1" dirty="0">
                <a:solidFill>
                  <a:srgbClr val="002060"/>
                </a:solidFill>
              </a:rPr>
              <a:t>».)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 9. </a:t>
            </a:r>
            <a:r>
              <a:rPr lang="ru-RU" sz="2400" b="1" dirty="0" err="1">
                <a:solidFill>
                  <a:srgbClr val="002060"/>
                </a:solidFill>
              </a:rPr>
              <a:t>Хто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об’єднав</a:t>
            </a:r>
            <a:r>
              <a:rPr lang="ru-RU" sz="2400" b="1" dirty="0">
                <a:solidFill>
                  <a:srgbClr val="002060"/>
                </a:solidFill>
              </a:rPr>
              <a:t> греко-</a:t>
            </a:r>
            <a:r>
              <a:rPr lang="ru-RU" sz="2400" b="1" dirty="0" err="1">
                <a:solidFill>
                  <a:srgbClr val="002060"/>
                </a:solidFill>
              </a:rPr>
              <a:t>католицьке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чернецтво</a:t>
            </a:r>
            <a:r>
              <a:rPr lang="ru-RU" sz="2400" b="1" dirty="0">
                <a:solidFill>
                  <a:srgbClr val="002060"/>
                </a:solidFill>
              </a:rPr>
              <a:t> у </a:t>
            </a:r>
            <a:r>
              <a:rPr lang="ru-RU" sz="2400" b="1" dirty="0" err="1">
                <a:solidFill>
                  <a:srgbClr val="002060"/>
                </a:solidFill>
              </a:rPr>
              <a:t>Василіанський</a:t>
            </a:r>
            <a:r>
              <a:rPr lang="ru-RU" sz="2400" b="1" dirty="0">
                <a:solidFill>
                  <a:srgbClr val="002060"/>
                </a:solidFill>
              </a:rPr>
              <a:t> орден? (Й. </a:t>
            </a:r>
            <a:r>
              <a:rPr lang="ru-RU" sz="2400" b="1" dirty="0" err="1">
                <a:solidFill>
                  <a:srgbClr val="002060"/>
                </a:solidFill>
              </a:rPr>
              <a:t>Рутський</a:t>
            </a:r>
            <a:r>
              <a:rPr lang="ru-RU" sz="2400" b="1" dirty="0">
                <a:solidFill>
                  <a:srgbClr val="002060"/>
                </a:solidFill>
              </a:rPr>
              <a:t>.) 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10. </a:t>
            </a:r>
            <a:r>
              <a:rPr lang="ru-RU" sz="2400" b="1" dirty="0" err="1">
                <a:solidFill>
                  <a:srgbClr val="002060"/>
                </a:solidFill>
              </a:rPr>
              <a:t>Назвіть</a:t>
            </a:r>
            <a:r>
              <a:rPr lang="ru-RU" sz="2400" b="1" dirty="0">
                <a:solidFill>
                  <a:srgbClr val="002060"/>
                </a:solidFill>
              </a:rPr>
              <a:t> два великих </a:t>
            </a:r>
            <a:r>
              <a:rPr lang="ru-RU" sz="2400" b="1" dirty="0" err="1">
                <a:solidFill>
                  <a:srgbClr val="002060"/>
                </a:solidFill>
              </a:rPr>
              <a:t>полемічні</a:t>
            </a:r>
            <a:r>
              <a:rPr lang="ru-RU" sz="2400" b="1" dirty="0">
                <a:solidFill>
                  <a:srgbClr val="002060"/>
                </a:solidFill>
              </a:rPr>
              <a:t> твори </a:t>
            </a:r>
            <a:r>
              <a:rPr lang="ru-RU" sz="2400" b="1" dirty="0" err="1">
                <a:solidFill>
                  <a:srgbClr val="002060"/>
                </a:solidFill>
              </a:rPr>
              <a:t>написані</a:t>
            </a:r>
            <a:r>
              <a:rPr lang="ru-RU" sz="2400" b="1" dirty="0">
                <a:solidFill>
                  <a:srgbClr val="002060"/>
                </a:solidFill>
              </a:rPr>
              <a:t> П. Могилою? («</a:t>
            </a:r>
            <a:r>
              <a:rPr lang="ru-RU" sz="2400" b="1" dirty="0" err="1">
                <a:solidFill>
                  <a:srgbClr val="002060"/>
                </a:solidFill>
              </a:rPr>
              <a:t>Літопис</a:t>
            </a:r>
            <a:r>
              <a:rPr lang="ru-RU" sz="2400" b="1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або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камінь</a:t>
            </a:r>
            <a:r>
              <a:rPr lang="ru-RU" sz="2400" b="1" dirty="0">
                <a:solidFill>
                  <a:srgbClr val="002060"/>
                </a:solidFill>
              </a:rPr>
              <a:t>», «</a:t>
            </a:r>
            <a:r>
              <a:rPr lang="ru-RU" sz="2400" b="1" dirty="0" err="1">
                <a:solidFill>
                  <a:srgbClr val="002060"/>
                </a:solidFill>
              </a:rPr>
              <a:t>Євхаристіон</a:t>
            </a:r>
            <a:r>
              <a:rPr lang="ru-RU" sz="2400" b="1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або</a:t>
            </a:r>
            <a:r>
              <a:rPr lang="ru-RU" sz="2400" b="1" dirty="0">
                <a:solidFill>
                  <a:srgbClr val="002060"/>
                </a:solidFill>
              </a:rPr>
              <a:t> Требник».) 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11. У </a:t>
            </a:r>
            <a:r>
              <a:rPr lang="ru-RU" sz="2400" b="1" dirty="0" err="1">
                <a:solidFill>
                  <a:srgbClr val="002060"/>
                </a:solidFill>
              </a:rPr>
              <a:t>якому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році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був</a:t>
            </a:r>
            <a:r>
              <a:rPr lang="ru-RU" sz="2400" b="1" dirty="0">
                <a:solidFill>
                  <a:srgbClr val="002060"/>
                </a:solidFill>
              </a:rPr>
              <a:t> написаний </a:t>
            </a:r>
            <a:r>
              <a:rPr lang="ru-RU" sz="2400" b="1" dirty="0" err="1">
                <a:solidFill>
                  <a:srgbClr val="002060"/>
                </a:solidFill>
              </a:rPr>
              <a:t>полемічний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твір</a:t>
            </a:r>
            <a:r>
              <a:rPr lang="ru-RU" sz="2400" b="1" dirty="0">
                <a:solidFill>
                  <a:srgbClr val="002060"/>
                </a:solidFill>
              </a:rPr>
              <a:t> П. </a:t>
            </a:r>
            <a:r>
              <a:rPr lang="ru-RU" sz="2400" b="1" dirty="0" err="1">
                <a:solidFill>
                  <a:srgbClr val="002060"/>
                </a:solidFill>
              </a:rPr>
              <a:t>Могили</a:t>
            </a:r>
            <a:r>
              <a:rPr lang="ru-RU" sz="2400" b="1" dirty="0">
                <a:solidFill>
                  <a:srgbClr val="002060"/>
                </a:solidFill>
              </a:rPr>
              <a:t> «</a:t>
            </a:r>
            <a:r>
              <a:rPr lang="ru-RU" sz="2400" b="1" dirty="0" err="1">
                <a:solidFill>
                  <a:srgbClr val="002060"/>
                </a:solidFill>
              </a:rPr>
              <a:t>Літопис</a:t>
            </a:r>
            <a:r>
              <a:rPr lang="ru-RU" sz="2400" b="1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або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камінь</a:t>
            </a:r>
            <a:r>
              <a:rPr lang="ru-RU" sz="2400" b="1" dirty="0">
                <a:solidFill>
                  <a:srgbClr val="002060"/>
                </a:solidFill>
              </a:rPr>
              <a:t>»?(1644 р.) 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2. У </a:t>
            </a:r>
            <a:r>
              <a:rPr lang="ru-RU" sz="2400" b="1" dirty="0" err="1">
                <a:solidFill>
                  <a:srgbClr val="002060"/>
                </a:solidFill>
              </a:rPr>
              <a:t>якому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році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був</a:t>
            </a:r>
            <a:r>
              <a:rPr lang="ru-RU" sz="2400" b="1" dirty="0">
                <a:solidFill>
                  <a:srgbClr val="002060"/>
                </a:solidFill>
              </a:rPr>
              <a:t> написаний </a:t>
            </a:r>
            <a:r>
              <a:rPr lang="ru-RU" sz="2400" b="1" dirty="0" err="1">
                <a:solidFill>
                  <a:srgbClr val="002060"/>
                </a:solidFill>
              </a:rPr>
              <a:t>полемічний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твір</a:t>
            </a:r>
            <a:r>
              <a:rPr lang="ru-RU" sz="2400" b="1" dirty="0">
                <a:solidFill>
                  <a:srgbClr val="002060"/>
                </a:solidFill>
              </a:rPr>
              <a:t> П. </a:t>
            </a:r>
            <a:r>
              <a:rPr lang="ru-RU" sz="2400" b="1" dirty="0" err="1">
                <a:solidFill>
                  <a:srgbClr val="002060"/>
                </a:solidFill>
              </a:rPr>
              <a:t>Могили</a:t>
            </a:r>
            <a:r>
              <a:rPr lang="ru-RU" sz="2400" b="1" dirty="0">
                <a:solidFill>
                  <a:srgbClr val="002060"/>
                </a:solidFill>
              </a:rPr>
              <a:t> «</a:t>
            </a:r>
            <a:r>
              <a:rPr lang="ru-RU" sz="2400" b="1" dirty="0" err="1">
                <a:solidFill>
                  <a:srgbClr val="002060"/>
                </a:solidFill>
              </a:rPr>
              <a:t>Євхаристіон</a:t>
            </a:r>
            <a:r>
              <a:rPr lang="ru-RU" sz="2400" b="1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або</a:t>
            </a:r>
            <a:r>
              <a:rPr lang="ru-RU" sz="2400" b="1" dirty="0">
                <a:solidFill>
                  <a:srgbClr val="002060"/>
                </a:solidFill>
              </a:rPr>
              <a:t> Требник»? (1646 р.)</a:t>
            </a:r>
            <a:endParaRPr lang="en-US" sz="2400" b="1" dirty="0">
              <a:solidFill>
                <a:srgbClr val="002060"/>
              </a:solidFill>
            </a:endParaRPr>
          </a:p>
          <a:p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5854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830</TotalTime>
  <Words>1430</Words>
  <Application>Microsoft Office PowerPoint</Application>
  <PresentationFormat>Широкоэкранный</PresentationFormat>
  <Paragraphs>129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Arial Black</vt:lpstr>
      <vt:lpstr>Arial Unicode MS</vt:lpstr>
      <vt:lpstr>Calibri</vt:lpstr>
      <vt:lpstr>Courier New</vt:lpstr>
      <vt:lpstr>Times New Roman</vt:lpstr>
      <vt:lpstr>Trebuchet MS</vt:lpstr>
      <vt:lpstr>Wingdings 3</vt:lpstr>
      <vt:lpstr>Аспект</vt:lpstr>
      <vt:lpstr>Самостійна робота </vt:lpstr>
      <vt:lpstr>Презентация PowerPoint</vt:lpstr>
      <vt:lpstr>Культурно- освітнє  життя. </vt:lpstr>
      <vt:lpstr>Мета уроку:</vt:lpstr>
      <vt:lpstr>План  вивчення  нового  матеріалу </vt:lpstr>
      <vt:lpstr>Домашнє завдання </vt:lpstr>
      <vt:lpstr>Основні дати:  </vt:lpstr>
      <vt:lpstr>Презентация PowerPoint</vt:lpstr>
      <vt:lpstr>Презентация PowerPoint</vt:lpstr>
      <vt:lpstr>Самостійна  робота  з підручником.</vt:lpstr>
      <vt:lpstr>Єзуїтські  колегії. </vt:lpstr>
      <vt:lpstr>Братські школи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ЗАКРІПИМО ЗНАННЯ </vt:lpstr>
      <vt:lpstr>Презентация PowerPoint</vt:lpstr>
      <vt:lpstr>Тести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Тести</dc:title>
  <dc:creator>school0088@outlook.com</dc:creator>
  <cp:lastModifiedBy>school0088@outlook.com</cp:lastModifiedBy>
  <cp:revision>17</cp:revision>
  <dcterms:created xsi:type="dcterms:W3CDTF">2021-01-13T15:33:12Z</dcterms:created>
  <dcterms:modified xsi:type="dcterms:W3CDTF">2021-01-22T17:42:53Z</dcterms:modified>
</cp:coreProperties>
</file>