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Caveat"/>
      <p:regular r:id="rId36"/>
      <p:bold r:id="rId37"/>
    </p:embeddedFont>
    <p:embeddedFont>
      <p:font typeface="Playfair Display"/>
      <p:regular r:id="rId38"/>
      <p:bold r:id="rId39"/>
      <p:italic r:id="rId40"/>
      <p:boldItalic r:id="rId41"/>
    </p:embeddedFont>
    <p:embeddedFont>
      <p:font typeface="Lobster"/>
      <p:regular r:id="rId42"/>
    </p:embeddedFont>
    <p:embeddedFont>
      <p:font typeface="Montserrat"/>
      <p:regular r:id="rId43"/>
      <p:bold r:id="rId44"/>
      <p:italic r:id="rId45"/>
      <p:boldItalic r:id="rId46"/>
    </p:embeddedFont>
    <p:embeddedFont>
      <p:font typeface="Oswald"/>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layfairDisplay-italic.fntdata"/><Relationship Id="rId20" Type="http://schemas.openxmlformats.org/officeDocument/2006/relationships/slide" Target="slides/slide15.xml"/><Relationship Id="rId42" Type="http://schemas.openxmlformats.org/officeDocument/2006/relationships/font" Target="fonts/Lobster-regular.fntdata"/><Relationship Id="rId41" Type="http://schemas.openxmlformats.org/officeDocument/2006/relationships/font" Target="fonts/PlayfairDisplay-boldItalic.fntdata"/><Relationship Id="rId22" Type="http://schemas.openxmlformats.org/officeDocument/2006/relationships/slide" Target="slides/slide17.xml"/><Relationship Id="rId44" Type="http://schemas.openxmlformats.org/officeDocument/2006/relationships/font" Target="fonts/Montserrat-bold.fntdata"/><Relationship Id="rId21" Type="http://schemas.openxmlformats.org/officeDocument/2006/relationships/slide" Target="slides/slide16.xml"/><Relationship Id="rId43" Type="http://schemas.openxmlformats.org/officeDocument/2006/relationships/font" Target="fonts/Montserrat-regular.fntdata"/><Relationship Id="rId24" Type="http://schemas.openxmlformats.org/officeDocument/2006/relationships/slide" Target="slides/slide19.xml"/><Relationship Id="rId46" Type="http://schemas.openxmlformats.org/officeDocument/2006/relationships/font" Target="fonts/Montserrat-boldItalic.fntdata"/><Relationship Id="rId23" Type="http://schemas.openxmlformats.org/officeDocument/2006/relationships/slide" Target="slides/slide18.xml"/><Relationship Id="rId45"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Oswald-bold.fntdata"/><Relationship Id="rId25" Type="http://schemas.openxmlformats.org/officeDocument/2006/relationships/slide" Target="slides/slide20.xml"/><Relationship Id="rId47" Type="http://schemas.openxmlformats.org/officeDocument/2006/relationships/font" Target="fonts/Oswald-regular.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Caveat-bold.fntdata"/><Relationship Id="rId14" Type="http://schemas.openxmlformats.org/officeDocument/2006/relationships/slide" Target="slides/slide9.xml"/><Relationship Id="rId36" Type="http://schemas.openxmlformats.org/officeDocument/2006/relationships/font" Target="fonts/Caveat-regular.fntdata"/><Relationship Id="rId17" Type="http://schemas.openxmlformats.org/officeDocument/2006/relationships/slide" Target="slides/slide12.xml"/><Relationship Id="rId39" Type="http://schemas.openxmlformats.org/officeDocument/2006/relationships/font" Target="fonts/PlayfairDisplay-bold.fntdata"/><Relationship Id="rId16" Type="http://schemas.openxmlformats.org/officeDocument/2006/relationships/slide" Target="slides/slide11.xml"/><Relationship Id="rId38" Type="http://schemas.openxmlformats.org/officeDocument/2006/relationships/font" Target="fonts/PlayfairDisplay-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f9c66138a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f9c66138a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f9c66138aa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f9c66138aa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f9c66138aa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f9c66138aa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f9c66138aa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f9c66138a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f9c66138aa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f9c66138aa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f9c66138aa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f9c66138a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f9c66138aa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f9c66138aa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f9c66138aa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f9c66138aa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f9c66138aa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f9c66138aa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f9c66138aa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f9c66138aa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f9c66138aa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f9c66138aa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f9c66138aa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f9c66138aa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f9c66138aa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f9c66138aa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f9c66138aa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f9c66138aa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f9c66138aa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f9c66138aa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f9c66138aa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f9c66138aa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f9c66138aa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f9c66138aa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f9c66138aa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f9c66138aa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f9c66138aa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f9c66138aa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f9c66138aa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f9c66138aa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f9c66138aa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f9c66138aa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f9c66138aa_1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f9c66138aa_1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f9c66138aa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f9c66138aa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f9c66138aa_1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f9c66138aa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f9c66138aa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f9c66138aa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f9c66138aa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f9c66138aa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f9c66138aa_1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f9c66138aa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f9c66138aa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f9c66138aa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f9c66138aa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f9c66138aa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rm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4"/>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highlight>
                  <a:schemeClr val="lt1"/>
                </a:highlight>
              </a:defRPr>
            </a:lvl1pPr>
            <a:lvl2pPr indent="-317500" lvl="1" marL="914400">
              <a:spcBef>
                <a:spcPts val="0"/>
              </a:spcBef>
              <a:spcAft>
                <a:spcPts val="0"/>
              </a:spcAft>
              <a:buSzPts val="1400"/>
              <a:buChar char="○"/>
              <a:defRPr>
                <a:highlight>
                  <a:schemeClr val="lt1"/>
                </a:highlight>
              </a:defRPr>
            </a:lvl2pPr>
            <a:lvl3pPr indent="-317500" lvl="2" marL="1371600">
              <a:spcBef>
                <a:spcPts val="0"/>
              </a:spcBef>
              <a:spcAft>
                <a:spcPts val="0"/>
              </a:spcAft>
              <a:buSzPts val="1400"/>
              <a:buChar char="■"/>
              <a:defRPr>
                <a:highlight>
                  <a:schemeClr val="lt1"/>
                </a:highlight>
              </a:defRPr>
            </a:lvl3pPr>
            <a:lvl4pPr indent="-317500" lvl="3" marL="1828800">
              <a:spcBef>
                <a:spcPts val="0"/>
              </a:spcBef>
              <a:spcAft>
                <a:spcPts val="0"/>
              </a:spcAft>
              <a:buSzPts val="1400"/>
              <a:buChar char="●"/>
              <a:defRPr>
                <a:highlight>
                  <a:schemeClr val="lt1"/>
                </a:highlight>
              </a:defRPr>
            </a:lvl4pPr>
            <a:lvl5pPr indent="-317500" lvl="4" marL="2286000">
              <a:spcBef>
                <a:spcPts val="0"/>
              </a:spcBef>
              <a:spcAft>
                <a:spcPts val="0"/>
              </a:spcAft>
              <a:buSzPts val="1400"/>
              <a:buChar char="○"/>
              <a:defRPr>
                <a:highlight>
                  <a:schemeClr val="lt1"/>
                </a:highlight>
              </a:defRPr>
            </a:lvl5pPr>
            <a:lvl6pPr indent="-317500" lvl="5" marL="2743200">
              <a:spcBef>
                <a:spcPts val="0"/>
              </a:spcBef>
              <a:spcAft>
                <a:spcPts val="0"/>
              </a:spcAft>
              <a:buSzPts val="1400"/>
              <a:buChar char="■"/>
              <a:defRPr>
                <a:highlight>
                  <a:schemeClr val="lt1"/>
                </a:highlight>
              </a:defRPr>
            </a:lvl6pPr>
            <a:lvl7pPr indent="-317500" lvl="6" marL="3200400">
              <a:spcBef>
                <a:spcPts val="0"/>
              </a:spcBef>
              <a:spcAft>
                <a:spcPts val="0"/>
              </a:spcAft>
              <a:buSzPts val="1400"/>
              <a:buChar char="●"/>
              <a:defRPr>
                <a:highlight>
                  <a:schemeClr val="lt1"/>
                </a:highlight>
              </a:defRPr>
            </a:lvl7pPr>
            <a:lvl8pPr indent="-317500" lvl="7" marL="3657600">
              <a:spcBef>
                <a:spcPts val="0"/>
              </a:spcBef>
              <a:spcAft>
                <a:spcPts val="0"/>
              </a:spcAft>
              <a:buSzPts val="1400"/>
              <a:buChar char="○"/>
              <a:defRPr>
                <a:highlight>
                  <a:schemeClr val="lt1"/>
                </a:highlight>
              </a:defRPr>
            </a:lvl8pPr>
            <a:lvl9pPr indent="-317500" lvl="8" marL="4114800">
              <a:spcBef>
                <a:spcPts val="0"/>
              </a:spcBef>
              <a:spcAft>
                <a:spcPts val="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0"/>
              </a:spcBef>
              <a:spcAft>
                <a:spcPts val="0"/>
              </a:spcAft>
              <a:buSzPts val="1400"/>
              <a:buChar char="○"/>
              <a:defRPr>
                <a:highlight>
                  <a:schemeClr val="dk1"/>
                </a:highlight>
              </a:defRPr>
            </a:lvl2pPr>
            <a:lvl3pPr indent="-317500" lvl="2" marL="1371600" algn="ctr">
              <a:spcBef>
                <a:spcPts val="0"/>
              </a:spcBef>
              <a:spcAft>
                <a:spcPts val="0"/>
              </a:spcAft>
              <a:buSzPts val="1400"/>
              <a:buChar char="■"/>
              <a:defRPr>
                <a:highlight>
                  <a:schemeClr val="dk1"/>
                </a:highlight>
              </a:defRPr>
            </a:lvl3pPr>
            <a:lvl4pPr indent="-317500" lvl="3" marL="1828800" algn="ctr">
              <a:spcBef>
                <a:spcPts val="0"/>
              </a:spcBef>
              <a:spcAft>
                <a:spcPts val="0"/>
              </a:spcAft>
              <a:buSzPts val="1400"/>
              <a:buChar char="●"/>
              <a:defRPr>
                <a:highlight>
                  <a:schemeClr val="dk1"/>
                </a:highlight>
              </a:defRPr>
            </a:lvl4pPr>
            <a:lvl5pPr indent="-317500" lvl="4" marL="2286000" algn="ctr">
              <a:spcBef>
                <a:spcPts val="0"/>
              </a:spcBef>
              <a:spcAft>
                <a:spcPts val="0"/>
              </a:spcAft>
              <a:buSzPts val="1400"/>
              <a:buChar char="○"/>
              <a:defRPr>
                <a:highlight>
                  <a:schemeClr val="dk1"/>
                </a:highlight>
              </a:defRPr>
            </a:lvl5pPr>
            <a:lvl6pPr indent="-317500" lvl="5" marL="2743200" algn="ctr">
              <a:spcBef>
                <a:spcPts val="0"/>
              </a:spcBef>
              <a:spcAft>
                <a:spcPts val="0"/>
              </a:spcAft>
              <a:buSzPts val="1400"/>
              <a:buChar char="■"/>
              <a:defRPr>
                <a:highlight>
                  <a:schemeClr val="dk1"/>
                </a:highlight>
              </a:defRPr>
            </a:lvl6pPr>
            <a:lvl7pPr indent="-317500" lvl="6" marL="3200400" algn="ctr">
              <a:spcBef>
                <a:spcPts val="0"/>
              </a:spcBef>
              <a:spcAft>
                <a:spcPts val="0"/>
              </a:spcAft>
              <a:buSzPts val="1400"/>
              <a:buChar char="●"/>
              <a:defRPr>
                <a:highlight>
                  <a:schemeClr val="dk1"/>
                </a:highlight>
              </a:defRPr>
            </a:lvl7pPr>
            <a:lvl8pPr indent="-317500" lvl="7" marL="3657600" algn="ctr">
              <a:spcBef>
                <a:spcPts val="0"/>
              </a:spcBef>
              <a:spcAft>
                <a:spcPts val="0"/>
              </a:spcAft>
              <a:buSzPts val="1400"/>
              <a:buChar char="○"/>
              <a:defRPr>
                <a:highlight>
                  <a:schemeClr val="dk1"/>
                </a:highlight>
              </a:defRPr>
            </a:lvl8pPr>
            <a:lvl9pPr indent="-317500" lvl="8" marL="4114800" algn="ctr">
              <a:spcBef>
                <a:spcPts val="0"/>
              </a:spcBef>
              <a:spcAft>
                <a:spcPts val="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4.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8.jp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4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7.png"/><Relationship Id="rId5" Type="http://schemas.openxmlformats.org/officeDocument/2006/relationships/image" Target="../media/image15.png"/><Relationship Id="rId6"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1.jp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26.png"/><Relationship Id="rId5"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3.jp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9.jp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42.jpg"/><Relationship Id="rId4" Type="http://schemas.openxmlformats.org/officeDocument/2006/relationships/image" Target="../media/image43.png"/><Relationship Id="rId5"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3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48.jpg"/><Relationship Id="rId4" Type="http://schemas.openxmlformats.org/officeDocument/2006/relationships/image" Target="../media/image37.png"/><Relationship Id="rId5"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7.jpg"/><Relationship Id="rId4" Type="http://schemas.openxmlformats.org/officeDocument/2006/relationships/hyperlink" Target="http://merkator.org.ua/testy/svitove-hospodarstvo-mizhnarodnyj-podil-praci/"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175350" y="467600"/>
            <a:ext cx="8781900" cy="36969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uk"/>
              <a:t>Світове господарство. Міжнародний поділ праці</a:t>
            </a:r>
            <a:endParaRPr/>
          </a:p>
        </p:txBody>
      </p:sp>
      <p:sp>
        <p:nvSpPr>
          <p:cNvPr id="59" name="Google Shape;59;p13"/>
          <p:cNvSpPr txBox="1"/>
          <p:nvPr>
            <p:ph idx="1" type="subTitle"/>
          </p:nvPr>
        </p:nvSpPr>
        <p:spPr>
          <a:xfrm>
            <a:off x="344250" y="43835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uk"/>
              <a:t>Географія 9 клас</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sp>
        <p:nvSpPr>
          <p:cNvPr id="64" name="Google Shape;64;p14"/>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just">
              <a:spcBef>
                <a:spcPts val="0"/>
              </a:spcBef>
              <a:spcAft>
                <a:spcPts val="0"/>
              </a:spcAft>
              <a:buSzPts val="990"/>
              <a:buNone/>
            </a:pPr>
            <a:r>
              <a:rPr lang="uk" sz="2280"/>
              <a:t>С</a:t>
            </a:r>
            <a:r>
              <a:rPr lang="uk" sz="2280"/>
              <a:t>учасне виробництво будь-якої продукції - це результат роботи великої кількості людей, які працюють у різних куточках світу на різних підприємствах, пов’язаних між собою численними виробничими зв’язками</a:t>
            </a:r>
            <a:endParaRPr sz="2280"/>
          </a:p>
        </p:txBody>
      </p:sp>
      <p:sp>
        <p:nvSpPr>
          <p:cNvPr id="65" name="Google Shape;65;p14"/>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fontScale="77500" lnSpcReduction="10000"/>
          </a:bodyPr>
          <a:lstStyle/>
          <a:p>
            <a:pPr indent="0" lvl="0" marL="0" rtl="0" algn="ctr">
              <a:spcBef>
                <a:spcPts val="0"/>
              </a:spcBef>
              <a:spcAft>
                <a:spcPts val="0"/>
              </a:spcAft>
              <a:buNone/>
            </a:pPr>
            <a:r>
              <a:rPr lang="uk">
                <a:highlight>
                  <a:srgbClr val="F3F3F3"/>
                </a:highlight>
              </a:rPr>
              <a:t>Країни, їх національні економіки взаємодіють між собою в економічній, політичній, військовій, культурній, гуманітарній, екологічній та інших сферах.</a:t>
            </a:r>
            <a:endParaRPr>
              <a:highlight>
                <a:srgbClr val="F3F3F3"/>
              </a:highlight>
            </a:endParaRPr>
          </a:p>
        </p:txBody>
      </p:sp>
      <p:sp>
        <p:nvSpPr>
          <p:cNvPr id="66" name="Google Shape;66;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id="67" name="Google Shape;67;p14"/>
          <p:cNvPicPr preferRelativeResize="0"/>
          <p:nvPr/>
        </p:nvPicPr>
        <p:blipFill>
          <a:blip r:embed="rId4">
            <a:alphaModFix/>
          </a:blip>
          <a:stretch>
            <a:fillRect/>
          </a:stretch>
        </p:blipFill>
        <p:spPr>
          <a:xfrm>
            <a:off x="4572000" y="638775"/>
            <a:ext cx="4572000" cy="3905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uk"/>
              <a:t>Для здійснення цих відносин держави налагоджують між собою дипломатичні зв’язки, укладають угоди, що налагоджують різні напрямки співробітництва. </a:t>
            </a:r>
            <a:endParaRPr/>
          </a:p>
          <a:p>
            <a:pPr indent="-419100" lvl="0" marL="457200" rtl="0" algn="l">
              <a:spcBef>
                <a:spcPts val="0"/>
              </a:spcBef>
              <a:spcAft>
                <a:spcPts val="0"/>
              </a:spcAft>
              <a:buSzPts val="3000"/>
              <a:buChar char="❖"/>
            </a:pPr>
            <a:r>
              <a:rPr lang="uk"/>
              <a:t>міжнародні організації - </a:t>
            </a:r>
            <a:r>
              <a:rPr b="1" i="1" lang="uk"/>
              <a:t>ООН, Світова організація торгівлі (СОТ), Міжнародний валютний фонд (МВФ), Світовий банк </a:t>
            </a:r>
            <a:r>
              <a:rPr lang="uk"/>
              <a:t>та ін.;</a:t>
            </a:r>
            <a:endParaRPr/>
          </a:p>
          <a:p>
            <a:pPr indent="-419100" lvl="0" marL="457200" rtl="0" algn="l">
              <a:spcBef>
                <a:spcPts val="0"/>
              </a:spcBef>
              <a:spcAft>
                <a:spcPts val="0"/>
              </a:spcAft>
              <a:buSzPts val="3000"/>
              <a:buChar char="❖"/>
            </a:pPr>
            <a:r>
              <a:rPr lang="uk"/>
              <a:t>міждержавні регіональні організації - економічні </a:t>
            </a:r>
            <a:r>
              <a:rPr b="1" i="1" lang="uk"/>
              <a:t>(Європейський Союз), </a:t>
            </a:r>
            <a:r>
              <a:rPr lang="uk"/>
              <a:t>військово-політичні </a:t>
            </a:r>
            <a:r>
              <a:rPr b="1" i="1" lang="uk"/>
              <a:t>(Організація Північноатлантичного договору - НАТО)</a:t>
            </a:r>
            <a:r>
              <a:rPr lang="uk"/>
              <a:t> тощо.</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152400" y="152400"/>
            <a:ext cx="8848725" cy="4991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58450"/>
            <a:ext cx="8520600" cy="526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Склад Організації Об’єднаних націй</a:t>
            </a:r>
            <a:endParaRPr/>
          </a:p>
        </p:txBody>
      </p:sp>
      <p:pic>
        <p:nvPicPr>
          <p:cNvPr id="83" name="Google Shape;83;p17"/>
          <p:cNvPicPr preferRelativeResize="0"/>
          <p:nvPr/>
        </p:nvPicPr>
        <p:blipFill>
          <a:blip r:embed="rId3">
            <a:alphaModFix/>
          </a:blip>
          <a:stretch>
            <a:fillRect/>
          </a:stretch>
        </p:blipFill>
        <p:spPr>
          <a:xfrm>
            <a:off x="311700" y="584650"/>
            <a:ext cx="8520600" cy="4487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8"/>
          <p:cNvSpPr txBox="1"/>
          <p:nvPr>
            <p:ph type="title"/>
          </p:nvPr>
        </p:nvSpPr>
        <p:spPr>
          <a:xfrm>
            <a:off x="265500" y="248400"/>
            <a:ext cx="4045200" cy="439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uk" sz="3580"/>
              <a:t>Численні міжнародні зв’язки об’єднують країни світу в складну систему - </a:t>
            </a:r>
            <a:r>
              <a:rPr b="1" i="1" lang="uk" sz="3580">
                <a:solidFill>
                  <a:srgbClr val="85200C"/>
                </a:solidFill>
              </a:rPr>
              <a:t>Світове співтовариство</a:t>
            </a:r>
            <a:r>
              <a:rPr lang="uk" sz="3580">
                <a:solidFill>
                  <a:srgbClr val="000000"/>
                </a:solidFill>
              </a:rPr>
              <a:t>, а їхні національні економіки - у світове господарство</a:t>
            </a:r>
            <a:endParaRPr sz="3580">
              <a:solidFill>
                <a:srgbClr val="000000"/>
              </a:solidFill>
            </a:endParaRPr>
          </a:p>
        </p:txBody>
      </p:sp>
      <p:sp>
        <p:nvSpPr>
          <p:cNvPr id="89" name="Google Shape;89;p18"/>
          <p:cNvSpPr txBox="1"/>
          <p:nvPr>
            <p:ph idx="1" type="subTitle"/>
          </p:nvPr>
        </p:nvSpPr>
        <p:spPr>
          <a:xfrm>
            <a:off x="411625" y="-1097099"/>
            <a:ext cx="3022200" cy="381000"/>
          </a:xfrm>
          <a:prstGeom prst="rect">
            <a:avLst/>
          </a:prstGeom>
        </p:spPr>
        <p:txBody>
          <a:bodyPr anchorCtr="0" anchor="t" bIns="91425" lIns="91425" spcFirstLastPara="1" rIns="91425" wrap="square" tIns="91425">
            <a:normAutofit fontScale="70000" lnSpcReduction="20000"/>
          </a:bodyPr>
          <a:lstStyle/>
          <a:p>
            <a:pPr indent="0" lvl="0" marL="0" rtl="0" algn="ctr">
              <a:spcBef>
                <a:spcPts val="0"/>
              </a:spcBef>
              <a:spcAft>
                <a:spcPts val="0"/>
              </a:spcAft>
              <a:buNone/>
            </a:pPr>
            <a:r>
              <a:t/>
            </a:r>
            <a:endParaRPr/>
          </a:p>
        </p:txBody>
      </p:sp>
      <p:sp>
        <p:nvSpPr>
          <p:cNvPr id="90" name="Google Shape;90;p18"/>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id="91" name="Google Shape;91;p18"/>
          <p:cNvPicPr preferRelativeResize="0"/>
          <p:nvPr/>
        </p:nvPicPr>
        <p:blipFill>
          <a:blip r:embed="rId4">
            <a:alphaModFix/>
          </a:blip>
          <a:stretch>
            <a:fillRect/>
          </a:stretch>
        </p:blipFill>
        <p:spPr>
          <a:xfrm>
            <a:off x="4939500" y="726299"/>
            <a:ext cx="3837000" cy="383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pic>
        <p:nvPicPr>
          <p:cNvPr id="96" name="Google Shape;96;p19"/>
          <p:cNvPicPr preferRelativeResize="0"/>
          <p:nvPr/>
        </p:nvPicPr>
        <p:blipFill>
          <a:blip r:embed="rId4">
            <a:alphaModFix/>
          </a:blip>
          <a:stretch>
            <a:fillRect/>
          </a:stretch>
        </p:blipFill>
        <p:spPr>
          <a:xfrm>
            <a:off x="152400" y="152400"/>
            <a:ext cx="8848725" cy="4991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58450"/>
            <a:ext cx="2808000" cy="6429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
              <a:t>Світове господарство - </a:t>
            </a:r>
            <a:endParaRPr/>
          </a:p>
        </p:txBody>
      </p:sp>
      <p:sp>
        <p:nvSpPr>
          <p:cNvPr id="102" name="Google Shape;102;p20"/>
          <p:cNvSpPr txBox="1"/>
          <p:nvPr>
            <p:ph idx="1" type="body"/>
          </p:nvPr>
        </p:nvSpPr>
        <p:spPr>
          <a:xfrm>
            <a:off x="311700" y="701350"/>
            <a:ext cx="3078300" cy="4339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uk" sz="1500"/>
              <a:t>С</a:t>
            </a:r>
            <a:r>
              <a:rPr b="1" lang="uk" sz="1500">
                <a:highlight>
                  <a:schemeClr val="dk1"/>
                </a:highlight>
              </a:rPr>
              <a:t>кладна економіко-географічна система, утворена сукупністю національних господарств країн світу, що взаємопов’язані міжнародним поділом праці. До цієї системи залучені всі країни світу. Найважливішу роль у їх об’єднанні відіграють міжнародні економічні зв’язки, що виражені потоками товарів, послуг, капіталів, робочої сили, інформації між країнами й регіонами світу</a:t>
            </a:r>
            <a:endParaRPr b="1" sz="1500">
              <a:highlight>
                <a:schemeClr val="dk1"/>
              </a:highlight>
            </a:endParaRPr>
          </a:p>
        </p:txBody>
      </p:sp>
      <p:pic>
        <p:nvPicPr>
          <p:cNvPr id="103" name="Google Shape;103;p20"/>
          <p:cNvPicPr preferRelativeResize="0"/>
          <p:nvPr/>
        </p:nvPicPr>
        <p:blipFill>
          <a:blip r:embed="rId4">
            <a:alphaModFix/>
          </a:blip>
          <a:stretch>
            <a:fillRect/>
          </a:stretch>
        </p:blipFill>
        <p:spPr>
          <a:xfrm>
            <a:off x="3542400" y="152400"/>
            <a:ext cx="5601600" cy="4786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21"/>
          <p:cNvSpPr txBox="1"/>
          <p:nvPr>
            <p:ph type="title"/>
          </p:nvPr>
        </p:nvSpPr>
        <p:spPr>
          <a:xfrm>
            <a:off x="0" y="0"/>
            <a:ext cx="9144000" cy="666900"/>
          </a:xfrm>
          <a:prstGeom prst="rect">
            <a:avLst/>
          </a:prstGeom>
        </p:spPr>
        <p:txBody>
          <a:bodyPr anchorCtr="0" anchor="t" bIns="91425" lIns="91425" spcFirstLastPara="1" rIns="91425" wrap="square" tIns="91425">
            <a:normAutofit fontScale="90000"/>
          </a:bodyPr>
          <a:lstStyle/>
          <a:p>
            <a:pPr indent="0" lvl="0" marL="0" rtl="0" algn="just">
              <a:spcBef>
                <a:spcPts val="0"/>
              </a:spcBef>
              <a:spcAft>
                <a:spcPts val="0"/>
              </a:spcAft>
              <a:buNone/>
            </a:pPr>
            <a:r>
              <a:rPr b="1" lang="uk"/>
              <a:t>Географічний (територіальний) поділ праці </a:t>
            </a:r>
            <a:r>
              <a:rPr lang="uk"/>
              <a:t>- </a:t>
            </a:r>
            <a:r>
              <a:rPr lang="uk" sz="2222"/>
              <a:t>формування господарської спеціалізації території та товарний обмін між ними результатами своєї господарської діяльності</a:t>
            </a:r>
            <a:endParaRPr sz="2222"/>
          </a:p>
        </p:txBody>
      </p:sp>
      <p:pic>
        <p:nvPicPr>
          <p:cNvPr id="109" name="Google Shape;109;p21"/>
          <p:cNvPicPr preferRelativeResize="0"/>
          <p:nvPr/>
        </p:nvPicPr>
        <p:blipFill>
          <a:blip r:embed="rId4">
            <a:alphaModFix/>
          </a:blip>
          <a:stretch>
            <a:fillRect/>
          </a:stretch>
        </p:blipFill>
        <p:spPr>
          <a:xfrm>
            <a:off x="628325" y="1170125"/>
            <a:ext cx="7846750" cy="3973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22"/>
          <p:cNvSpPr/>
          <p:nvPr/>
        </p:nvSpPr>
        <p:spPr>
          <a:xfrm>
            <a:off x="2221050" y="1958025"/>
            <a:ext cx="4807500" cy="6867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uk" sz="2400">
                <a:solidFill>
                  <a:srgbClr val="CC0000"/>
                </a:solidFill>
                <a:latin typeface="Lobster"/>
                <a:ea typeface="Lobster"/>
                <a:cs typeface="Lobster"/>
                <a:sym typeface="Lobster"/>
              </a:rPr>
              <a:t>Спеціалізація території</a:t>
            </a:r>
            <a:endParaRPr b="1" sz="2400">
              <a:solidFill>
                <a:srgbClr val="CC0000"/>
              </a:solidFill>
              <a:latin typeface="Lobster"/>
              <a:ea typeface="Lobster"/>
              <a:cs typeface="Lobster"/>
              <a:sym typeface="Lobster"/>
            </a:endParaRPr>
          </a:p>
        </p:txBody>
      </p:sp>
      <p:sp>
        <p:nvSpPr>
          <p:cNvPr id="115" name="Google Shape;115;p22"/>
          <p:cNvSpPr/>
          <p:nvPr/>
        </p:nvSpPr>
        <p:spPr>
          <a:xfrm>
            <a:off x="189950" y="131500"/>
            <a:ext cx="2513400" cy="1388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uk" sz="2600">
                <a:solidFill>
                  <a:srgbClr val="073763"/>
                </a:solidFill>
                <a:latin typeface="Caveat"/>
                <a:ea typeface="Caveat"/>
                <a:cs typeface="Caveat"/>
                <a:sym typeface="Caveat"/>
              </a:rPr>
              <a:t>Наявність транспорту для обміну продукцією</a:t>
            </a:r>
            <a:endParaRPr b="1" sz="2600">
              <a:solidFill>
                <a:srgbClr val="073763"/>
              </a:solidFill>
              <a:latin typeface="Caveat"/>
              <a:ea typeface="Caveat"/>
              <a:cs typeface="Caveat"/>
              <a:sym typeface="Caveat"/>
            </a:endParaRPr>
          </a:p>
        </p:txBody>
      </p:sp>
      <p:sp>
        <p:nvSpPr>
          <p:cNvPr id="116" name="Google Shape;116;p22"/>
          <p:cNvSpPr/>
          <p:nvPr/>
        </p:nvSpPr>
        <p:spPr>
          <a:xfrm>
            <a:off x="3068575" y="233800"/>
            <a:ext cx="2790900" cy="1227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uk" sz="2600">
                <a:solidFill>
                  <a:srgbClr val="073763"/>
                </a:solidFill>
                <a:latin typeface="Caveat"/>
                <a:ea typeface="Caveat"/>
                <a:cs typeface="Caveat"/>
                <a:sym typeface="Caveat"/>
              </a:rPr>
              <a:t>Особливості економіко-географічного положення</a:t>
            </a:r>
            <a:endParaRPr b="1" sz="2600">
              <a:solidFill>
                <a:srgbClr val="073763"/>
              </a:solidFill>
              <a:latin typeface="Caveat"/>
              <a:ea typeface="Caveat"/>
              <a:cs typeface="Caveat"/>
              <a:sym typeface="Caveat"/>
            </a:endParaRPr>
          </a:p>
        </p:txBody>
      </p:sp>
      <p:sp>
        <p:nvSpPr>
          <p:cNvPr id="117" name="Google Shape;117;p22"/>
          <p:cNvSpPr/>
          <p:nvPr/>
        </p:nvSpPr>
        <p:spPr>
          <a:xfrm>
            <a:off x="6137125" y="248400"/>
            <a:ext cx="2820300" cy="1271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uk" sz="2600">
                <a:solidFill>
                  <a:srgbClr val="073763"/>
                </a:solidFill>
                <a:latin typeface="Caveat"/>
                <a:ea typeface="Caveat"/>
                <a:cs typeface="Caveat"/>
                <a:sym typeface="Caveat"/>
              </a:rPr>
              <a:t>Продукція, необхідна країні</a:t>
            </a:r>
            <a:endParaRPr b="1" sz="2600">
              <a:solidFill>
                <a:srgbClr val="073763"/>
              </a:solidFill>
              <a:latin typeface="Caveat"/>
              <a:ea typeface="Caveat"/>
              <a:cs typeface="Caveat"/>
              <a:sym typeface="Caveat"/>
            </a:endParaRPr>
          </a:p>
        </p:txBody>
      </p:sp>
      <p:sp>
        <p:nvSpPr>
          <p:cNvPr id="118" name="Google Shape;118;p22"/>
          <p:cNvSpPr/>
          <p:nvPr/>
        </p:nvSpPr>
        <p:spPr>
          <a:xfrm>
            <a:off x="233800" y="3024725"/>
            <a:ext cx="2513400" cy="1563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uk" sz="2600">
                <a:solidFill>
                  <a:srgbClr val="073763"/>
                </a:solidFill>
                <a:latin typeface="Caveat"/>
                <a:ea typeface="Caveat"/>
                <a:cs typeface="Caveat"/>
                <a:sym typeface="Caveat"/>
              </a:rPr>
              <a:t>Виробництво дешевше, ніж на інших територіях</a:t>
            </a:r>
            <a:endParaRPr b="1" sz="2600">
              <a:solidFill>
                <a:srgbClr val="073763"/>
              </a:solidFill>
              <a:latin typeface="Caveat"/>
              <a:ea typeface="Caveat"/>
              <a:cs typeface="Caveat"/>
              <a:sym typeface="Caveat"/>
            </a:endParaRPr>
          </a:p>
        </p:txBody>
      </p:sp>
      <p:sp>
        <p:nvSpPr>
          <p:cNvPr id="119" name="Google Shape;119;p22"/>
          <p:cNvSpPr/>
          <p:nvPr/>
        </p:nvSpPr>
        <p:spPr>
          <a:xfrm>
            <a:off x="3097800" y="3024725"/>
            <a:ext cx="2937000" cy="1563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uk" sz="2600">
                <a:solidFill>
                  <a:srgbClr val="073763"/>
                </a:solidFill>
                <a:latin typeface="Caveat"/>
                <a:ea typeface="Caveat"/>
                <a:cs typeface="Caveat"/>
                <a:sym typeface="Caveat"/>
              </a:rPr>
              <a:t>Продукція може випускатися в більшій кількості, ніж потрібно</a:t>
            </a:r>
            <a:endParaRPr b="1" sz="2600">
              <a:solidFill>
                <a:srgbClr val="073763"/>
              </a:solidFill>
              <a:latin typeface="Caveat"/>
              <a:ea typeface="Caveat"/>
              <a:cs typeface="Caveat"/>
              <a:sym typeface="Caveat"/>
            </a:endParaRPr>
          </a:p>
        </p:txBody>
      </p:sp>
      <p:sp>
        <p:nvSpPr>
          <p:cNvPr id="120" name="Google Shape;120;p22"/>
          <p:cNvSpPr/>
          <p:nvPr/>
        </p:nvSpPr>
        <p:spPr>
          <a:xfrm>
            <a:off x="6254025" y="3083175"/>
            <a:ext cx="2703300" cy="1505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uk" sz="2600">
                <a:solidFill>
                  <a:srgbClr val="073763"/>
                </a:solidFill>
                <a:latin typeface="Caveat"/>
                <a:ea typeface="Caveat"/>
                <a:cs typeface="Caveat"/>
                <a:sym typeface="Caveat"/>
              </a:rPr>
              <a:t>Для випуску продукції наявні природні ресурси</a:t>
            </a:r>
            <a:endParaRPr b="1" sz="2600">
              <a:solidFill>
                <a:srgbClr val="073763"/>
              </a:solidFill>
              <a:latin typeface="Caveat"/>
              <a:ea typeface="Caveat"/>
              <a:cs typeface="Caveat"/>
              <a:sym typeface="Caveat"/>
            </a:endParaRPr>
          </a:p>
        </p:txBody>
      </p:sp>
      <p:cxnSp>
        <p:nvCxnSpPr>
          <p:cNvPr id="121" name="Google Shape;121;p22"/>
          <p:cNvCxnSpPr>
            <a:stCxn id="114" idx="2"/>
            <a:endCxn id="115" idx="2"/>
          </p:cNvCxnSpPr>
          <p:nvPr/>
        </p:nvCxnSpPr>
        <p:spPr>
          <a:xfrm rot="10800000">
            <a:off x="1446750" y="1519575"/>
            <a:ext cx="774300" cy="781800"/>
          </a:xfrm>
          <a:prstGeom prst="straightConnector1">
            <a:avLst/>
          </a:prstGeom>
          <a:noFill/>
          <a:ln cap="flat" cmpd="sng" w="9525">
            <a:solidFill>
              <a:schemeClr val="dk2"/>
            </a:solidFill>
            <a:prstDash val="solid"/>
            <a:round/>
            <a:headEnd len="med" w="med" type="none"/>
            <a:tailEnd len="med" w="med" type="triangle"/>
          </a:ln>
        </p:spPr>
      </p:cxnSp>
      <p:cxnSp>
        <p:nvCxnSpPr>
          <p:cNvPr id="122" name="Google Shape;122;p22"/>
          <p:cNvCxnSpPr>
            <a:stCxn id="114" idx="3"/>
            <a:endCxn id="116" idx="2"/>
          </p:cNvCxnSpPr>
          <p:nvPr/>
        </p:nvCxnSpPr>
        <p:spPr>
          <a:xfrm rot="10800000">
            <a:off x="4464000" y="1461225"/>
            <a:ext cx="160800" cy="496800"/>
          </a:xfrm>
          <a:prstGeom prst="straightConnector1">
            <a:avLst/>
          </a:prstGeom>
          <a:noFill/>
          <a:ln cap="flat" cmpd="sng" w="9525">
            <a:solidFill>
              <a:schemeClr val="dk2"/>
            </a:solidFill>
            <a:prstDash val="solid"/>
            <a:round/>
            <a:headEnd len="med" w="med" type="none"/>
            <a:tailEnd len="med" w="med" type="triangle"/>
          </a:ln>
        </p:spPr>
      </p:cxnSp>
      <p:cxnSp>
        <p:nvCxnSpPr>
          <p:cNvPr id="123" name="Google Shape;123;p22"/>
          <p:cNvCxnSpPr>
            <a:endCxn id="117" idx="2"/>
          </p:cNvCxnSpPr>
          <p:nvPr/>
        </p:nvCxnSpPr>
        <p:spPr>
          <a:xfrm flipH="1" rot="10800000">
            <a:off x="6984775" y="1519500"/>
            <a:ext cx="562500" cy="409200"/>
          </a:xfrm>
          <a:prstGeom prst="straightConnector1">
            <a:avLst/>
          </a:prstGeom>
          <a:noFill/>
          <a:ln cap="flat" cmpd="sng" w="9525">
            <a:solidFill>
              <a:schemeClr val="dk2"/>
            </a:solidFill>
            <a:prstDash val="solid"/>
            <a:round/>
            <a:headEnd len="med" w="med" type="none"/>
            <a:tailEnd len="med" w="med" type="triangle"/>
          </a:ln>
        </p:spPr>
      </p:cxnSp>
      <p:cxnSp>
        <p:nvCxnSpPr>
          <p:cNvPr id="124" name="Google Shape;124;p22"/>
          <p:cNvCxnSpPr/>
          <p:nvPr/>
        </p:nvCxnSpPr>
        <p:spPr>
          <a:xfrm flipH="1">
            <a:off x="2118775" y="2688650"/>
            <a:ext cx="496800" cy="321600"/>
          </a:xfrm>
          <a:prstGeom prst="straightConnector1">
            <a:avLst/>
          </a:prstGeom>
          <a:noFill/>
          <a:ln cap="flat" cmpd="sng" w="9525">
            <a:solidFill>
              <a:schemeClr val="dk2"/>
            </a:solidFill>
            <a:prstDash val="solid"/>
            <a:round/>
            <a:headEnd len="med" w="med" type="none"/>
            <a:tailEnd len="med" w="med" type="triangle"/>
          </a:ln>
        </p:spPr>
      </p:cxnSp>
      <p:cxnSp>
        <p:nvCxnSpPr>
          <p:cNvPr id="125" name="Google Shape;125;p22"/>
          <p:cNvCxnSpPr>
            <a:stCxn id="114" idx="1"/>
            <a:endCxn id="119" idx="0"/>
          </p:cNvCxnSpPr>
          <p:nvPr/>
        </p:nvCxnSpPr>
        <p:spPr>
          <a:xfrm flipH="1">
            <a:off x="4566300" y="2644725"/>
            <a:ext cx="58500" cy="380100"/>
          </a:xfrm>
          <a:prstGeom prst="straightConnector1">
            <a:avLst/>
          </a:prstGeom>
          <a:noFill/>
          <a:ln cap="flat" cmpd="sng" w="9525">
            <a:solidFill>
              <a:schemeClr val="dk2"/>
            </a:solidFill>
            <a:prstDash val="solid"/>
            <a:round/>
            <a:headEnd len="med" w="med" type="none"/>
            <a:tailEnd len="med" w="med" type="triangle"/>
          </a:ln>
        </p:spPr>
      </p:cxnSp>
      <p:cxnSp>
        <p:nvCxnSpPr>
          <p:cNvPr id="126" name="Google Shape;126;p22"/>
          <p:cNvCxnSpPr/>
          <p:nvPr/>
        </p:nvCxnSpPr>
        <p:spPr>
          <a:xfrm>
            <a:off x="6341700" y="2674025"/>
            <a:ext cx="540600" cy="3654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23"/>
          <p:cNvSpPr txBox="1"/>
          <p:nvPr>
            <p:ph type="title"/>
          </p:nvPr>
        </p:nvSpPr>
        <p:spPr>
          <a:xfrm>
            <a:off x="311700" y="9856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sz="3888">
                <a:solidFill>
                  <a:srgbClr val="980000"/>
                </a:solidFill>
              </a:rPr>
              <a:t>Спеціалізація території </a:t>
            </a:r>
            <a:r>
              <a:rPr lang="uk"/>
              <a:t>-</a:t>
            </a:r>
            <a:r>
              <a:rPr lang="uk" sz="3444"/>
              <a:t> виробництво на ній певних видів продукції, призначеної для обміну ( в обсягах, що значно перевищують власні потреби). ЇЇ визначають ті види діяльності, для яких на цій території є найкращі соціально-економічні чи природні умови .</a:t>
            </a:r>
            <a:endParaRPr sz="3444"/>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24"/>
          <p:cNvSpPr txBox="1"/>
          <p:nvPr>
            <p:ph type="title"/>
          </p:nvPr>
        </p:nvSpPr>
        <p:spPr>
          <a:xfrm>
            <a:off x="311700" y="1527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uk" sz="4333"/>
              <a:t>Спеціалізацію визначає:</a:t>
            </a:r>
            <a:endParaRPr b="1" sz="4333"/>
          </a:p>
          <a:p>
            <a:pPr indent="0" lvl="0" marL="0" rtl="0" algn="l">
              <a:spcBef>
                <a:spcPts val="0"/>
              </a:spcBef>
              <a:spcAft>
                <a:spcPts val="0"/>
              </a:spcAft>
              <a:buNone/>
            </a:pPr>
            <a:r>
              <a:t/>
            </a:r>
            <a:endParaRPr/>
          </a:p>
          <a:p>
            <a:pPr indent="-400050" lvl="0" marL="457200" rtl="0" algn="l">
              <a:spcBef>
                <a:spcPts val="0"/>
              </a:spcBef>
              <a:spcAft>
                <a:spcPts val="0"/>
              </a:spcAft>
              <a:buSzPct val="100000"/>
              <a:buAutoNum type="arabicPeriod"/>
            </a:pPr>
            <a:r>
              <a:rPr lang="uk"/>
              <a:t>готова продукція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400050" lvl="0" marL="457200" rtl="0" algn="l">
              <a:spcBef>
                <a:spcPts val="0"/>
              </a:spcBef>
              <a:spcAft>
                <a:spcPts val="0"/>
              </a:spcAft>
              <a:buSzPct val="112499"/>
              <a:buAutoNum type="arabicPeriod"/>
            </a:pPr>
            <a:r>
              <a:rPr lang="uk" sz="2666"/>
              <a:t>частини готової продукції (деталі, вузли, агрегати)</a:t>
            </a:r>
            <a:endParaRPr sz="2666"/>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400050" lvl="0" marL="457200" rtl="0" algn="l">
              <a:spcBef>
                <a:spcPts val="0"/>
              </a:spcBef>
              <a:spcAft>
                <a:spcPts val="0"/>
              </a:spcAft>
              <a:buSzPct val="100000"/>
              <a:buAutoNum type="arabicPeriod"/>
            </a:pPr>
            <a:r>
              <a:rPr lang="uk"/>
              <a:t>сировина й напівфабрикати </a:t>
            </a:r>
            <a:r>
              <a:rPr lang="uk"/>
              <a:t> </a:t>
            </a:r>
            <a:endParaRPr/>
          </a:p>
          <a:p>
            <a:pPr indent="0" lvl="0" marL="457200" rtl="0" algn="l">
              <a:spcBef>
                <a:spcPts val="0"/>
              </a:spcBef>
              <a:spcAft>
                <a:spcPts val="0"/>
              </a:spcAft>
              <a:buNone/>
            </a:pPr>
            <a:r>
              <a:rPr lang="uk"/>
              <a:t>   </a:t>
            </a:r>
            <a:endParaRPr/>
          </a:p>
        </p:txBody>
      </p:sp>
      <p:pic>
        <p:nvPicPr>
          <p:cNvPr id="137" name="Google Shape;137;p24"/>
          <p:cNvPicPr preferRelativeResize="0"/>
          <p:nvPr/>
        </p:nvPicPr>
        <p:blipFill>
          <a:blip r:embed="rId4">
            <a:alphaModFix/>
          </a:blip>
          <a:stretch>
            <a:fillRect/>
          </a:stretch>
        </p:blipFill>
        <p:spPr>
          <a:xfrm>
            <a:off x="3496950" y="1017724"/>
            <a:ext cx="2735250" cy="1393299"/>
          </a:xfrm>
          <a:prstGeom prst="rect">
            <a:avLst/>
          </a:prstGeom>
          <a:noFill/>
          <a:ln>
            <a:noFill/>
          </a:ln>
        </p:spPr>
      </p:pic>
      <p:pic>
        <p:nvPicPr>
          <p:cNvPr id="138" name="Google Shape;138;p24"/>
          <p:cNvPicPr preferRelativeResize="0"/>
          <p:nvPr/>
        </p:nvPicPr>
        <p:blipFill>
          <a:blip r:embed="rId5">
            <a:alphaModFix/>
          </a:blip>
          <a:stretch>
            <a:fillRect/>
          </a:stretch>
        </p:blipFill>
        <p:spPr>
          <a:xfrm flipH="1">
            <a:off x="6651975" y="2250275"/>
            <a:ext cx="2492025" cy="1248251"/>
          </a:xfrm>
          <a:prstGeom prst="rect">
            <a:avLst/>
          </a:prstGeom>
          <a:noFill/>
          <a:ln>
            <a:noFill/>
          </a:ln>
        </p:spPr>
      </p:pic>
      <p:pic>
        <p:nvPicPr>
          <p:cNvPr id="139" name="Google Shape;139;p24"/>
          <p:cNvPicPr preferRelativeResize="0"/>
          <p:nvPr/>
        </p:nvPicPr>
        <p:blipFill>
          <a:blip r:embed="rId6">
            <a:alphaModFix/>
          </a:blip>
          <a:stretch>
            <a:fillRect/>
          </a:stretch>
        </p:blipFill>
        <p:spPr>
          <a:xfrm>
            <a:off x="4572000" y="3650075"/>
            <a:ext cx="2865625" cy="1318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73050"/>
            <a:ext cx="8520600" cy="944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a:solidFill>
                  <a:srgbClr val="980000"/>
                </a:solidFill>
              </a:rPr>
              <a:t>Території спеціалізуються на</a:t>
            </a:r>
            <a:r>
              <a:rPr lang="uk"/>
              <a:t>:</a:t>
            </a:r>
            <a:endParaRPr/>
          </a:p>
          <a:p>
            <a:pPr indent="-400050" lvl="0" marL="457200" rtl="0" algn="l">
              <a:spcBef>
                <a:spcPts val="0"/>
              </a:spcBef>
              <a:spcAft>
                <a:spcPts val="0"/>
              </a:spcAft>
              <a:buSzPct val="100000"/>
              <a:buChar char="●"/>
            </a:pPr>
            <a:r>
              <a:rPr lang="uk"/>
              <a:t>продукції матеріальних виробництв (промисловість, сільське і лісове господарство, рибальство);</a:t>
            </a:r>
            <a:endParaRPr/>
          </a:p>
          <a:p>
            <a:pPr indent="-400050" lvl="0" marL="457200" rtl="0" algn="l">
              <a:spcBef>
                <a:spcPts val="0"/>
              </a:spcBef>
              <a:spcAft>
                <a:spcPts val="0"/>
              </a:spcAft>
              <a:buSzPct val="100000"/>
              <a:buChar char="●"/>
            </a:pPr>
            <a:r>
              <a:rPr lang="uk"/>
              <a:t>послугах (ремонтні, будівельні, транспортні, комунікаційні, фінансові, страхові, туристичні та ін.)</a:t>
            </a:r>
            <a:endParaRPr/>
          </a:p>
          <a:p>
            <a:pPr indent="0" lvl="0" marL="0" rtl="0" algn="l">
              <a:spcBef>
                <a:spcPts val="0"/>
              </a:spcBef>
              <a:spcAft>
                <a:spcPts val="0"/>
              </a:spcAft>
              <a:buNone/>
            </a:pPr>
            <a:r>
              <a:rPr lang="uk"/>
              <a:t>Товарний обмін між територіями полягає у вивезенні продукції галузей спеціалізації та ввезенні продукції інших галузей. Завозять продукцію, виробництво якої на певній території або взагалі неможливе (природні особливості), або недостатнє для власних потреб, або ж недоцільне (обходиться дорожче, ніж увезення з інших територій)</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Спеціалізація країн</a:t>
            </a:r>
            <a:endParaRPr/>
          </a:p>
        </p:txBody>
      </p:sp>
      <p:pic>
        <p:nvPicPr>
          <p:cNvPr id="150" name="Google Shape;150;p26"/>
          <p:cNvPicPr preferRelativeResize="0"/>
          <p:nvPr/>
        </p:nvPicPr>
        <p:blipFill>
          <a:blip r:embed="rId4">
            <a:alphaModFix/>
          </a:blip>
          <a:stretch>
            <a:fillRect/>
          </a:stretch>
        </p:blipFill>
        <p:spPr>
          <a:xfrm>
            <a:off x="152400" y="1170125"/>
            <a:ext cx="8839201" cy="3841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a:solidFill>
                  <a:srgbClr val="980000"/>
                </a:solidFill>
              </a:rPr>
              <a:t>Міжнародний поділ праці </a:t>
            </a:r>
            <a:r>
              <a:rPr lang="uk"/>
              <a:t>- це спеціалізація окремих країн на виробництві певних видів продукції та послуг і подальший товарний обмін ними на світовому ринку</a:t>
            </a:r>
            <a:endParaRPr/>
          </a:p>
          <a:p>
            <a:pPr indent="0" lvl="0" marL="0" rtl="0" algn="l">
              <a:spcBef>
                <a:spcPts val="0"/>
              </a:spcBef>
              <a:spcAft>
                <a:spcPts val="0"/>
              </a:spcAft>
              <a:buNone/>
            </a:pPr>
            <a:r>
              <a:t/>
            </a:r>
            <a:endParaRPr/>
          </a:p>
        </p:txBody>
      </p:sp>
      <p:pic>
        <p:nvPicPr>
          <p:cNvPr id="156" name="Google Shape;156;p27"/>
          <p:cNvPicPr preferRelativeResize="0"/>
          <p:nvPr/>
        </p:nvPicPr>
        <p:blipFill>
          <a:blip r:embed="rId4">
            <a:alphaModFix/>
          </a:blip>
          <a:stretch>
            <a:fillRect/>
          </a:stretch>
        </p:blipFill>
        <p:spPr>
          <a:xfrm>
            <a:off x="-4" y="1426500"/>
            <a:ext cx="9144000" cy="39255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a:solidFill>
                  <a:srgbClr val="980000"/>
                </a:solidFill>
              </a:rPr>
              <a:t>Світовий ринок </a:t>
            </a:r>
            <a:r>
              <a:rPr lang="uk"/>
              <a:t>- </a:t>
            </a:r>
            <a:r>
              <a:rPr lang="uk" sz="2444"/>
              <a:t>це сфера товарно-грошових відносин між країнами. Сформувався на основі розвитку такої форми економічних зв’язків між країнами, як міжнародні торгівля, що передбачає експорт та імпорт продукції.</a:t>
            </a:r>
            <a:endParaRPr sz="2444"/>
          </a:p>
        </p:txBody>
      </p:sp>
      <p:pic>
        <p:nvPicPr>
          <p:cNvPr id="162" name="Google Shape;162;p28"/>
          <p:cNvPicPr preferRelativeResize="0"/>
          <p:nvPr/>
        </p:nvPicPr>
        <p:blipFill>
          <a:blip r:embed="rId4">
            <a:alphaModFix/>
          </a:blip>
          <a:stretch>
            <a:fillRect/>
          </a:stretch>
        </p:blipFill>
        <p:spPr>
          <a:xfrm>
            <a:off x="379925" y="1315100"/>
            <a:ext cx="8314349" cy="3828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29"/>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Для того, щоб спеціалізація країни могла виникнути, необхідні певні умови: країна повинна мати переваги над іншими виробниками продукції, яку вона пропонує (мати дешеву сировину, кваліфіковану робочу силу або володіти секретами новітніх технологій). На світовому ринку має бути попит на цю продукцію, а затрати на транспортування - обопільно вигідними для країни-виробника і споживача. Кожна країна, що має переваги у виробництві якихось товарів і послуг, має змогу експортувати їх в обмін на продукцію, якої вона не виробляє</a:t>
            </a:r>
            <a:endParaRPr/>
          </a:p>
          <a:p>
            <a:pPr indent="0" lvl="0" marL="0" rtl="0" algn="l">
              <a:spcBef>
                <a:spcPts val="0"/>
              </a:spcBef>
              <a:spcAft>
                <a:spcPts val="0"/>
              </a:spcAft>
              <a:buNone/>
            </a:pPr>
            <a:r>
              <a:rPr lang="uk"/>
              <a:t>Міжнародний поділ праці зменшує або й зовсім усуває проблеми, викликані, наприклад, нестачею ресурсів у будь-якому регіоні світу</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30"/>
          <p:cNvPicPr preferRelativeResize="0"/>
          <p:nvPr/>
        </p:nvPicPr>
        <p:blipFill>
          <a:blip r:embed="rId3">
            <a:alphaModFix/>
          </a:blip>
          <a:stretch>
            <a:fillRect/>
          </a:stretch>
        </p:blipFill>
        <p:spPr>
          <a:xfrm>
            <a:off x="3875225" y="0"/>
            <a:ext cx="5268774" cy="2864000"/>
          </a:xfrm>
          <a:prstGeom prst="rect">
            <a:avLst/>
          </a:prstGeom>
          <a:noFill/>
          <a:ln>
            <a:noFill/>
          </a:ln>
        </p:spPr>
      </p:pic>
      <p:pic>
        <p:nvPicPr>
          <p:cNvPr id="173" name="Google Shape;173;p30"/>
          <p:cNvPicPr preferRelativeResize="0"/>
          <p:nvPr/>
        </p:nvPicPr>
        <p:blipFill>
          <a:blip r:embed="rId4">
            <a:alphaModFix/>
          </a:blip>
          <a:stretch>
            <a:fillRect/>
          </a:stretch>
        </p:blipFill>
        <p:spPr>
          <a:xfrm>
            <a:off x="3875225" y="2432100"/>
            <a:ext cx="5268776" cy="2711400"/>
          </a:xfrm>
          <a:prstGeom prst="rect">
            <a:avLst/>
          </a:prstGeom>
          <a:noFill/>
          <a:ln>
            <a:noFill/>
          </a:ln>
        </p:spPr>
      </p:pic>
      <p:pic>
        <p:nvPicPr>
          <p:cNvPr id="174" name="Google Shape;174;p30"/>
          <p:cNvPicPr preferRelativeResize="0"/>
          <p:nvPr/>
        </p:nvPicPr>
        <p:blipFill>
          <a:blip r:embed="rId5">
            <a:alphaModFix/>
          </a:blip>
          <a:stretch>
            <a:fillRect/>
          </a:stretch>
        </p:blipFill>
        <p:spPr>
          <a:xfrm>
            <a:off x="47075" y="0"/>
            <a:ext cx="382815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pic>
        <p:nvPicPr>
          <p:cNvPr id="179" name="Google Shape;179;p31"/>
          <p:cNvPicPr preferRelativeResize="0"/>
          <p:nvPr/>
        </p:nvPicPr>
        <p:blipFill>
          <a:blip r:embed="rId4">
            <a:alphaModFix/>
          </a:blip>
          <a:stretch>
            <a:fillRect/>
          </a:stretch>
        </p:blipFill>
        <p:spPr>
          <a:xfrm>
            <a:off x="439900" y="0"/>
            <a:ext cx="82642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Чинники міжнародного поділу праці</a:t>
            </a:r>
            <a:endParaRPr/>
          </a:p>
        </p:txBody>
      </p:sp>
      <p:pic>
        <p:nvPicPr>
          <p:cNvPr id="185" name="Google Shape;185;p32"/>
          <p:cNvPicPr preferRelativeResize="0"/>
          <p:nvPr/>
        </p:nvPicPr>
        <p:blipFill>
          <a:blip r:embed="rId4">
            <a:alphaModFix/>
          </a:blip>
          <a:stretch>
            <a:fillRect/>
          </a:stretch>
        </p:blipFill>
        <p:spPr>
          <a:xfrm>
            <a:off x="152400" y="1170125"/>
            <a:ext cx="8881251" cy="3724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3"/>
          <p:cNvPicPr preferRelativeResize="0"/>
          <p:nvPr/>
        </p:nvPicPr>
        <p:blipFill>
          <a:blip r:embed="rId3">
            <a:alphaModFix/>
          </a:blip>
          <a:stretch>
            <a:fillRect/>
          </a:stretch>
        </p:blipFill>
        <p:spPr>
          <a:xfrm>
            <a:off x="152400" y="152400"/>
            <a:ext cx="8819500" cy="4991100"/>
          </a:xfrm>
          <a:prstGeom prst="rect">
            <a:avLst/>
          </a:prstGeom>
          <a:noFill/>
          <a:ln>
            <a:noFill/>
          </a:ln>
        </p:spPr>
      </p:pic>
      <p:sp>
        <p:nvSpPr>
          <p:cNvPr id="191" name="Google Shape;191;p33"/>
          <p:cNvSpPr txBox="1"/>
          <p:nvPr/>
        </p:nvSpPr>
        <p:spPr>
          <a:xfrm>
            <a:off x="160725" y="73050"/>
            <a:ext cx="4281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3200">
                <a:solidFill>
                  <a:srgbClr val="980000"/>
                </a:solidFill>
                <a:latin typeface="Caveat"/>
                <a:ea typeface="Caveat"/>
                <a:cs typeface="Caveat"/>
                <a:sym typeface="Caveat"/>
              </a:rPr>
              <a:t>Природні чинники</a:t>
            </a:r>
            <a:endParaRPr b="1" sz="3200">
              <a:solidFill>
                <a:srgbClr val="980000"/>
              </a:solidFill>
              <a:latin typeface="Caveat"/>
              <a:ea typeface="Caveat"/>
              <a:cs typeface="Caveat"/>
              <a:sym typeface="Cave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4"/>
          <p:cNvPicPr preferRelativeResize="0"/>
          <p:nvPr/>
        </p:nvPicPr>
        <p:blipFill>
          <a:blip r:embed="rId3">
            <a:alphaModFix/>
          </a:blip>
          <a:stretch>
            <a:fillRect/>
          </a:stretch>
        </p:blipFill>
        <p:spPr>
          <a:xfrm>
            <a:off x="152400" y="152400"/>
            <a:ext cx="8839200" cy="4888825"/>
          </a:xfrm>
          <a:prstGeom prst="rect">
            <a:avLst/>
          </a:prstGeom>
          <a:noFill/>
          <a:ln>
            <a:noFill/>
          </a:ln>
        </p:spPr>
      </p:pic>
      <p:sp>
        <p:nvSpPr>
          <p:cNvPr id="197" name="Google Shape;197;p34"/>
          <p:cNvSpPr txBox="1"/>
          <p:nvPr/>
        </p:nvSpPr>
        <p:spPr>
          <a:xfrm>
            <a:off x="58450" y="4456725"/>
            <a:ext cx="7116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b="1" lang="uk" sz="3200">
                <a:solidFill>
                  <a:srgbClr val="980000"/>
                </a:solidFill>
                <a:latin typeface="Caveat"/>
                <a:ea typeface="Caveat"/>
                <a:cs typeface="Caveat"/>
                <a:sym typeface="Caveat"/>
              </a:rPr>
              <a:t>Природні чинники (країни-експортери зерна)</a:t>
            </a:r>
            <a:endParaRPr>
              <a:latin typeface="Playfair Display"/>
              <a:ea typeface="Playfair Display"/>
              <a:cs typeface="Playfair Display"/>
              <a:sym typeface="Playfair Display"/>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5"/>
          <p:cNvPicPr preferRelativeResize="0"/>
          <p:nvPr/>
        </p:nvPicPr>
        <p:blipFill>
          <a:blip r:embed="rId3">
            <a:alphaModFix/>
          </a:blip>
          <a:stretch>
            <a:fillRect/>
          </a:stretch>
        </p:blipFill>
        <p:spPr>
          <a:xfrm>
            <a:off x="152400" y="116898"/>
            <a:ext cx="8839200" cy="4946250"/>
          </a:xfrm>
          <a:prstGeom prst="rect">
            <a:avLst/>
          </a:prstGeom>
          <a:noFill/>
          <a:ln>
            <a:noFill/>
          </a:ln>
        </p:spPr>
      </p:pic>
      <p:sp>
        <p:nvSpPr>
          <p:cNvPr id="203" name="Google Shape;203;p35"/>
          <p:cNvSpPr txBox="1"/>
          <p:nvPr/>
        </p:nvSpPr>
        <p:spPr>
          <a:xfrm>
            <a:off x="131500" y="4179100"/>
            <a:ext cx="8051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b="1" lang="uk" sz="3200">
                <a:solidFill>
                  <a:srgbClr val="980000"/>
                </a:solidFill>
                <a:latin typeface="Caveat"/>
                <a:ea typeface="Caveat"/>
                <a:cs typeface="Caveat"/>
                <a:sym typeface="Caveat"/>
              </a:rPr>
              <a:t>Природні чинники ( країни-експортери чаю)</a:t>
            </a:r>
            <a:endParaRPr>
              <a:latin typeface="Playfair Display"/>
              <a:ea typeface="Playfair Display"/>
              <a:cs typeface="Playfair Display"/>
              <a:sym typeface="Playfair Display"/>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6"/>
          <p:cNvPicPr preferRelativeResize="0"/>
          <p:nvPr/>
        </p:nvPicPr>
        <p:blipFill>
          <a:blip r:embed="rId3">
            <a:alphaModFix/>
          </a:blip>
          <a:stretch>
            <a:fillRect/>
          </a:stretch>
        </p:blipFill>
        <p:spPr>
          <a:xfrm>
            <a:off x="152400" y="657550"/>
            <a:ext cx="8873075" cy="4485950"/>
          </a:xfrm>
          <a:prstGeom prst="rect">
            <a:avLst/>
          </a:prstGeom>
          <a:noFill/>
          <a:ln>
            <a:noFill/>
          </a:ln>
        </p:spPr>
      </p:pic>
      <p:sp>
        <p:nvSpPr>
          <p:cNvPr id="209" name="Google Shape;209;p36"/>
          <p:cNvSpPr txBox="1"/>
          <p:nvPr/>
        </p:nvSpPr>
        <p:spPr>
          <a:xfrm>
            <a:off x="116900" y="102275"/>
            <a:ext cx="8898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b="1" lang="uk" sz="2400">
                <a:solidFill>
                  <a:srgbClr val="980000"/>
                </a:solidFill>
                <a:latin typeface="Caveat"/>
                <a:ea typeface="Caveat"/>
                <a:cs typeface="Caveat"/>
                <a:sym typeface="Caveat"/>
              </a:rPr>
              <a:t>Природні чинники (експорт продукції лісової і деревообробної промисловості)</a:t>
            </a:r>
            <a:endParaRPr sz="600">
              <a:latin typeface="Playfair Display"/>
              <a:ea typeface="Playfair Display"/>
              <a:cs typeface="Playfair Display"/>
              <a:sym typeface="Playfair Displa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7"/>
          <p:cNvPicPr preferRelativeResize="0"/>
          <p:nvPr/>
        </p:nvPicPr>
        <p:blipFill>
          <a:blip r:embed="rId3">
            <a:alphaModFix/>
          </a:blip>
          <a:stretch>
            <a:fillRect/>
          </a:stretch>
        </p:blipFill>
        <p:spPr>
          <a:xfrm>
            <a:off x="0" y="496825"/>
            <a:ext cx="8863324" cy="4494276"/>
          </a:xfrm>
          <a:prstGeom prst="rect">
            <a:avLst/>
          </a:prstGeom>
          <a:noFill/>
          <a:ln>
            <a:noFill/>
          </a:ln>
        </p:spPr>
      </p:pic>
      <p:sp>
        <p:nvSpPr>
          <p:cNvPr id="215" name="Google Shape;215;p37"/>
          <p:cNvSpPr txBox="1"/>
          <p:nvPr/>
        </p:nvSpPr>
        <p:spPr>
          <a:xfrm>
            <a:off x="175350" y="58450"/>
            <a:ext cx="8811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b="1" lang="uk" sz="3200">
                <a:solidFill>
                  <a:srgbClr val="980000"/>
                </a:solidFill>
                <a:latin typeface="Caveat"/>
                <a:ea typeface="Caveat"/>
                <a:cs typeface="Caveat"/>
                <a:sym typeface="Caveat"/>
              </a:rPr>
              <a:t>Природні чинники (експорт рибних продуктів)</a:t>
            </a:r>
            <a:endParaRPr>
              <a:latin typeface="Playfair Display"/>
              <a:ea typeface="Playfair Display"/>
              <a:cs typeface="Playfair Display"/>
              <a:sym typeface="Playfair Displa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8"/>
          <p:cNvPicPr preferRelativeResize="0"/>
          <p:nvPr/>
        </p:nvPicPr>
        <p:blipFill>
          <a:blip r:embed="rId3">
            <a:alphaModFix/>
          </a:blip>
          <a:stretch>
            <a:fillRect/>
          </a:stretch>
        </p:blipFill>
        <p:spPr>
          <a:xfrm>
            <a:off x="152400" y="152400"/>
            <a:ext cx="8790275" cy="4918050"/>
          </a:xfrm>
          <a:prstGeom prst="rect">
            <a:avLst/>
          </a:prstGeom>
          <a:noFill/>
          <a:ln>
            <a:noFill/>
          </a:ln>
        </p:spPr>
      </p:pic>
      <p:sp>
        <p:nvSpPr>
          <p:cNvPr id="221" name="Google Shape;221;p38"/>
          <p:cNvSpPr txBox="1"/>
          <p:nvPr/>
        </p:nvSpPr>
        <p:spPr>
          <a:xfrm>
            <a:off x="58450" y="2571750"/>
            <a:ext cx="3317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b="1" lang="uk" sz="3200">
                <a:solidFill>
                  <a:srgbClr val="980000"/>
                </a:solidFill>
                <a:latin typeface="Caveat"/>
                <a:ea typeface="Caveat"/>
                <a:cs typeface="Caveat"/>
                <a:sym typeface="Caveat"/>
              </a:rPr>
              <a:t>Природні чинники</a:t>
            </a:r>
            <a:endParaRPr>
              <a:latin typeface="Playfair Display"/>
              <a:ea typeface="Playfair Display"/>
              <a:cs typeface="Playfair Display"/>
              <a:sym typeface="Playfair Displa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a:solidFill>
                  <a:srgbClr val="980000"/>
                </a:solidFill>
              </a:rPr>
              <a:t>Географічне положення </a:t>
            </a:r>
            <a:r>
              <a:rPr lang="uk"/>
              <a:t>країн визначає спеціалізацію, наприклад, приморських “вузлових” країн - на обслуговуванні морської торгівлі (Сінгапур, Панама), тоді як внутрішньоконтинентальні європейські країни спеціалізуються на міжнародних транзитних перевезеннях сухопутнім транспортом.</a:t>
            </a:r>
            <a:endParaRPr/>
          </a:p>
        </p:txBody>
      </p:sp>
      <p:pic>
        <p:nvPicPr>
          <p:cNvPr id="227" name="Google Shape;227;p39"/>
          <p:cNvPicPr preferRelativeResize="0"/>
          <p:nvPr/>
        </p:nvPicPr>
        <p:blipFill>
          <a:blip r:embed="rId4">
            <a:alphaModFix/>
          </a:blip>
          <a:stretch>
            <a:fillRect/>
          </a:stretch>
        </p:blipFill>
        <p:spPr>
          <a:xfrm>
            <a:off x="4755250" y="2674025"/>
            <a:ext cx="4231275" cy="2363375"/>
          </a:xfrm>
          <a:prstGeom prst="rect">
            <a:avLst/>
          </a:prstGeom>
          <a:noFill/>
          <a:ln>
            <a:noFill/>
          </a:ln>
        </p:spPr>
      </p:pic>
      <p:pic>
        <p:nvPicPr>
          <p:cNvPr id="228" name="Google Shape;228;p39"/>
          <p:cNvPicPr preferRelativeResize="0"/>
          <p:nvPr/>
        </p:nvPicPr>
        <p:blipFill>
          <a:blip r:embed="rId5">
            <a:alphaModFix/>
          </a:blip>
          <a:stretch>
            <a:fillRect/>
          </a:stretch>
        </p:blipFill>
        <p:spPr>
          <a:xfrm>
            <a:off x="181625" y="3210425"/>
            <a:ext cx="4450450" cy="182696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sz="3444">
                <a:solidFill>
                  <a:srgbClr val="980000"/>
                </a:solidFill>
              </a:rPr>
              <a:t>Соціально-економічні чинники спеціалізації країн:</a:t>
            </a:r>
            <a:endParaRPr b="1" i="1" sz="3444">
              <a:solidFill>
                <a:srgbClr val="980000"/>
              </a:solidFill>
            </a:endParaRPr>
          </a:p>
          <a:p>
            <a:pPr indent="-400050" lvl="0" marL="457200" rtl="0" algn="l">
              <a:spcBef>
                <a:spcPts val="0"/>
              </a:spcBef>
              <a:spcAft>
                <a:spcPts val="0"/>
              </a:spcAft>
              <a:buSzPct val="100000"/>
              <a:buChar char="●"/>
            </a:pPr>
            <a:r>
              <a:rPr lang="uk"/>
              <a:t>вплив національних і релігійних традицій населення;</a:t>
            </a:r>
            <a:endParaRPr/>
          </a:p>
          <a:p>
            <a:pPr indent="-400050" lvl="0" marL="457200" rtl="0" algn="l">
              <a:spcBef>
                <a:spcPts val="0"/>
              </a:spcBef>
              <a:spcAft>
                <a:spcPts val="0"/>
              </a:spcAft>
              <a:buSzPct val="100000"/>
              <a:buChar char="●"/>
            </a:pPr>
            <a:r>
              <a:rPr lang="uk"/>
              <a:t>наявність кваліфікованих трудових ресурсів;</a:t>
            </a:r>
            <a:endParaRPr/>
          </a:p>
          <a:p>
            <a:pPr indent="-400050" lvl="0" marL="457200" rtl="0" algn="l">
              <a:spcBef>
                <a:spcPts val="0"/>
              </a:spcBef>
              <a:spcAft>
                <a:spcPts val="0"/>
              </a:spcAft>
              <a:buSzPct val="100000"/>
              <a:buChar char="●"/>
            </a:pPr>
            <a:r>
              <a:rPr lang="uk"/>
              <a:t>рівень розвитку виробництва;</a:t>
            </a:r>
            <a:endParaRPr/>
          </a:p>
          <a:p>
            <a:pPr indent="-400050" lvl="0" marL="457200" rtl="0" algn="l">
              <a:spcBef>
                <a:spcPts val="0"/>
              </a:spcBef>
              <a:spcAft>
                <a:spcPts val="0"/>
              </a:spcAft>
              <a:buSzPct val="100000"/>
              <a:buChar char="●"/>
            </a:pPr>
            <a:r>
              <a:rPr lang="uk"/>
              <a:t>особливості структури господарства;</a:t>
            </a:r>
            <a:endParaRPr/>
          </a:p>
          <a:p>
            <a:pPr indent="-400050" lvl="0" marL="457200" rtl="0" algn="l">
              <a:spcBef>
                <a:spcPts val="0"/>
              </a:spcBef>
              <a:spcAft>
                <a:spcPts val="0"/>
              </a:spcAft>
              <a:buSzPct val="100000"/>
              <a:buChar char="●"/>
            </a:pPr>
            <a:r>
              <a:rPr lang="uk"/>
              <a:t>науково-технічний прогрес;</a:t>
            </a:r>
            <a:endParaRPr/>
          </a:p>
          <a:p>
            <a:pPr indent="-400050" lvl="0" marL="457200" rtl="0" algn="l">
              <a:spcBef>
                <a:spcPts val="0"/>
              </a:spcBef>
              <a:spcAft>
                <a:spcPts val="0"/>
              </a:spcAft>
              <a:buSzPct val="100000"/>
              <a:buChar char="●"/>
            </a:pPr>
            <a:r>
              <a:rPr lang="uk"/>
              <a:t>впровадження нових технологій;</a:t>
            </a:r>
            <a:endParaRPr/>
          </a:p>
          <a:p>
            <a:pPr indent="-400050" lvl="0" marL="457200" rtl="0" algn="l">
              <a:spcBef>
                <a:spcPts val="0"/>
              </a:spcBef>
              <a:spcAft>
                <a:spcPts val="0"/>
              </a:spcAft>
              <a:buSzPct val="100000"/>
              <a:buChar char="●"/>
            </a:pPr>
            <a:r>
              <a:rPr lang="uk"/>
              <a:t>організація зовнішньої економічної діяльності країни</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41"/>
          <p:cNvSpPr txBox="1"/>
          <p:nvPr>
            <p:ph type="title"/>
          </p:nvPr>
        </p:nvSpPr>
        <p:spPr>
          <a:xfrm>
            <a:off x="311700" y="87675"/>
            <a:ext cx="8520600" cy="930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i="1" lang="uk" sz="3333">
                <a:solidFill>
                  <a:srgbClr val="980000"/>
                </a:solidFill>
              </a:rPr>
              <a:t>Україна спеціалізується </a:t>
            </a:r>
            <a:r>
              <a:rPr lang="uk"/>
              <a:t>на виробництві залізної руди і чорних металів, продукції сільського господарства (зерна, пшениці, кукурудзи), харчових продуктів (соняшникової олії, меду) та ін.</a:t>
            </a:r>
            <a:endParaRPr/>
          </a:p>
        </p:txBody>
      </p:sp>
      <p:pic>
        <p:nvPicPr>
          <p:cNvPr id="239" name="Google Shape;239;p41"/>
          <p:cNvPicPr preferRelativeResize="0"/>
          <p:nvPr/>
        </p:nvPicPr>
        <p:blipFill>
          <a:blip r:embed="rId4">
            <a:alphaModFix/>
          </a:blip>
          <a:stretch>
            <a:fillRect/>
          </a:stretch>
        </p:blipFill>
        <p:spPr>
          <a:xfrm>
            <a:off x="4091425" y="1534300"/>
            <a:ext cx="4953550" cy="3156250"/>
          </a:xfrm>
          <a:prstGeom prst="rect">
            <a:avLst/>
          </a:prstGeom>
          <a:noFill/>
          <a:ln>
            <a:noFill/>
          </a:ln>
        </p:spPr>
      </p:pic>
      <p:pic>
        <p:nvPicPr>
          <p:cNvPr id="240" name="Google Shape;240;p41"/>
          <p:cNvPicPr preferRelativeResize="0"/>
          <p:nvPr/>
        </p:nvPicPr>
        <p:blipFill>
          <a:blip r:embed="rId5">
            <a:alphaModFix/>
          </a:blip>
          <a:stretch>
            <a:fillRect/>
          </a:stretch>
        </p:blipFill>
        <p:spPr>
          <a:xfrm>
            <a:off x="0" y="2133750"/>
            <a:ext cx="4091425" cy="275473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Домашнє завдання</a:t>
            </a:r>
            <a:endParaRPr/>
          </a:p>
        </p:txBody>
      </p:sp>
      <p:sp>
        <p:nvSpPr>
          <p:cNvPr id="246" name="Google Shape;246;p42"/>
          <p:cNvSpPr txBox="1"/>
          <p:nvPr>
            <p:ph idx="1" type="body"/>
          </p:nvPr>
        </p:nvSpPr>
        <p:spPr>
          <a:xfrm>
            <a:off x="311700" y="1234075"/>
            <a:ext cx="8520600" cy="3334800"/>
          </a:xfrm>
          <a:prstGeom prst="rect">
            <a:avLst/>
          </a:prstGeom>
        </p:spPr>
        <p:txBody>
          <a:bodyPr anchorCtr="0" anchor="t" bIns="91425" lIns="91425" spcFirstLastPara="1" rIns="91425" wrap="square" tIns="91425">
            <a:normAutofit fontScale="70000" lnSpcReduction="20000"/>
          </a:bodyPr>
          <a:lstStyle/>
          <a:p>
            <a:pPr indent="-403036" lvl="0" marL="457200" rtl="0" algn="l">
              <a:spcBef>
                <a:spcPts val="0"/>
              </a:spcBef>
              <a:spcAft>
                <a:spcPts val="0"/>
              </a:spcAft>
              <a:buSzPct val="100000"/>
              <a:buFont typeface="Caveat"/>
              <a:buAutoNum type="arabicPeriod"/>
            </a:pPr>
            <a:r>
              <a:rPr b="1" lang="uk" sz="3924">
                <a:highlight>
                  <a:srgbClr val="FFF2CC"/>
                </a:highlight>
                <a:latin typeface="Caveat"/>
                <a:ea typeface="Caveat"/>
                <a:cs typeface="Caveat"/>
                <a:sym typeface="Caveat"/>
              </a:rPr>
              <a:t>Опрацюйте параграф 6 підручника;</a:t>
            </a:r>
            <a:endParaRPr b="1" sz="3924">
              <a:highlight>
                <a:srgbClr val="FFF2CC"/>
              </a:highlight>
              <a:latin typeface="Caveat"/>
              <a:ea typeface="Caveat"/>
              <a:cs typeface="Caveat"/>
              <a:sym typeface="Caveat"/>
            </a:endParaRPr>
          </a:p>
          <a:p>
            <a:pPr indent="-403036" lvl="0" marL="457200" rtl="0" algn="l">
              <a:spcBef>
                <a:spcPts val="0"/>
              </a:spcBef>
              <a:spcAft>
                <a:spcPts val="0"/>
              </a:spcAft>
              <a:buSzPct val="100000"/>
              <a:buFont typeface="Caveat"/>
              <a:buAutoNum type="arabicPeriod"/>
            </a:pPr>
            <a:r>
              <a:rPr b="1" lang="uk" sz="3924">
                <a:highlight>
                  <a:srgbClr val="FFF2CC"/>
                </a:highlight>
                <a:latin typeface="Caveat"/>
                <a:ea typeface="Caveat"/>
                <a:cs typeface="Caveat"/>
                <a:sym typeface="Caveat"/>
              </a:rPr>
              <a:t>Пройдіть тренувальні тести , перйшовши за покликанням </a:t>
            </a:r>
            <a:r>
              <a:rPr b="1" lang="uk" sz="3924" u="sng">
                <a:solidFill>
                  <a:schemeClr val="hlink"/>
                </a:solidFill>
                <a:highlight>
                  <a:srgbClr val="FFF2CC"/>
                </a:highlight>
                <a:latin typeface="Caveat"/>
                <a:ea typeface="Caveat"/>
                <a:cs typeface="Caveat"/>
                <a:sym typeface="Caveat"/>
                <a:hlinkClick r:id="rId4"/>
              </a:rPr>
              <a:t>http://merkator.org.ua/testy/svitove-hospodarstvo-mizhnarodnyj-podil-praci/</a:t>
            </a:r>
            <a:r>
              <a:rPr b="1" lang="uk" sz="3924">
                <a:highlight>
                  <a:srgbClr val="FFF2CC"/>
                </a:highlight>
                <a:latin typeface="Caveat"/>
                <a:ea typeface="Caveat"/>
                <a:cs typeface="Caveat"/>
                <a:sym typeface="Caveat"/>
              </a:rPr>
              <a:t>;</a:t>
            </a:r>
            <a:endParaRPr b="1" sz="3924">
              <a:highlight>
                <a:srgbClr val="FFF2CC"/>
              </a:highlight>
              <a:latin typeface="Caveat"/>
              <a:ea typeface="Caveat"/>
              <a:cs typeface="Caveat"/>
              <a:sym typeface="Caveat"/>
            </a:endParaRPr>
          </a:p>
          <a:p>
            <a:pPr indent="-403036" lvl="0" marL="457200" rtl="0" algn="l">
              <a:spcBef>
                <a:spcPts val="0"/>
              </a:spcBef>
              <a:spcAft>
                <a:spcPts val="0"/>
              </a:spcAft>
              <a:buSzPct val="100000"/>
              <a:buFont typeface="Caveat"/>
              <a:buAutoNum type="arabicPeriod"/>
            </a:pPr>
            <a:r>
              <a:rPr b="1" lang="uk" sz="3924">
                <a:highlight>
                  <a:srgbClr val="FFF2CC"/>
                </a:highlight>
                <a:latin typeface="Caveat"/>
                <a:ea typeface="Caveat"/>
                <a:cs typeface="Caveat"/>
                <a:sym typeface="Caveat"/>
              </a:rPr>
              <a:t>Поміркуйте, які з чинників географічного поділу праці відіграють вирішальну роль у розвитку міжнародної спеціалізації України.</a:t>
            </a:r>
            <a:endParaRPr b="1" sz="3924">
              <a:highlight>
                <a:srgbClr val="FFF2CC"/>
              </a:highlight>
              <a:latin typeface="Caveat"/>
              <a:ea typeface="Caveat"/>
              <a:cs typeface="Caveat"/>
              <a:sym typeface="Caveat"/>
            </a:endParaRPr>
          </a:p>
          <a:p>
            <a:pPr indent="0" lvl="0" marL="45720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