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99" r:id="rId18"/>
    <p:sldId id="279" r:id="rId19"/>
    <p:sldId id="300" r:id="rId20"/>
    <p:sldId id="295" r:id="rId21"/>
    <p:sldId id="296" r:id="rId22"/>
    <p:sldId id="289" r:id="rId23"/>
    <p:sldId id="280" r:id="rId24"/>
    <p:sldId id="290" r:id="rId25"/>
    <p:sldId id="301" r:id="rId2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82" d="100"/>
          <a:sy n="82" d="100"/>
        </p:scale>
        <p:origin x="147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BF8E4-6834-412E-B217-AD75C97B60C5}" type="datetimeFigureOut">
              <a:rPr lang="uk-UA" smtClean="0"/>
              <a:pPr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9249-D3AE-409B-94EE-04AAFF1C6160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BF8E4-6834-412E-B217-AD75C97B60C5}" type="datetimeFigureOut">
              <a:rPr lang="uk-UA" smtClean="0"/>
              <a:pPr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9249-D3AE-409B-94EE-04AAFF1C6160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BF8E4-6834-412E-B217-AD75C97B60C5}" type="datetimeFigureOut">
              <a:rPr lang="uk-UA" smtClean="0"/>
              <a:pPr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9249-D3AE-409B-94EE-04AAFF1C616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BF8E4-6834-412E-B217-AD75C97B60C5}" type="datetimeFigureOut">
              <a:rPr lang="uk-UA" smtClean="0"/>
              <a:pPr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9249-D3AE-409B-94EE-04AAFF1C6160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BF8E4-6834-412E-B217-AD75C97B60C5}" type="datetimeFigureOut">
              <a:rPr lang="uk-UA" smtClean="0"/>
              <a:pPr/>
              <a:t>19.10.2022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9249-D3AE-409B-94EE-04AAFF1C6160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BF8E4-6834-412E-B217-AD75C97B60C5}" type="datetimeFigureOut">
              <a:rPr lang="uk-UA" smtClean="0"/>
              <a:pPr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9249-D3AE-409B-94EE-04AAFF1C616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BF8E4-6834-412E-B217-AD75C97B60C5}" type="datetimeFigureOut">
              <a:rPr lang="uk-UA" smtClean="0"/>
              <a:pPr/>
              <a:t>19.10.2022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9249-D3AE-409B-94EE-04AAFF1C616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BF8E4-6834-412E-B217-AD75C97B60C5}" type="datetimeFigureOut">
              <a:rPr lang="uk-UA" smtClean="0"/>
              <a:pPr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9249-D3AE-409B-94EE-04AAFF1C616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BF8E4-6834-412E-B217-AD75C97B60C5}" type="datetimeFigureOut">
              <a:rPr lang="uk-UA" smtClean="0"/>
              <a:pPr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9249-D3AE-409B-94EE-04AAFF1C6160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BF8E4-6834-412E-B217-AD75C97B60C5}" type="datetimeFigureOut">
              <a:rPr lang="uk-UA" smtClean="0"/>
              <a:pPr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9249-D3AE-409B-94EE-04AAFF1C616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BF8E4-6834-412E-B217-AD75C97B60C5}" type="datetimeFigureOut">
              <a:rPr lang="uk-UA" smtClean="0"/>
              <a:pPr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9249-D3AE-409B-94EE-04AAFF1C616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70BF8E4-6834-412E-B217-AD75C97B60C5}" type="datetimeFigureOut">
              <a:rPr lang="uk-UA" smtClean="0"/>
              <a:pPr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C6B9249-D3AE-409B-94EE-04AAFF1C6160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" y="0"/>
            <a:ext cx="9286595" cy="5804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71600" y="0"/>
            <a:ext cx="7772400" cy="3097213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48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Територіальні</a:t>
            </a:r>
            <a:r>
              <a:rPr lang="ru-RU" sz="48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48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меж </a:t>
            </a:r>
            <a:r>
              <a:rPr lang="ru-RU" sz="48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48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з ХХ ст. </a:t>
            </a:r>
            <a:endParaRPr lang="uk-UA" sz="48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6" name="Picture 2" descr="Картинки по запросу сучасного адміністративно-територіального устрою"/>
          <p:cNvPicPr>
            <a:picLocks noChangeAspect="1" noChangeArrowheads="1"/>
          </p:cNvPicPr>
          <p:nvPr/>
        </p:nvPicPr>
        <p:blipFill>
          <a:blip r:embed="rId3" cstate="print"/>
          <a:srcRect t="25512" r="5175"/>
          <a:stretch>
            <a:fillRect/>
          </a:stretch>
        </p:blipFill>
        <p:spPr bwMode="auto">
          <a:xfrm>
            <a:off x="4283968" y="4293096"/>
            <a:ext cx="4608512" cy="24208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39508"/>
            <a:ext cx="8531314" cy="4798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96144"/>
          </a:xfrm>
        </p:spPr>
        <p:txBody>
          <a:bodyPr/>
          <a:lstStyle/>
          <a:p>
            <a:r>
              <a:rPr lang="uk-UA" b="1" dirty="0" smtClean="0"/>
              <a:t>Мета: 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57200" y="1772816"/>
            <a:ext cx="8229600" cy="4801720"/>
          </a:xfrm>
        </p:spPr>
        <p:txBody>
          <a:bodyPr>
            <a:normAutofit/>
          </a:bodyPr>
          <a:lstStyle/>
          <a:p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знайомитися з адміністративно – територіальним поділом України, пояснити особливості такого поділу, проаналізувати особливості змін на політичній карті світу, зміни територіальних меж України з ХХ ст.; охарактеризувати проблеми і виявити шляхи вдосконалення адміністративно – територіального устрою, продовжити роботу з картою.</a:t>
            </a:r>
          </a:p>
          <a:p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23528" y="620688"/>
            <a:ext cx="8229600" cy="3384376"/>
          </a:xfrm>
        </p:spPr>
        <p:txBody>
          <a:bodyPr>
            <a:normAutofit fontScale="55000" lnSpcReduction="20000"/>
          </a:bodyPr>
          <a:lstStyle/>
          <a:p>
            <a:r>
              <a:rPr lang="uk-UA" sz="5100" dirty="0" smtClean="0">
                <a:latin typeface="Times New Roman" pitchFamily="18" charset="0"/>
                <a:cs typeface="Times New Roman" pitchFamily="18" charset="0"/>
              </a:rPr>
              <a:t>На початку ХХ століття Україна ще не мала статусу самостійної, незалежної держави. Напередодні Першої світової війни її землі    були поділені між двома великими імперіями – </a:t>
            </a:r>
          </a:p>
          <a:p>
            <a:pPr marL="109728" indent="0">
              <a:buNone/>
            </a:pPr>
            <a:r>
              <a:rPr lang="uk-UA" sz="5100" dirty="0" smtClean="0">
                <a:latin typeface="Times New Roman" pitchFamily="18" charset="0"/>
                <a:cs typeface="Times New Roman" pitchFamily="18" charset="0"/>
              </a:rPr>
              <a:t>Російською </a:t>
            </a:r>
          </a:p>
          <a:p>
            <a:pPr marL="109728" indent="0">
              <a:buNone/>
            </a:pPr>
            <a:r>
              <a:rPr lang="uk-UA" sz="510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uk-UA" sz="5100" dirty="0" err="1" smtClean="0">
                <a:latin typeface="Times New Roman" pitchFamily="18" charset="0"/>
                <a:cs typeface="Times New Roman" pitchFamily="18" charset="0"/>
              </a:rPr>
              <a:t>Австро-</a:t>
            </a:r>
            <a:endParaRPr lang="uk-UA" sz="51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r>
              <a:rPr lang="uk-UA" sz="5100" dirty="0" smtClean="0">
                <a:latin typeface="Times New Roman" pitchFamily="18" charset="0"/>
                <a:cs typeface="Times New Roman" pitchFamily="18" charset="0"/>
              </a:rPr>
              <a:t>Угорською.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069771"/>
            <a:ext cx="7130071" cy="4788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548680"/>
            <a:ext cx="8229600" cy="5665816"/>
          </a:xfrm>
        </p:spPr>
        <p:txBody>
          <a:bodyPr/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Більшість земель, населених українцями, перебувала у складі Російської імперії. Це насамперед територія 9 губерній: Волинської, Катеринославської, Київської, Подільської, Полтавської, Таврійської, Харківської, Херсонської і Чернігівської. Цю територію називають Наддніпрянською Україною, або Наддніпрянщиною.</a:t>
            </a:r>
          </a:p>
          <a:p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395" y="3645024"/>
            <a:ext cx="5688289" cy="3185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210" y="1124744"/>
            <a:ext cx="9173210" cy="573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36815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uk-UA" sz="32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Решта українських земель, розташованих на захід від річки Збруч, належала Австро-Угорщині</a:t>
            </a:r>
            <a:endParaRPr lang="uk-UA" sz="32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57200" y="2348880"/>
            <a:ext cx="8229600" cy="4225656"/>
          </a:xfrm>
        </p:spPr>
        <p:txBody>
          <a:bodyPr>
            <a:normAutofit/>
          </a:bodyPr>
          <a:lstStyle/>
          <a:p>
            <a:r>
              <a:rPr lang="uk-UA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Ці землі входили до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адміністративних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одиниць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Австрії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Галичини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Буковини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мали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територіального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самоврядування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крайовими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сеймами. 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Закарпаття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найзахідніша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історична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українська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територія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входило до складу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Угорщини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ніякого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самоуправління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 мало.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16915" cy="59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27" y="116632"/>
            <a:ext cx="8595721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Формування території України з 1914 по 1934 рік</a:t>
            </a:r>
            <a:br>
              <a:rPr lang="uk-UA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1412776"/>
            <a:ext cx="8280920" cy="3474720"/>
          </a:xfrm>
        </p:spPr>
        <p:txBody>
          <a:bodyPr>
            <a:normAutofit fontScale="70000" lnSpcReduction="20000"/>
          </a:bodyPr>
          <a:lstStyle/>
          <a:p>
            <a:r>
              <a:rPr lang="uk-UA" sz="4100" dirty="0" smtClean="0">
                <a:latin typeface="Times New Roman" pitchFamily="18" charset="0"/>
                <a:cs typeface="Times New Roman" pitchFamily="18" charset="0"/>
              </a:rPr>
              <a:t>Зазнавши поразки у ході Першої світової війни, Австро-Угорська імперія розпалася. У політичному хаосі 1918–1920 років Закарпатська Україна опинилася у складі новоствореної Чехословацької держави, Північна Буковина та придунайські землі – Південна Бессарабія (Ізмаїльський, Хотинський, </a:t>
            </a:r>
            <a:r>
              <a:rPr lang="uk-UA" sz="4100" dirty="0" err="1" smtClean="0">
                <a:latin typeface="Times New Roman" pitchFamily="18" charset="0"/>
                <a:cs typeface="Times New Roman" pitchFamily="18" charset="0"/>
              </a:rPr>
              <a:t>Акерманський</a:t>
            </a:r>
            <a:r>
              <a:rPr lang="uk-UA" sz="4100" dirty="0" smtClean="0">
                <a:latin typeface="Times New Roman" pitchFamily="18" charset="0"/>
                <a:cs typeface="Times New Roman" pitchFamily="18" charset="0"/>
              </a:rPr>
              <a:t> повіти) – під владою Румунії.</a:t>
            </a:r>
          </a:p>
          <a:p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549275"/>
            <a:ext cx="8229600" cy="4324350"/>
          </a:xfrm>
        </p:spPr>
        <p:txBody>
          <a:bodyPr>
            <a:normAutofit fontScale="92500"/>
          </a:bodyPr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На території Східної Галичини – Львівське, Тернопільське,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Станіславське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воєводства – у жовтні 1918 року була проголошена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Західно-Українська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Народна Республіка (ЗУНР), визвольні змагання якої закінчилися поразкою.</a:t>
            </a:r>
          </a:p>
          <a:p>
            <a:pPr marL="45720" indent="0">
              <a:buNone/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вона</a:t>
            </a:r>
          </a:p>
          <a:p>
            <a:pPr marL="4572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опинилася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владою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Польщі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12976"/>
            <a:ext cx="4406999" cy="352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9512" y="116632"/>
            <a:ext cx="8784976" cy="5881688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Пізніше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1920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радянська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Росія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фактично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зазнала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поразки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війні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Польщею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Ризького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мирного договору 1921 року,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більшовикам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довелось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поступитися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користь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Польщі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північно-західними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землями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Західна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Волинь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Полісся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Холмщина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 Тим самим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західні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кордони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(УСРР)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стабілізувалися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лінії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р. Збруч –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захід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Ямпіль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  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схід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м. Острог 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сучасному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кордону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Рівненської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Житомирської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областей. У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кордонах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знаходилася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вересня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1939 року</a:t>
            </a:r>
            <a:r>
              <a:rPr lang="ru-RU" sz="2400" dirty="0" smtClean="0"/>
              <a:t>.</a:t>
            </a:r>
            <a:endParaRPr lang="uk-UA" sz="2400" dirty="0" smtClean="0"/>
          </a:p>
          <a:p>
            <a:endParaRPr lang="uk-U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6" b="2791"/>
          <a:stretch/>
        </p:blipFill>
        <p:spPr bwMode="auto">
          <a:xfrm>
            <a:off x="3059832" y="3162162"/>
            <a:ext cx="6121315" cy="3288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620713"/>
            <a:ext cx="8856663" cy="432435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жовтні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1924 року 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Подільської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Одеської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губерній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створена Автономна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Молдавська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Радянська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Соціалістична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Республіка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(АМ РСР), столицею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до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1929 року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було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м. Балта,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потім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Тирасполь.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62" y="2200086"/>
            <a:ext cx="6132738" cy="4668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765175"/>
            <a:ext cx="8229600" cy="5808663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Навесні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1925 року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губернії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ліквідовані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округи стали формально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поділятися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економічні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З 1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серпня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1925 року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територія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поділялась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40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округів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адміністративний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поділ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проіснував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 9 лютого 1932 року. </a:t>
            </a:r>
          </a:p>
          <a:p>
            <a:pPr marL="109728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1932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 </a:t>
            </a:r>
          </a:p>
          <a:p>
            <a:pPr marL="109728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складу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входили</a:t>
            </a:r>
          </a:p>
          <a:p>
            <a:pPr marL="109728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Вінницька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Дніпропетровська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Київська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Одеська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Харківська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Молдавська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Автономна РСР.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087943"/>
            <a:ext cx="6652973" cy="4770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495300"/>
            <a:ext cx="9036050" cy="4324350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 1934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столицю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перенесено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Харкова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Києва</a:t>
            </a:r>
            <a:r>
              <a:rPr lang="ru-RU" dirty="0" smtClean="0"/>
              <a:t>.</a:t>
            </a:r>
            <a:endParaRPr lang="uk-UA" dirty="0" smtClean="0"/>
          </a:p>
          <a:p>
            <a:endParaRPr lang="uk-U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4762500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171850"/>
            <a:ext cx="5217407" cy="354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uk-UA" sz="32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uk-UA" sz="32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ормування території України з 1934 по 1943 рік</a:t>
            </a:r>
            <a:endParaRPr lang="uk-UA" sz="32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1338452"/>
            <a:ext cx="8229600" cy="52589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вересні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1939 року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того</a:t>
            </a:r>
          </a:p>
          <a:p>
            <a:pPr marL="109728" indent="0">
              <a:lnSpc>
                <a:spcPct val="110000"/>
              </a:lnSpc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Червона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Армія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увійшла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до </a:t>
            </a:r>
          </a:p>
          <a:p>
            <a:pPr marL="109728" indent="0">
              <a:lnSpc>
                <a:spcPct val="110000"/>
              </a:lnSpc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західних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земель, </a:t>
            </a:r>
          </a:p>
          <a:p>
            <a:pPr marL="109728" indent="0">
              <a:lnSpc>
                <a:spcPct val="110000"/>
              </a:lnSpc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опинилися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lnSpc>
                <a:spcPct val="110000"/>
              </a:lnSpc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Радянської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західні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lnSpc>
                <a:spcPct val="110000"/>
              </a:lnSpc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кордони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стали </a:t>
            </a:r>
          </a:p>
          <a:p>
            <a:pPr marL="109728" indent="0">
              <a:lnSpc>
                <a:spcPct val="110000"/>
              </a:lnSpc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проходити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річкам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Західний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lnSpc>
                <a:spcPct val="110000"/>
              </a:lnSpc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Буг та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Сян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Холмщини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09728" indent="0">
              <a:lnSpc>
                <a:spcPct val="110000"/>
              </a:lnSpc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Підляшшя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Посяння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та </a:t>
            </a:r>
          </a:p>
          <a:p>
            <a:pPr marL="109728" indent="0">
              <a:lnSpc>
                <a:spcPct val="110000"/>
              </a:lnSpc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Лемківщини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пропозицією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lnSpc>
                <a:spcPct val="110000"/>
              </a:lnSpc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Й.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Сталіна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відійшли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до </a:t>
            </a:r>
          </a:p>
          <a:p>
            <a:pPr marL="109728" indent="0">
              <a:lnSpc>
                <a:spcPct val="110000"/>
              </a:lnSpc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Німеччини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окупації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нею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Польщі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). 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1940 року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Червоної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Армії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вступили 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Чернівці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Хотин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Акерман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коли вони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вийшли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нові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кордони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Румунією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возз’єднання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Української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РСР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Західної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Північної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Буковини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трьох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повітів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Бессарабії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республіки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збільшилося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на 8,8 млн.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складало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41,7 млн.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мешканців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територія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розширилася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до 565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тис.км</a:t>
            </a:r>
            <a:r>
              <a:rPr lang="uk-UA" sz="1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268760"/>
            <a:ext cx="5524076" cy="3929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476250"/>
            <a:ext cx="8229600" cy="5976938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1939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 складу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Української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РСР входили 13 областей: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Вінницька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Ворошиловградська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Дніпропетровська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Житомирська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Запорізька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Кам’янець-Подільська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Київська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Кіровоградська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Миколаївська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Одеська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Полтавська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Сталінська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Сумська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включення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Західної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 складу УРСР </a:t>
            </a:r>
          </a:p>
          <a:p>
            <a:pPr marL="109728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грудня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1939 року</a:t>
            </a:r>
          </a:p>
          <a:p>
            <a:pPr marL="109728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створено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ще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6 областей: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Волинська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Дрогобицька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Львівська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Рівненська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Станіславська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Тернопільська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960" y="2204864"/>
            <a:ext cx="6241888" cy="4265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404813"/>
            <a:ext cx="8229600" cy="4324350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серпня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1940 року до складу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повернена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Бессарабія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українській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створені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Чернівецька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Хотинського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району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Бессарабії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Північної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Буковини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Акерманська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(центр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Акерман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Білгород-Дністровський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південних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україномовних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районів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Бессарабії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Бессарабії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28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червня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1940 року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створена </a:t>
            </a:r>
          </a:p>
          <a:p>
            <a:pPr marL="109728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Молдавська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РСР, до </a:t>
            </a:r>
          </a:p>
          <a:p>
            <a:pPr marL="109728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відійшла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і </a:t>
            </a:r>
          </a:p>
          <a:p>
            <a:pPr marL="109728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половина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Молдавської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Автономної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РСР,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входила до УРСР.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540901"/>
            <a:ext cx="5737820" cy="4207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374990"/>
            <a:ext cx="6094437" cy="4451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476250"/>
            <a:ext cx="8229600" cy="4324350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грудня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1940 року центром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Акерманської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став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Ізмаїл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 сама область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перейменована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Ізмаїльську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 1940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центром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Кам’янець-Подільської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замість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Кам’янця-Подільського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став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Проскурів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назва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при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</a:t>
            </a:r>
          </a:p>
          <a:p>
            <a:pPr marL="109728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зазнала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07504" y="476672"/>
            <a:ext cx="8435280" cy="5809832"/>
          </a:xfrm>
        </p:spPr>
        <p:txBody>
          <a:bodyPr>
            <a:noAutofit/>
          </a:bodyPr>
          <a:lstStyle/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Другої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світової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територія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окупована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розчленована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частини</a:t>
            </a:r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Чернівецька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Ізмаїльська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включені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до складу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Румунії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Одеська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область,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південні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райони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Вінницької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західні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райони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Миколаївської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лівобережні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райони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Молдавії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об’єднані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 губернаторство “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Трансністрія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включені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до складу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Румунії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Західні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Дрогобицька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Львівська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Тернопільська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Станіславська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на правах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окремого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дистрикту (округа)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назвою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“Дистрикт </a:t>
            </a:r>
          </a:p>
          <a:p>
            <a:pPr marL="109728" indent="0"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Галіцієн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” (“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Галичина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”) </a:t>
            </a:r>
          </a:p>
          <a:p>
            <a:pPr marL="109728" indent="0"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приєднали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до “генерал-</a:t>
            </a:r>
          </a:p>
          <a:p>
            <a:pPr marL="109728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губернаторства”, </a:t>
            </a:r>
          </a:p>
          <a:p>
            <a:pPr marL="109728" indent="0"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створеного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Польщі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яке включало </a:t>
            </a:r>
          </a:p>
          <a:p>
            <a:pPr marL="109728" indent="0"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польські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з центром</a:t>
            </a:r>
          </a:p>
          <a:p>
            <a:pPr marL="109728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 м.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Краків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53180"/>
            <a:ext cx="5573805" cy="409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9512" y="188640"/>
            <a:ext cx="8229600" cy="5665788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Чернігівська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Сумська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Харківська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Донбас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прифронтові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підпорядковувались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німецькому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військовому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командуванню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українські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входили до складу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рейхскомісаріату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центром у м.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Рівне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поділявся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округів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Карпатська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 1939 </a:t>
            </a:r>
          </a:p>
          <a:p>
            <a:pPr marL="109728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року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окупована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Угорщиною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 smtClean="0"/>
          </a:p>
          <a:p>
            <a:endParaRPr lang="uk-UA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97923"/>
            <a:ext cx="6228184" cy="426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uk-UA" sz="32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uk-UA" sz="32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ормування території України з 1944 по 1954 рік</a:t>
            </a:r>
            <a:br>
              <a:rPr lang="uk-UA" sz="32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endParaRPr lang="uk-UA" sz="32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8229600" cy="4325112"/>
          </a:xfrm>
        </p:spPr>
        <p:txBody>
          <a:bodyPr>
            <a:normAutofit/>
          </a:bodyPr>
          <a:lstStyle/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У повоєнний період найбільш суттєвими територіальними і геополітичними змінами стали завершення процесу об’єднання українських земель і формування сучасної території України.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повоєнних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адміністративно-територіальних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виділити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По-перше,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урегулювання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територіального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питання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Польщею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вересні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1944 року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згодою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Польщею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УРСР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споконвічні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українські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17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уїздів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Підляшшя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Холмщини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Посяння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Лемківщини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де проживало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800 тис.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українців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передавались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Польщі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38504"/>
            <a:ext cx="7316003" cy="3619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836613"/>
            <a:ext cx="8229600" cy="5737225"/>
          </a:xfrm>
        </p:spPr>
        <p:txBody>
          <a:bodyPr>
            <a:normAutofit lnSpcReduction="10000"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По-друге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приєднання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Закарпаття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до УРСР. 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листопаді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1944 року І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з’їзд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делегатів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Народних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комітетів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Закарпатської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Мукачеві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прийняв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маніфест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возз’єднання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Закарпатської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УРСР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По-третє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установлення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кордонів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Румунією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10 лютого 1947 року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підписання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радянсько-румунського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договору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остаточно поставлена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крапка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визначенні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повоєнних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кордонів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Цим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договором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Румунія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визнавала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права УРСР 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Північну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Буковину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Хотинщину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Ізмаїльщину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юридично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визнані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кордони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установлені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червні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1940 року.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501008"/>
            <a:ext cx="4778895" cy="3201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116632"/>
            <a:ext cx="8229600" cy="5737824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Загалом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позитивні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наслідки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таким чином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відбулося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остаточне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кордонів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республіки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згодом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зафіксовані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Актом 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державну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незалежність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1991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Територія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УРСР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збільшена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470 тис.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601 тис.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демографічний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потенціал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8 млн.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Станом на 1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вересня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1946 року до складу УРСР входили 25 областей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республіканського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підпорядкування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(м.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Київ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1948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складу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Кримської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виведено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м. Севастополь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передано до всесоюзного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підпорядкування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28218"/>
            <a:ext cx="5364088" cy="3654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229600" cy="5665816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1954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СРСР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великим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розмахом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відзначалося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300-річчя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входження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складу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Російської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держави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акт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керівництво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Радянського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Союзу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офіційно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трактувало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як “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возз’єднання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”).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зв’язку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адміністративному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УРСР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сталися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значні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7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січня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створена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Черкаська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область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Київської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Полтавської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Кіровоградської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областей). 4 лютого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Кам’янець-Подільська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область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перейменована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Хмельницьку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назва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адміністративного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центру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змінилася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Проскурова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Хмельницький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 15 лютого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Одеської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приєднана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Ізмаїльська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область.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райони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Одеської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перейшли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сусідніх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Кіровоградської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Миколаївської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областей. 19 лютого до складу УРСР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включена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Кримська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область РСФСР.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65104"/>
            <a:ext cx="238125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Картинки по запросу Територіальні зміни меж України з ХХ ст. Особливості сучасного адміністративно-територіального устро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8172450" cy="57340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uk-UA" sz="4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4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дміністративний устрій України у другій половині ХХ </a:t>
            </a:r>
            <a:r>
              <a:rPr lang="uk-UA" sz="400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ст</a:t>
            </a:r>
            <a:endParaRPr lang="uk-UA" sz="40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1700808"/>
            <a:ext cx="8208912" cy="4698856"/>
          </a:xfrm>
        </p:spPr>
        <p:txBody>
          <a:bodyPr>
            <a:normAutofit fontScale="77500" lnSpcReduction="20000"/>
          </a:bodyPr>
          <a:lstStyle/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подальшому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карті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відбулися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uk-UA" sz="2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березня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1958 року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Ворошиловградська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область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перейменована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(разом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адміністративним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центром) у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Луганську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область.</a:t>
            </a:r>
            <a:endParaRPr lang="uk-UA" sz="2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21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травня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1959 року до складу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Львівської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включені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усі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райони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Дрогобицької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ліквідована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9 листопада 1961 року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Сталінська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область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перейменована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(разом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адміністративним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центром) у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Донецьку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область.</a:t>
            </a:r>
            <a:endParaRPr lang="uk-UA" sz="2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9 листопада 1962 року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Станіславська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область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перейменована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(разом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адміністративним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центром) у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Івано-Франківську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область.</a:t>
            </a:r>
            <a:endParaRPr lang="uk-UA" sz="2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січня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1970 року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Луганська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область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перейменована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(разом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адміністративним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центром) у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Ворошиловградську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область.</a:t>
            </a:r>
            <a:endParaRPr lang="uk-UA" sz="2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Таким чином, до складу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Української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РСР входило 25 областей.</a:t>
            </a:r>
            <a:endParaRPr lang="uk-UA" sz="2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Картинки по запросу сучасного адміністративно-територіального устро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48880"/>
            <a:ext cx="8129952" cy="439248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5536" y="116632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Подальші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адміністративного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поділу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УРСР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пов’язані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перейменуванням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Ворошиловградської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Луганську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область (центр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Луганськ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зв’язку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перейменуванням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обласного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центу 4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травня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1990 року.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12 лютого 1991 року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змінений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статус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Кримської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автономну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республіку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Автономна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Республіка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республіканського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підпорядкування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Київ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виведено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складу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Київської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353" y="1268760"/>
            <a:ext cx="9290706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57442" y="116632"/>
            <a:ext cx="52291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Дякую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увагу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86009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987</TotalTime>
  <Words>1507</Words>
  <Application>Microsoft Office PowerPoint</Application>
  <PresentationFormat>Экран (4:3)</PresentationFormat>
  <Paragraphs>114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Georgia</vt:lpstr>
      <vt:lpstr>Times New Roman</vt:lpstr>
      <vt:lpstr>Trebuchet MS</vt:lpstr>
      <vt:lpstr>Воздушный поток</vt:lpstr>
      <vt:lpstr>Територіальні зміни меж України з ХХ ст. </vt:lpstr>
      <vt:lpstr>Мета: </vt:lpstr>
      <vt:lpstr>Презентация PowerPoint</vt:lpstr>
      <vt:lpstr>Презентация PowerPoint</vt:lpstr>
      <vt:lpstr>Решта українських земель, розташованих на захід від річки Збруч, належала Австро-Угорщині</vt:lpstr>
      <vt:lpstr>Формування території України з 1914 по 1934 рік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Формування території України з 1934 по 1943 рік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Формування території України з 1944 по 1954 рік </vt:lpstr>
      <vt:lpstr>Презентация PowerPoint</vt:lpstr>
      <vt:lpstr>Презентация PowerPoint</vt:lpstr>
      <vt:lpstr>Презентация PowerPoint</vt:lpstr>
      <vt:lpstr>Презентация PowerPoint</vt:lpstr>
      <vt:lpstr>Адміністративний устрій України у другій половині ХХ ст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Територіальні зміни меж України з ХХ ст. Особливості сучасного адміністративно-територіального устрою, його   проблеми та шляхи вдосконалення на різних територіальних рівнях</dc:title>
  <dc:creator>ALLA</dc:creator>
  <cp:lastModifiedBy>Рома</cp:lastModifiedBy>
  <cp:revision>48</cp:revision>
  <dcterms:created xsi:type="dcterms:W3CDTF">2016-09-25T19:14:11Z</dcterms:created>
  <dcterms:modified xsi:type="dcterms:W3CDTF">2022-10-19T10:24:52Z</dcterms:modified>
</cp:coreProperties>
</file>