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3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344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24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76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858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34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454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849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641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410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115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941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4414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8229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130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836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38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02AE9-2735-432E-BC4A-F59028CD47C6}" type="datetimeFigureOut">
              <a:rPr lang="uk-UA" smtClean="0"/>
              <a:t>02.10.2022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81EB23A-70D5-42FC-9A9E-960F3FC61C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10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hyperlink" Target="http://inform1.yakistosviti.com.ua/etyka/5-klas" TargetMode="Externa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46" y="286319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7806" y="757646"/>
            <a:ext cx="9183188" cy="2125621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Тема. Конструктивна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щирість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повага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чемність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Етикет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знаю силу слова… </a:t>
            </a:r>
          </a:p>
          <a:p>
            <a:pPr algn="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Сосюра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37806" y="3108960"/>
            <a:ext cx="5904411" cy="2913017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дізнаємося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спілкуватися з людьми?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виявляти доброзичливість та щирість у спілкуванні?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 має сучасна людина дотримуватись етикету?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294914" y="3321247"/>
            <a:ext cx="3095897" cy="168182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 у житті людини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05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76550" y="1541416"/>
            <a:ext cx="7955280" cy="4611189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вірш Грицька Бойка «Ділові розмови».    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Як справи? Що робиш? — я питаю.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Та ось по телефону З тобою розмовляю… А як у тебе справи?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Та справи — те що треба!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А що ти зараз робиш?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Та от дзвоню до тебе…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 що ж, бувай здоровий,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 вже пора кінчати: 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 ж треба подзвонити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Роми і до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Гната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 можна цю телефонну розмову вважати «діловою»? Поясни чому.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Пригадай свої телефонні розмови. Про що ти розмовляєш зі своїми друзями та подругами? Чи завжди твої розмови змістовні?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Об’єднайтеся в пари і складіть діалог, який може відбуватися по телефону. Розіграйте його.</a:t>
            </a:r>
            <a:endParaRPr lang="uk-UA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6550" y="953590"/>
            <a:ext cx="6113416" cy="457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спілкуватися з людьми ?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Алло, слухаю!», або деякі правила телефонного етикету»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131" y="1944872"/>
            <a:ext cx="3101398" cy="232305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713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177" y="757646"/>
            <a:ext cx="9431383" cy="18803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Граматика етики </a:t>
            </a:r>
          </a:p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ція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(від. лат. с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ommunication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повідомлення, передача) — це спілкування за допомогою вербальних і невербальних засобів.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Конструктивна комунікація — комунікація, спрямована на порозуміння співрозмовників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177" y="2873829"/>
            <a:ext cx="7942217" cy="3317965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Розглянь</a:t>
            </a:r>
            <a:r>
              <a:rPr lang="ru-RU" dirty="0" smtClean="0"/>
              <a:t> кластер </a:t>
            </a:r>
            <a:r>
              <a:rPr lang="ru-RU" b="1" dirty="0" smtClean="0">
                <a:solidFill>
                  <a:schemeClr val="accent1"/>
                </a:solidFill>
              </a:rPr>
              <a:t>«</a:t>
            </a:r>
            <a:r>
              <a:rPr lang="ru-RU" b="1" dirty="0" err="1" smtClean="0">
                <a:solidFill>
                  <a:schemeClr val="accent1"/>
                </a:solidFill>
              </a:rPr>
              <a:t>Навички</a:t>
            </a:r>
            <a:r>
              <a:rPr lang="ru-RU" b="1" dirty="0" smtClean="0">
                <a:solidFill>
                  <a:schemeClr val="accent1"/>
                </a:solidFill>
              </a:rPr>
              <a:t> конструктивного </a:t>
            </a:r>
            <a:r>
              <a:rPr lang="ru-RU" b="1" dirty="0" err="1" smtClean="0">
                <a:solidFill>
                  <a:schemeClr val="accent1"/>
                </a:solidFill>
              </a:rPr>
              <a:t>спілкування</a:t>
            </a:r>
            <a:r>
              <a:rPr lang="ru-RU" b="1" dirty="0" smtClean="0">
                <a:solidFill>
                  <a:schemeClr val="accent1"/>
                </a:solidFill>
              </a:rPr>
              <a:t>»</a:t>
            </a:r>
            <a:r>
              <a:rPr lang="ru-RU" dirty="0" smtClean="0">
                <a:solidFill>
                  <a:schemeClr val="accent1"/>
                </a:solidFill>
              </a:rPr>
              <a:t>. </a:t>
            </a:r>
            <a:r>
              <a:rPr lang="ru-RU" dirty="0" err="1" smtClean="0"/>
              <a:t>Якими</a:t>
            </a:r>
            <a:r>
              <a:rPr lang="ru-RU" dirty="0" smtClean="0"/>
              <a:t> </a:t>
            </a:r>
            <a:r>
              <a:rPr lang="ru-RU" dirty="0" err="1" smtClean="0"/>
              <a:t>навичками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володіти</a:t>
            </a:r>
            <a:r>
              <a:rPr lang="ru-RU" dirty="0" smtClean="0"/>
              <a:t> для конструктивного </a:t>
            </a:r>
            <a:r>
              <a:rPr lang="ru-RU" dirty="0" err="1" smtClean="0"/>
              <a:t>спілкування</a:t>
            </a:r>
            <a:r>
              <a:rPr lang="ru-RU" dirty="0" smtClean="0"/>
              <a:t>?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76655" y="4098862"/>
            <a:ext cx="1387430" cy="1136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розумінням</a:t>
            </a:r>
            <a:r>
              <a:rPr lang="ru-RU" sz="1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ставитися</a:t>
            </a:r>
            <a:r>
              <a:rPr lang="ru-RU" sz="1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критики</a:t>
            </a:r>
            <a:endParaRPr lang="uk-UA" sz="1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6526" y="4109625"/>
            <a:ext cx="1682365" cy="13949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доречно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невербальні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endParaRPr lang="uk-UA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298" y="4096952"/>
            <a:ext cx="1685109" cy="13949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висловлювати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 та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endParaRPr lang="uk-UA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97579" y="4089609"/>
            <a:ext cx="1525589" cy="13949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чемно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просити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послугу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endParaRPr lang="uk-UA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5535" y="4098486"/>
            <a:ext cx="1085405" cy="10580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уважно слухати</a:t>
            </a:r>
            <a:endParaRPr lang="uk-UA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5716166" y="3595779"/>
            <a:ext cx="484632" cy="493830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елка вниз 11"/>
          <p:cNvSpPr/>
          <p:nvPr/>
        </p:nvSpPr>
        <p:spPr>
          <a:xfrm>
            <a:off x="7561712" y="3575763"/>
            <a:ext cx="484632" cy="533862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елка вниз 12"/>
          <p:cNvSpPr/>
          <p:nvPr/>
        </p:nvSpPr>
        <p:spPr>
          <a:xfrm>
            <a:off x="8943945" y="3605216"/>
            <a:ext cx="484632" cy="509963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 вниз 13"/>
          <p:cNvSpPr/>
          <p:nvPr/>
        </p:nvSpPr>
        <p:spPr>
          <a:xfrm>
            <a:off x="3992065" y="3605216"/>
            <a:ext cx="484632" cy="493270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низ 14"/>
          <p:cNvSpPr/>
          <p:nvPr/>
        </p:nvSpPr>
        <p:spPr>
          <a:xfrm>
            <a:off x="2464989" y="3609282"/>
            <a:ext cx="484632" cy="489204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179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85108" y="640080"/>
            <a:ext cx="9819503" cy="12540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Подивися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текст «Правила конструктивного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Як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них? Прочитай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конструктивного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тих,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слухає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для тих,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говорить.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4037" y="2011680"/>
            <a:ext cx="7823472" cy="4108177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4" name="Picture 4" descr="Спиральный пустой блокнот векторный макет проволока связанный пустой шаблон  блокнота белый квадратный дневник макет | Премиум векто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30" y="2224311"/>
            <a:ext cx="6557556" cy="389554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52651" y="2234813"/>
            <a:ext cx="4950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конструктивного спілкування</a:t>
            </a:r>
            <a:endParaRPr lang="uk-UA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05793" y="2614648"/>
            <a:ext cx="496189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слухаєш</a:t>
            </a:r>
            <a:endParaRPr lang="ru-RU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Слухай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уважно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 перебивай, не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відволікайся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критикуй, не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змінюй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теми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Слухай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активно: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уточнюй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розумієш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подавай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слухаєш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уважно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вживай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 «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чудово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кивай головою на знак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Уважно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стеж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емоціями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настроєм співрозмовника/співрозмовниці.</a:t>
            </a:r>
            <a:endParaRPr lang="uk-UA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8" name="Picture 8" descr="10 правил етикету, за яким нас читають з перших секунд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914" y="2477400"/>
            <a:ext cx="2312704" cy="178611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78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07624" y="927463"/>
            <a:ext cx="7811587" cy="497619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098" name="Picture 2" descr="Спиральный пустой блокнот векторный макет проволока связанный пустой шаблон  блокнота белый квадратный дневник макет | Премиум векто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210" y="1306286"/>
            <a:ext cx="7012556" cy="43968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97681" y="1489167"/>
            <a:ext cx="542108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говориш </a:t>
            </a:r>
          </a:p>
          <a:p>
            <a:pPr algn="ctr"/>
            <a:endParaRPr lang="uk-UA" sz="1400" b="1" dirty="0"/>
          </a:p>
          <a:p>
            <a:pPr algn="ctr"/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Намагайся, щоб тебе почули і зрозуміли.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Дотримуйся послідовності у викладі інформації.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переходь до нових повідомлень, коли ти не впевнений/не впевнена, що тебе зрозуміли.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Спілкуйся в атмосфері довіри, взаємної поваги, виявляй співпереживання.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Застосовуй невербальні засоби комунікації, намагайся дивитися співрозмовникові/співрозмовниці у вічі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uk-U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0" name="Picture 4" descr="10 правил етикету, за яким нас читають з перших секунд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637" y="610344"/>
            <a:ext cx="2426296" cy="187384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39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10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20913" y="1004151"/>
            <a:ext cx="8286126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Розкажи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розумієш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0913" y="2011681"/>
            <a:ext cx="5477611" cy="4200802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3314" name="Picture 2" descr="Презентація &quot; Країна Ребусинді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57" y="2219033"/>
            <a:ext cx="4889522" cy="36671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презентація до літературної кав,ярні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492" y="2372865"/>
            <a:ext cx="3224004" cy="24180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14958" y="4870511"/>
            <a:ext cx="83186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Об’єднайтеся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пари.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Пригадайте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розкажіть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одному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`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Вивчіть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прислів’я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напам’ять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85108" y="528513"/>
            <a:ext cx="9819504" cy="11757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Подивись анімаційний фільм «Ціна гніву». (канал «Живе телебачення», 2019).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http://inform1.yakistosviti.com.ua/etyka/5-klas</a:t>
            </a:r>
            <a:endPara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 сподобався тобі фільм? Поясни чому. Що тебе найбільше вразило?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чому, на твій погляд, полягає основна думка фільму? Чи погоджуєшся ти з нею ?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7703" y="2730137"/>
            <a:ext cx="4911634" cy="1959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https://photos.app.goo.gl/x5X9PPuvfR8o6Kk36</a:t>
            </a:r>
            <a:endParaRPr lang="uk-UA" dirty="0"/>
          </a:p>
        </p:txBody>
      </p:sp>
      <p:pic>
        <p:nvPicPr>
          <p:cNvPr id="7" name="ЦІНА ГНІВУ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85110" y="1828800"/>
            <a:ext cx="9183188" cy="42512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368237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15737" y="757646"/>
            <a:ext cx="9562011" cy="18549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твоєму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когось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ранив/ранила словом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ображали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тебе?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Розкажи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відчувала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обрáзам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 слово </a:t>
            </a:r>
            <a:r>
              <a:rPr lang="ru-RU" sz="20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розбери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утворилося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слово?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5737" y="2892704"/>
            <a:ext cx="7524205" cy="3325216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Граматика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людям добра,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співчуття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них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піклування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них.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Щирість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позитивна риса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чесності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правдивості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89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67989" y="757646"/>
            <a:ext cx="9287691" cy="11495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кластер.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якостями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доброзичливої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794453" y="2109118"/>
            <a:ext cx="2168433" cy="1371600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ласкавий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262950" y="1994588"/>
            <a:ext cx="2168433" cy="1371600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67989" y="3585378"/>
            <a:ext cx="2168433" cy="1371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Овал 9"/>
          <p:cNvSpPr/>
          <p:nvPr/>
        </p:nvSpPr>
        <p:spPr>
          <a:xfrm>
            <a:off x="8347166" y="4757957"/>
            <a:ext cx="2988821" cy="1371600"/>
          </a:xfrm>
          <a:prstGeom prst="ellipse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співчутливий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9167555" y="3236135"/>
            <a:ext cx="2168433" cy="1371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Овал 11"/>
          <p:cNvSpPr/>
          <p:nvPr/>
        </p:nvSpPr>
        <p:spPr>
          <a:xfrm>
            <a:off x="2589213" y="4914336"/>
            <a:ext cx="2696097" cy="1371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812974" y="4947025"/>
            <a:ext cx="2168433" cy="1371600"/>
          </a:xfrm>
          <a:prstGeom prst="ellipse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4" name="Овал 13"/>
          <p:cNvSpPr/>
          <p:nvPr/>
        </p:nvSpPr>
        <p:spPr>
          <a:xfrm>
            <a:off x="4513216" y="3384460"/>
            <a:ext cx="4088675" cy="13716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доброзичливий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94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9429" y="757646"/>
            <a:ext cx="9052560" cy="9274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 має сучасна людина дотримуватись етикету?</a:t>
            </a:r>
            <a:endParaRPr lang="uk-UA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9429" y="1854926"/>
            <a:ext cx="9052560" cy="12670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Граматика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етики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Етикéт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59428" y="3340465"/>
            <a:ext cx="4532811" cy="2968895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Скарбничка етики</a:t>
            </a:r>
          </a:p>
          <a:p>
            <a:pPr algn="ctr"/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Україні перші писемні правила поведінки було викладено у «Повчаннях дітям…» великим київським князем Володимиром Мономахом. Він писав: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 домі своїм не лінуйтеся, а за всім дивіться… Ні питтю, ні їді не потурайте, ні спанню… Брехні бережіться… Недужого </a:t>
            </a:r>
            <a:r>
              <a:rPr lang="uk-UA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одвідайте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І чоловіка не миніть, не привітавши».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923314" y="5587254"/>
            <a:ext cx="3860624" cy="72210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Володимир Мономах (1053–1125)</a:t>
            </a:r>
            <a:endParaRPr lang="uk-UA" dirty="0"/>
          </a:p>
        </p:txBody>
      </p:sp>
      <p:pic>
        <p:nvPicPr>
          <p:cNvPr id="9220" name="Picture 4" descr="Владимир Всеволодович Мономах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15" y="3275151"/>
            <a:ext cx="1779540" cy="231210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25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28800" y="757646"/>
            <a:ext cx="9470571" cy="13977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манерами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той,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Обговори свою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однокласниками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однокласницями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рубрики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Скарбничка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дізнайся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Джонатан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Свіфт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28800" y="2455816"/>
            <a:ext cx="4833258" cy="3644538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Скарбничка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етики</a:t>
            </a:r>
            <a:endParaRPr lang="ru-RU" sz="2400" b="1" dirty="0" smtClean="0"/>
          </a:p>
          <a:p>
            <a:pPr algn="ctr"/>
            <a:endParaRPr lang="ru-RU" sz="2400" b="1" dirty="0" smtClean="0"/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Ірландський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Джонатан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Свіфт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автор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усесвітньовідомих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Мандрів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Гуллівера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— писав: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Добрими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манерами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той,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найменшу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ставить у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незручне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становище».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027319" y="5303519"/>
            <a:ext cx="4112032" cy="79683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Джонатан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Свіфт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(1667–1745)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Презентація &quot;Дж. Свіфт. &quot;Мандри Гуллівера&quot;. Історія написання твору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191" y="2461480"/>
            <a:ext cx="3660288" cy="27452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45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98065" y="2325188"/>
            <a:ext cx="7329261" cy="3827417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СПІВАТИ добре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ЛАСКАВІ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Гостре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—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СЛОВЕЧКО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разом, 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 СЕРДЕЧКО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говорить, а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слухати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НІЧОГО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Лихо </a:t>
            </a:r>
            <a:r>
              <a:rPr lang="ru-RU" sz="2800" b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говірливому</a:t>
            </a:r>
            <a:r>
              <a:rPr 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 не добре й </a:t>
            </a:r>
            <a:r>
              <a:rPr lang="ru-RU" sz="2800" b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мовчазливому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— </a:t>
            </a:r>
            <a:r>
              <a:rPr lang="ru-RU" sz="2800" b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золотий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ключ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весняний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93669" y="1201783"/>
            <a:ext cx="9431382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Знайди</a:t>
            </a:r>
            <a:r>
              <a:rPr lang="ru-RU" dirty="0" smtClean="0"/>
              <a:t> і прочитай </a:t>
            </a:r>
            <a:r>
              <a:rPr lang="ru-RU" dirty="0" err="1" smtClean="0"/>
              <a:t>прислів'я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Поясни, як 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розумієш</a:t>
            </a:r>
            <a:r>
              <a:rPr lang="ru-RU" dirty="0" smtClean="0"/>
              <a:t> </a:t>
            </a:r>
            <a:r>
              <a:rPr lang="ru-RU" dirty="0" err="1" smtClean="0"/>
              <a:t>кожне</a:t>
            </a:r>
            <a:r>
              <a:rPr lang="ru-RU" dirty="0" smtClean="0"/>
              <a:t> з них.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193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74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81051" y="875211"/>
            <a:ext cx="9287691" cy="14369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вислів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погоджуєшся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думкою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Еміля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Золя? 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твою думку, є основою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роздуми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запиши.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81051" y="2664823"/>
            <a:ext cx="2690949" cy="3331028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 людського щастя є доброта, відвертість і чуйність. </a:t>
            </a:r>
          </a:p>
          <a:p>
            <a:pPr algn="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Еміль Золя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767942" y="4894946"/>
            <a:ext cx="5721531" cy="126816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Емі́ль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Золя́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(1840-1902)—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письменник-натураліст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критик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Эмиль Золя биография кратко – творчество и интересные факты из жизни  писате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416" y="2475758"/>
            <a:ext cx="2184582" cy="21845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25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63" y="351632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33303" y="1072221"/>
            <a:ext cx="4872446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33304" y="2509134"/>
            <a:ext cx="7093130" cy="3682660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Візьми інтерв’ю в батьків або в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іншіх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рідних людей та з’ясуй: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 засоби комунікації вони використовували, коли були твого віку;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спілкувалися з рідними, знайомими, друзями та подругами;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вітали одне одного зі святами. </a:t>
            </a:r>
          </a:p>
          <a:p>
            <a:pPr algn="ctr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Сформулюй не менше п’яти запитань для інтерв’ю. Відповіді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Підготуй на основі відповідей повідомлення про те, як спілкувалися колись твої рідні.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9274628" y="3362966"/>
            <a:ext cx="2063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Перевернутий клас</a:t>
            </a:r>
            <a:endParaRPr lang="uk-UA" sz="2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Модель навчання «Перевернутий клас»: змінюємо освітній проце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909" y="757646"/>
            <a:ext cx="2806682" cy="236957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75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9" y="757646"/>
            <a:ext cx="9819503" cy="40197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0" name="Picture 6" descr="Шаблони - Презентації - Сучасний вчит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299381"/>
            <a:ext cx="10476411" cy="63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83281" y="1306286"/>
            <a:ext cx="4702628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підручником: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91237" y="2690336"/>
            <a:ext cx="4033656" cy="29503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Давидюк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Анжела Мельник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Видавничий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2022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5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Етика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Рекомендовано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Міністерством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науки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Підручник Етика 5 клас Давидю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831" y="888274"/>
            <a:ext cx="3464577" cy="50236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1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Легкий дым</Template>
  <TotalTime>188</TotalTime>
  <Words>859</Words>
  <Application>Microsoft Office PowerPoint</Application>
  <PresentationFormat>Широкоэкранный</PresentationFormat>
  <Paragraphs>116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60</cp:revision>
  <dcterms:created xsi:type="dcterms:W3CDTF">2022-10-02T05:43:04Z</dcterms:created>
  <dcterms:modified xsi:type="dcterms:W3CDTF">2022-10-02T08:52:03Z</dcterms:modified>
</cp:coreProperties>
</file>