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8" r:id="rId15"/>
    <p:sldId id="275" r:id="rId16"/>
    <p:sldId id="269" r:id="rId17"/>
    <p:sldId id="277" r:id="rId18"/>
    <p:sldId id="276" r:id="rId19"/>
    <p:sldId id="278" r:id="rId20"/>
    <p:sldId id="271" r:id="rId21"/>
    <p:sldId id="279" r:id="rId22"/>
    <p:sldId id="280" r:id="rId23"/>
    <p:sldId id="272" r:id="rId24"/>
    <p:sldId id="281" r:id="rId25"/>
    <p:sldId id="273" r:id="rId26"/>
    <p:sldId id="283" r:id="rId27"/>
    <p:sldId id="284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strips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500042"/>
            <a:ext cx="5072098" cy="1214446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rgbClr val="FFC000"/>
                </a:solidFill>
              </a:rPr>
              <a:t>БАТЬКІВСЬКІ ЗБОРИ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28674" name="Picture 2" descr="http://im1-tub-ua.yandex.net/i?id=57b1bf288d57f38d02495b68f7f717b1-03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643446"/>
            <a:ext cx="1809750" cy="1428750"/>
          </a:xfrm>
          <a:prstGeom prst="rect">
            <a:avLst/>
          </a:prstGeom>
          <a:noFill/>
        </p:spPr>
      </p:pic>
      <p:pic>
        <p:nvPicPr>
          <p:cNvPr id="28676" name="Picture 4" descr="http://im0-tub-ua.yandex.net/i?id=d0dd83ece82050eb0c2e0500063ce910-08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4546" y="357166"/>
            <a:ext cx="2667004" cy="178594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1857364"/>
            <a:ext cx="684027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Агресія. </a:t>
            </a:r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Подолання агресії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5572140"/>
            <a:ext cx="4714908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Підготувала </a:t>
            </a:r>
            <a:r>
              <a:rPr lang="uk-UA" b="1" dirty="0" err="1" smtClean="0">
                <a:solidFill>
                  <a:schemeClr val="tx1"/>
                </a:solidFill>
              </a:rPr>
              <a:t>Мазакова</a:t>
            </a:r>
            <a:r>
              <a:rPr lang="uk-UA" b="1" dirty="0" smtClean="0">
                <a:solidFill>
                  <a:schemeClr val="tx1"/>
                </a:solidFill>
              </a:rPr>
              <a:t> О.А., вчитель української мови та літератури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2-tub-ua.yandex.net/i?id=c27d6aa24368934151f35cd8a859bd74-6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071678"/>
            <a:ext cx="1428750" cy="142875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715436" cy="59316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err="1" smtClean="0">
                <a:solidFill>
                  <a:srgbClr val="002060"/>
                </a:solidFill>
              </a:rPr>
              <a:t>Агресія</a:t>
            </a:r>
            <a:r>
              <a:rPr lang="ru-RU" sz="3600" dirty="0" smtClean="0"/>
              <a:t> – </a:t>
            </a:r>
            <a:r>
              <a:rPr lang="ru-RU" sz="3600" dirty="0" err="1" smtClean="0"/>
              <a:t>це</a:t>
            </a:r>
            <a:r>
              <a:rPr lang="ru-RU" sz="3600" dirty="0" smtClean="0"/>
              <a:t> </a:t>
            </a:r>
            <a:r>
              <a:rPr lang="ru-RU" sz="3600" dirty="0" err="1" smtClean="0"/>
              <a:t>специфічна</a:t>
            </a:r>
            <a:r>
              <a:rPr lang="ru-RU" sz="3600" dirty="0" smtClean="0"/>
              <a:t> форма </a:t>
            </a:r>
            <a:r>
              <a:rPr lang="ru-RU" sz="3600" dirty="0" err="1" smtClean="0"/>
              <a:t>поведінки</a:t>
            </a:r>
            <a:r>
              <a:rPr lang="ru-RU" sz="3600" dirty="0" smtClean="0"/>
              <a:t>, яка </a:t>
            </a:r>
            <a:r>
              <a:rPr lang="ru-RU" sz="3600" dirty="0" err="1" smtClean="0"/>
              <a:t>трактується</a:t>
            </a:r>
            <a:r>
              <a:rPr lang="ru-RU" sz="3600" dirty="0" smtClean="0"/>
              <a:t> як </a:t>
            </a:r>
            <a:r>
              <a:rPr lang="ru-RU" sz="3600" dirty="0" err="1" smtClean="0"/>
              <a:t>процес</a:t>
            </a:r>
            <a:r>
              <a:rPr lang="ru-RU" sz="3600" dirty="0" smtClean="0"/>
              <a:t>, </a:t>
            </a:r>
            <a:r>
              <a:rPr lang="ru-RU" sz="3600" dirty="0" err="1" smtClean="0"/>
              <a:t>що</a:t>
            </a:r>
            <a:r>
              <a:rPr lang="ru-RU" sz="3600" dirty="0" smtClean="0"/>
              <a:t> </a:t>
            </a:r>
            <a:r>
              <a:rPr lang="ru-RU" sz="3600" dirty="0" err="1" smtClean="0"/>
              <a:t>має</a:t>
            </a:r>
            <a:r>
              <a:rPr lang="ru-RU" sz="3600" dirty="0" smtClean="0"/>
              <a:t> </a:t>
            </a:r>
            <a:r>
              <a:rPr lang="ru-RU" sz="3600" dirty="0" err="1" smtClean="0"/>
              <a:t>специфічну</a:t>
            </a:r>
            <a:r>
              <a:rPr lang="ru-RU" sz="3600" dirty="0" smtClean="0"/>
              <a:t> </a:t>
            </a:r>
            <a:r>
              <a:rPr lang="ru-RU" sz="3600" dirty="0" err="1" smtClean="0"/>
              <a:t>функцію</a:t>
            </a:r>
            <a:r>
              <a:rPr lang="ru-RU" sz="3600" dirty="0" smtClean="0"/>
              <a:t> </a:t>
            </a:r>
            <a:r>
              <a:rPr lang="ru-RU" sz="3600" dirty="0" err="1" smtClean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організацію</a:t>
            </a:r>
            <a:r>
              <a:rPr lang="ru-RU" sz="3600" dirty="0" smtClean="0"/>
              <a:t>.</a:t>
            </a:r>
          </a:p>
          <a:p>
            <a:r>
              <a:rPr lang="ru-RU" sz="3600" dirty="0" smtClean="0"/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Агресивність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же </a:t>
            </a:r>
            <a:r>
              <a:rPr lang="ru-RU" sz="3600" dirty="0" err="1" smtClean="0"/>
              <a:t>розглядається</a:t>
            </a:r>
            <a:r>
              <a:rPr lang="ru-RU" sz="3600" dirty="0" smtClean="0"/>
              <a:t> як </a:t>
            </a:r>
            <a:r>
              <a:rPr lang="ru-RU" sz="3600" dirty="0" err="1" smtClean="0"/>
              <a:t>психічна</a:t>
            </a:r>
            <a:r>
              <a:rPr lang="ru-RU" sz="3600" dirty="0" smtClean="0"/>
              <a:t> </a:t>
            </a:r>
            <a:r>
              <a:rPr lang="ru-RU" sz="3600" dirty="0" err="1" smtClean="0"/>
              <a:t>якість</a:t>
            </a:r>
            <a:r>
              <a:rPr lang="ru-RU" sz="3600" dirty="0" smtClean="0"/>
              <a:t> </a:t>
            </a:r>
            <a:r>
              <a:rPr lang="ru-RU" sz="3600" dirty="0" err="1" smtClean="0"/>
              <a:t>особистості</a:t>
            </a:r>
            <a:r>
              <a:rPr lang="ru-RU" sz="3600" dirty="0" smtClean="0"/>
              <a:t>. </a:t>
            </a:r>
            <a:r>
              <a:rPr lang="ru-RU" sz="3600" dirty="0" err="1" smtClean="0"/>
              <a:t>Терміном</a:t>
            </a:r>
            <a:r>
              <a:rPr lang="ru-RU" sz="3600" dirty="0" smtClean="0"/>
              <a:t> «</a:t>
            </a:r>
            <a:r>
              <a:rPr lang="ru-RU" sz="3600" dirty="0" err="1" smtClean="0"/>
              <a:t>агресивність</a:t>
            </a:r>
            <a:r>
              <a:rPr lang="ru-RU" sz="3600" dirty="0" smtClean="0"/>
              <a:t>» </a:t>
            </a:r>
            <a:r>
              <a:rPr lang="ru-RU" sz="3600" dirty="0" err="1" smtClean="0"/>
              <a:t>визначають</a:t>
            </a:r>
            <a:r>
              <a:rPr lang="ru-RU" sz="3600" dirty="0" smtClean="0"/>
              <a:t> </a:t>
            </a:r>
            <a:r>
              <a:rPr lang="ru-RU" sz="3600" dirty="0" err="1" smtClean="0"/>
              <a:t>ситуативну</a:t>
            </a:r>
            <a:r>
              <a:rPr lang="ru-RU" sz="3600" dirty="0" smtClean="0"/>
              <a:t>, </a:t>
            </a:r>
            <a:r>
              <a:rPr lang="ru-RU" sz="3600" dirty="0" err="1" smtClean="0"/>
              <a:t>або</a:t>
            </a:r>
            <a:r>
              <a:rPr lang="ru-RU" sz="3600" dirty="0" smtClean="0"/>
              <a:t> </a:t>
            </a:r>
            <a:r>
              <a:rPr lang="ru-RU" sz="3600" dirty="0" err="1" smtClean="0"/>
              <a:t>особистісну</a:t>
            </a:r>
            <a:r>
              <a:rPr lang="ru-RU" sz="3600" dirty="0" smtClean="0"/>
              <a:t> </a:t>
            </a:r>
            <a:r>
              <a:rPr lang="ru-RU" sz="3600" dirty="0" err="1" smtClean="0"/>
              <a:t>схильність</a:t>
            </a:r>
            <a:r>
              <a:rPr lang="ru-RU" sz="3600" dirty="0" smtClean="0"/>
              <a:t> до </a:t>
            </a:r>
            <a:r>
              <a:rPr lang="ru-RU" sz="3600" dirty="0" err="1" smtClean="0"/>
              <a:t>руйнуючої</a:t>
            </a:r>
            <a:r>
              <a:rPr lang="ru-RU" sz="3600" dirty="0" smtClean="0"/>
              <a:t> </a:t>
            </a:r>
            <a:r>
              <a:rPr lang="ru-RU" sz="3600" dirty="0" err="1" smtClean="0"/>
              <a:t>поведінки</a:t>
            </a:r>
            <a:r>
              <a:rPr lang="ru-RU" sz="3600" dirty="0" smtClean="0"/>
              <a:t>. </a:t>
            </a:r>
            <a:endParaRPr lang="ru-RU" sz="3600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омунальний дошкільний навчальний заклад комбінованого типу 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929066"/>
            <a:ext cx="1658526" cy="25002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Структура </a:t>
            </a:r>
            <a:r>
              <a:rPr lang="ru-RU" b="1" dirty="0" err="1" smtClean="0">
                <a:solidFill>
                  <a:srgbClr val="C00000"/>
                </a:solidFill>
              </a:rPr>
              <a:t>агресії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її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види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867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Прояви </a:t>
            </a:r>
            <a:r>
              <a:rPr lang="ru-RU" sz="3200" dirty="0" err="1" smtClean="0"/>
              <a:t>агресії</a:t>
            </a:r>
            <a:r>
              <a:rPr lang="ru-RU" sz="3200" dirty="0" smtClean="0"/>
              <a:t> </a:t>
            </a:r>
            <a:r>
              <a:rPr lang="ru-RU" sz="3200" dirty="0" err="1" smtClean="0"/>
              <a:t>дуже</a:t>
            </a:r>
            <a:r>
              <a:rPr lang="ru-RU" sz="3200" dirty="0" smtClean="0"/>
              <a:t> </a:t>
            </a:r>
            <a:r>
              <a:rPr lang="ru-RU" sz="3200" dirty="0" err="1" smtClean="0"/>
              <a:t>різноманітні</a:t>
            </a:r>
            <a:r>
              <a:rPr lang="ru-RU" sz="3200" dirty="0" smtClean="0"/>
              <a:t>. Психологи </a:t>
            </a:r>
            <a:r>
              <a:rPr lang="ru-RU" sz="3200" dirty="0" err="1" smtClean="0"/>
              <a:t>виділяють</a:t>
            </a:r>
            <a:r>
              <a:rPr lang="ru-RU" sz="3200" dirty="0" smtClean="0"/>
              <a:t> два </a:t>
            </a:r>
            <a:r>
              <a:rPr lang="ru-RU" sz="3200" dirty="0" err="1" smtClean="0"/>
              <a:t>основних</a:t>
            </a:r>
            <a:r>
              <a:rPr lang="ru-RU" sz="3200" dirty="0" smtClean="0"/>
              <a:t> </a:t>
            </a:r>
            <a:r>
              <a:rPr lang="ru-RU" sz="3200" dirty="0" err="1" smtClean="0"/>
              <a:t>типи</a:t>
            </a:r>
            <a:r>
              <a:rPr lang="ru-RU" sz="3200" dirty="0" smtClean="0"/>
              <a:t> </a:t>
            </a:r>
            <a:r>
              <a:rPr lang="ru-RU" sz="3200" dirty="0" err="1" smtClean="0"/>
              <a:t>агресивних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проявів</a:t>
            </a:r>
            <a:r>
              <a:rPr lang="ru-RU" sz="3200" dirty="0" smtClean="0"/>
              <a:t>: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sz="4400" b="1" i="1" dirty="0" err="1" smtClean="0">
                <a:solidFill>
                  <a:srgbClr val="002060"/>
                </a:solidFill>
              </a:rPr>
              <a:t>цільова</a:t>
            </a:r>
            <a:r>
              <a:rPr lang="ru-RU" sz="4400" b="1" i="1" dirty="0" smtClean="0">
                <a:solidFill>
                  <a:srgbClr val="002060"/>
                </a:solidFill>
              </a:rPr>
              <a:t> </a:t>
            </a:r>
            <a:r>
              <a:rPr lang="ru-RU" sz="4400" b="1" i="1" dirty="0" err="1" smtClean="0">
                <a:solidFill>
                  <a:srgbClr val="002060"/>
                </a:solidFill>
              </a:rPr>
              <a:t>агресія</a:t>
            </a:r>
            <a:r>
              <a:rPr lang="ru-RU" sz="4400" b="1" i="1" dirty="0" smtClean="0">
                <a:solidFill>
                  <a:srgbClr val="002060"/>
                </a:solidFill>
              </a:rPr>
              <a:t>;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 </a:t>
            </a:r>
            <a:r>
              <a:rPr lang="ru-RU" sz="4400" b="1" i="1" dirty="0" err="1" smtClean="0">
                <a:solidFill>
                  <a:srgbClr val="002060"/>
                </a:solidFill>
              </a:rPr>
              <a:t>інструментальна</a:t>
            </a:r>
            <a:r>
              <a:rPr lang="ru-RU" sz="4400" b="1" i="1" dirty="0" smtClean="0">
                <a:solidFill>
                  <a:srgbClr val="002060"/>
                </a:solidFill>
              </a:rPr>
              <a:t> </a:t>
            </a:r>
            <a:r>
              <a:rPr lang="ru-RU" sz="4400" b="1" i="1" dirty="0" err="1" smtClean="0">
                <a:solidFill>
                  <a:srgbClr val="002060"/>
                </a:solidFill>
              </a:rPr>
              <a:t>агресія</a:t>
            </a:r>
            <a:r>
              <a:rPr lang="ru-RU" sz="4400" b="1" i="1" dirty="0" smtClean="0">
                <a:solidFill>
                  <a:srgbClr val="002060"/>
                </a:solidFill>
              </a:rPr>
              <a:t>;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Агресивні</a:t>
            </a:r>
            <a:r>
              <a:rPr lang="ru-RU" b="1" dirty="0" smtClean="0">
                <a:solidFill>
                  <a:srgbClr val="C00000"/>
                </a:solidFill>
              </a:rPr>
              <a:t> прояви </a:t>
            </a:r>
            <a:r>
              <a:rPr lang="ru-RU" b="1" dirty="0" err="1" smtClean="0">
                <a:solidFill>
                  <a:srgbClr val="C00000"/>
                </a:solidFill>
              </a:rPr>
              <a:t>розрізняються</a:t>
            </a:r>
            <a:r>
              <a:rPr lang="ru-RU" b="1" dirty="0" smtClean="0">
                <a:solidFill>
                  <a:srgbClr val="C00000"/>
                </a:solidFill>
              </a:rPr>
              <a:t> за </a:t>
            </a:r>
            <a:r>
              <a:rPr lang="ru-RU" b="1" dirty="0" err="1" smtClean="0">
                <a:solidFill>
                  <a:srgbClr val="C00000"/>
                </a:solidFill>
              </a:rPr>
              <a:t>своєю</a:t>
            </a:r>
            <a:r>
              <a:rPr lang="ru-RU" b="1" dirty="0" smtClean="0">
                <a:solidFill>
                  <a:srgbClr val="C00000"/>
                </a:solidFill>
              </a:rPr>
              <a:t> структурою </a:t>
            </a:r>
            <a:r>
              <a:rPr lang="ru-RU" dirty="0" smtClean="0"/>
              <a:t>(</a:t>
            </a:r>
            <a:r>
              <a:rPr lang="ru-RU" dirty="0" err="1" smtClean="0"/>
              <a:t>А.К.Осинський</a:t>
            </a:r>
            <a:r>
              <a:rPr lang="ru-RU" dirty="0" smtClean="0"/>
              <a:t>, І. </a:t>
            </a:r>
            <a:r>
              <a:rPr lang="ru-RU" dirty="0" err="1" smtClean="0"/>
              <a:t>Заграфова</a:t>
            </a:r>
            <a:r>
              <a:rPr lang="ru-RU" dirty="0" smtClean="0"/>
              <a:t>, Н.Д. </a:t>
            </a:r>
            <a:r>
              <a:rPr lang="ru-RU" dirty="0" err="1" smtClean="0"/>
              <a:t>Левітов</a:t>
            </a:r>
            <a:r>
              <a:rPr lang="ru-RU" dirty="0" smtClean="0"/>
              <a:t>):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1. За </a:t>
            </a:r>
            <a:r>
              <a:rPr lang="ru-RU" b="1" dirty="0" err="1" smtClean="0">
                <a:solidFill>
                  <a:srgbClr val="002060"/>
                </a:solidFill>
              </a:rPr>
              <a:t>спрямованістю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b="1" dirty="0" smtClean="0"/>
              <a:t>- </a:t>
            </a:r>
            <a:r>
              <a:rPr lang="ru-RU" b="1" dirty="0" err="1" smtClean="0"/>
              <a:t>Агресія</a:t>
            </a:r>
            <a:r>
              <a:rPr lang="ru-RU" b="1" dirty="0" smtClean="0"/>
              <a:t> - </a:t>
            </a:r>
            <a:r>
              <a:rPr lang="ru-RU" b="1" dirty="0" err="1" smtClean="0"/>
              <a:t>спрямована</a:t>
            </a:r>
            <a:r>
              <a:rPr lang="ru-RU" b="1" dirty="0" smtClean="0"/>
              <a:t> </a:t>
            </a:r>
            <a:r>
              <a:rPr lang="ru-RU" b="1" dirty="0" err="1" smtClean="0"/>
              <a:t>назовні</a:t>
            </a:r>
            <a:r>
              <a:rPr lang="ru-RU" b="1" dirty="0" smtClean="0"/>
              <a:t>; </a:t>
            </a:r>
            <a:r>
              <a:rPr lang="ru-RU" b="1" dirty="0" err="1" smtClean="0"/>
              <a:t>Аутоагресія</a:t>
            </a:r>
            <a:r>
              <a:rPr lang="ru-RU" b="1" dirty="0" smtClean="0"/>
              <a:t> – </a:t>
            </a:r>
            <a:r>
              <a:rPr lang="ru-RU" b="1" dirty="0" err="1" smtClean="0"/>
              <a:t>спрямована</a:t>
            </a:r>
            <a:r>
              <a:rPr lang="ru-RU" b="1" dirty="0" smtClean="0"/>
              <a:t> на себе;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2. За метою: </a:t>
            </a:r>
            <a:r>
              <a:rPr lang="ru-RU" b="1" dirty="0" smtClean="0"/>
              <a:t>- </a:t>
            </a:r>
            <a:r>
              <a:rPr lang="ru-RU" b="1" dirty="0" err="1" smtClean="0"/>
              <a:t>інтелектуальна</a:t>
            </a:r>
            <a:r>
              <a:rPr lang="ru-RU" b="1" dirty="0" smtClean="0"/>
              <a:t>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 ворожа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3. За методом </a:t>
            </a:r>
            <a:r>
              <a:rPr lang="ru-RU" b="1" dirty="0" err="1" smtClean="0">
                <a:solidFill>
                  <a:srgbClr val="002060"/>
                </a:solidFill>
              </a:rPr>
              <a:t>вираження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b="1" dirty="0" smtClean="0"/>
              <a:t>- </a:t>
            </a:r>
            <a:r>
              <a:rPr lang="ru-RU" b="1" dirty="0" err="1" smtClean="0"/>
              <a:t>фізична</a:t>
            </a:r>
            <a:r>
              <a:rPr lang="ru-RU" b="1" dirty="0" smtClean="0"/>
              <a:t>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 </a:t>
            </a:r>
            <a:r>
              <a:rPr lang="ru-RU" b="1" dirty="0" err="1" smtClean="0"/>
              <a:t>вербальна</a:t>
            </a:r>
            <a:r>
              <a:rPr lang="ru-RU" b="1" dirty="0" smtClean="0"/>
              <a:t>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4. За </a:t>
            </a:r>
            <a:r>
              <a:rPr lang="ru-RU" b="1" dirty="0" err="1" smtClean="0">
                <a:solidFill>
                  <a:srgbClr val="002060"/>
                </a:solidFill>
              </a:rPr>
              <a:t>ступенем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виразності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b="1" dirty="0" smtClean="0"/>
              <a:t>- пряма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 непряма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5. За </a:t>
            </a:r>
            <a:r>
              <a:rPr lang="ru-RU" b="1" dirty="0" err="1" smtClean="0">
                <a:solidFill>
                  <a:srgbClr val="002060"/>
                </a:solidFill>
              </a:rPr>
              <a:t>наявністю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ініціативи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b="1" dirty="0" smtClean="0"/>
              <a:t>- </a:t>
            </a:r>
            <a:r>
              <a:rPr lang="ru-RU" b="1" dirty="0" err="1" smtClean="0"/>
              <a:t>ініціативна</a:t>
            </a:r>
            <a:r>
              <a:rPr lang="ru-RU" b="1" dirty="0" smtClean="0"/>
              <a:t>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 </a:t>
            </a:r>
            <a:r>
              <a:rPr lang="ru-RU" b="1" dirty="0" err="1" smtClean="0"/>
              <a:t>оборонна</a:t>
            </a:r>
            <a:r>
              <a:rPr lang="ru-RU" b="1" dirty="0" smtClean="0"/>
              <a:t> </a:t>
            </a:r>
            <a:r>
              <a:rPr lang="ru-RU" b="1" dirty="0" err="1" smtClean="0"/>
              <a:t>агресія</a:t>
            </a:r>
            <a:r>
              <a:rPr lang="ru-RU" b="1" dirty="0" smtClean="0"/>
              <a:t>;</a:t>
            </a:r>
            <a:endParaRPr lang="ru-RU" b="1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900" b="1" dirty="0" err="1" smtClean="0">
                <a:solidFill>
                  <a:srgbClr val="FF0000"/>
                </a:solidFill>
              </a:rPr>
              <a:t>Агресія</a:t>
            </a:r>
            <a:r>
              <a:rPr lang="ru-RU" sz="3900" b="1" dirty="0" smtClean="0">
                <a:solidFill>
                  <a:srgbClr val="FF0000"/>
                </a:solidFill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</a:rPr>
              <a:t>може</a:t>
            </a:r>
            <a:r>
              <a:rPr lang="ru-RU" sz="3900" b="1" dirty="0" smtClean="0">
                <a:solidFill>
                  <a:srgbClr val="FF0000"/>
                </a:solidFill>
              </a:rPr>
              <a:t> бути </a:t>
            </a:r>
            <a:r>
              <a:rPr lang="ru-RU" sz="3900" b="1" dirty="0" err="1" smtClean="0">
                <a:solidFill>
                  <a:srgbClr val="FF0000"/>
                </a:solidFill>
              </a:rPr>
              <a:t>спрямована</a:t>
            </a:r>
            <a:r>
              <a:rPr lang="ru-RU" sz="3900" b="1" dirty="0" smtClean="0">
                <a:solidFill>
                  <a:srgbClr val="FF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b="1" dirty="0" smtClean="0"/>
              <a:t>на </a:t>
            </a:r>
            <a:r>
              <a:rPr lang="ru-RU" b="1" dirty="0" err="1" smtClean="0"/>
              <a:t>оточуючих</a:t>
            </a:r>
            <a:r>
              <a:rPr lang="ru-RU" b="1" dirty="0" smtClean="0"/>
              <a:t> людей поза </a:t>
            </a:r>
            <a:r>
              <a:rPr lang="ru-RU" b="1" dirty="0" err="1" smtClean="0"/>
              <a:t>сім`ї</a:t>
            </a:r>
            <a:r>
              <a:rPr lang="ru-RU" b="1" dirty="0" smtClean="0"/>
              <a:t>; </a:t>
            </a:r>
          </a:p>
          <a:p>
            <a:r>
              <a:rPr lang="ru-RU" b="1" dirty="0" err="1" smtClean="0"/>
              <a:t>тільки</a:t>
            </a:r>
            <a:r>
              <a:rPr lang="ru-RU" b="1" dirty="0" smtClean="0"/>
              <a:t> на </a:t>
            </a:r>
            <a:r>
              <a:rPr lang="ru-RU" b="1" dirty="0" err="1" smtClean="0"/>
              <a:t>близьких</a:t>
            </a:r>
            <a:r>
              <a:rPr lang="ru-RU" b="1" dirty="0" smtClean="0"/>
              <a:t> людей; </a:t>
            </a:r>
          </a:p>
          <a:p>
            <a:r>
              <a:rPr lang="ru-RU" b="1" dirty="0" smtClean="0"/>
              <a:t> на </a:t>
            </a:r>
            <a:r>
              <a:rPr lang="ru-RU" b="1" dirty="0" err="1" smtClean="0"/>
              <a:t>тварин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на себе (</a:t>
            </a:r>
            <a:r>
              <a:rPr lang="ru-RU" b="1" dirty="0" err="1" smtClean="0"/>
              <a:t>наприклад</a:t>
            </a:r>
            <a:r>
              <a:rPr lang="ru-RU" b="1" dirty="0" smtClean="0"/>
              <a:t>, в </a:t>
            </a:r>
            <a:r>
              <a:rPr lang="ru-RU" b="1" dirty="0" err="1" smtClean="0"/>
              <a:t>формі</a:t>
            </a:r>
            <a:r>
              <a:rPr lang="ru-RU" b="1" dirty="0" smtClean="0"/>
              <a:t> </a:t>
            </a:r>
            <a:r>
              <a:rPr lang="ru-RU" b="1" dirty="0" err="1" smtClean="0"/>
              <a:t>висмикування</a:t>
            </a:r>
            <a:r>
              <a:rPr lang="ru-RU" b="1" dirty="0" smtClean="0"/>
              <a:t> </a:t>
            </a:r>
            <a:r>
              <a:rPr lang="ru-RU" b="1" dirty="0" err="1" smtClean="0"/>
              <a:t>волосся</a:t>
            </a:r>
            <a:r>
              <a:rPr lang="ru-RU" b="1" dirty="0" smtClean="0"/>
              <a:t>, </a:t>
            </a:r>
            <a:r>
              <a:rPr lang="ru-RU" b="1" dirty="0" err="1" smtClean="0"/>
              <a:t>здирання</a:t>
            </a:r>
            <a:r>
              <a:rPr lang="ru-RU" b="1" dirty="0" smtClean="0"/>
              <a:t> </a:t>
            </a:r>
            <a:r>
              <a:rPr lang="ru-RU" b="1" dirty="0" err="1" smtClean="0"/>
              <a:t>шкіри</a:t>
            </a:r>
            <a:r>
              <a:rPr lang="ru-RU" b="1" dirty="0" smtClean="0"/>
              <a:t>, </a:t>
            </a:r>
            <a:r>
              <a:rPr lang="ru-RU" b="1" dirty="0" err="1" smtClean="0"/>
              <a:t>кусання</a:t>
            </a:r>
            <a:r>
              <a:rPr lang="ru-RU" b="1" dirty="0" smtClean="0"/>
              <a:t> </a:t>
            </a:r>
            <a:r>
              <a:rPr lang="ru-RU" b="1" dirty="0" err="1" smtClean="0"/>
              <a:t>нігтів</a:t>
            </a:r>
            <a:r>
              <a:rPr lang="ru-RU" b="1" dirty="0" smtClean="0"/>
              <a:t>, </a:t>
            </a:r>
            <a:r>
              <a:rPr lang="ru-RU" b="1" dirty="0" err="1" smtClean="0"/>
              <a:t>відмови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їжі</a:t>
            </a:r>
            <a:r>
              <a:rPr lang="ru-RU" b="1" dirty="0" smtClean="0"/>
              <a:t> </a:t>
            </a:r>
            <a:r>
              <a:rPr lang="ru-RU" b="1" dirty="0" err="1" smtClean="0"/>
              <a:t>в</a:t>
            </a:r>
            <a:r>
              <a:rPr lang="ru-RU" b="1" dirty="0" smtClean="0"/>
              <a:t> </a:t>
            </a:r>
            <a:r>
              <a:rPr lang="ru-RU" b="1" dirty="0" err="1" smtClean="0"/>
              <a:t>підлітковому</a:t>
            </a:r>
            <a:r>
              <a:rPr lang="ru-RU" b="1" dirty="0" smtClean="0"/>
              <a:t> </a:t>
            </a:r>
            <a:r>
              <a:rPr lang="ru-RU" b="1" dirty="0" err="1" smtClean="0"/>
              <a:t>віці</a:t>
            </a:r>
            <a:r>
              <a:rPr lang="ru-RU" b="1" dirty="0" smtClean="0"/>
              <a:t>);</a:t>
            </a:r>
          </a:p>
          <a:p>
            <a:r>
              <a:rPr lang="ru-RU" b="1" dirty="0" smtClean="0"/>
              <a:t>на </a:t>
            </a:r>
            <a:r>
              <a:rPr lang="ru-RU" b="1" dirty="0" err="1" smtClean="0"/>
              <a:t>зовнішні</a:t>
            </a:r>
            <a:r>
              <a:rPr lang="ru-RU" b="1" dirty="0" smtClean="0"/>
              <a:t> </a:t>
            </a:r>
            <a:r>
              <a:rPr lang="ru-RU" b="1" dirty="0" err="1" smtClean="0"/>
              <a:t>фізичні</a:t>
            </a:r>
            <a:r>
              <a:rPr lang="ru-RU" b="1" dirty="0" smtClean="0"/>
              <a:t> </a:t>
            </a:r>
            <a:r>
              <a:rPr lang="ru-RU" b="1" dirty="0" err="1" smtClean="0"/>
              <a:t>об`єкти</a:t>
            </a:r>
            <a:r>
              <a:rPr lang="ru-RU" b="1" dirty="0" smtClean="0"/>
              <a:t>; </a:t>
            </a:r>
          </a:p>
          <a:p>
            <a:r>
              <a:rPr lang="ru-RU" b="1" dirty="0" smtClean="0"/>
              <a:t> на </a:t>
            </a:r>
            <a:r>
              <a:rPr lang="ru-RU" b="1" dirty="0" err="1" smtClean="0"/>
              <a:t>символічні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фантазійні</a:t>
            </a:r>
            <a:r>
              <a:rPr lang="ru-RU" b="1" dirty="0" smtClean="0"/>
              <a:t> </a:t>
            </a:r>
            <a:r>
              <a:rPr lang="ru-RU" b="1" dirty="0" err="1" smtClean="0"/>
              <a:t>об`єкти</a:t>
            </a:r>
            <a:r>
              <a:rPr lang="ru-RU" b="1" dirty="0" smtClean="0"/>
              <a:t> .</a:t>
            </a:r>
          </a:p>
          <a:p>
            <a:endParaRPr lang="ru-RU" dirty="0" smtClean="0"/>
          </a:p>
          <a:p>
            <a:pPr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Найчастіше</a:t>
            </a:r>
            <a:r>
              <a:rPr lang="ru-RU" b="1" dirty="0" smtClean="0">
                <a:solidFill>
                  <a:srgbClr val="002060"/>
                </a:solidFill>
              </a:rPr>
              <a:t> за все, </a:t>
            </a:r>
            <a:r>
              <a:rPr lang="ru-RU" b="1" dirty="0" err="1" smtClean="0">
                <a:solidFill>
                  <a:srgbClr val="002060"/>
                </a:solidFill>
              </a:rPr>
              <a:t>агресія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викликається</a:t>
            </a:r>
            <a:r>
              <a:rPr lang="ru-RU" b="1" dirty="0" smtClean="0">
                <a:solidFill>
                  <a:srgbClr val="002060"/>
                </a:solidFill>
              </a:rPr>
              <a:t> словами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вчинками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тобто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має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соціальний</a:t>
            </a:r>
            <a:r>
              <a:rPr lang="ru-RU" b="1" dirty="0" smtClean="0">
                <a:solidFill>
                  <a:srgbClr val="002060"/>
                </a:solidFill>
              </a:rPr>
              <a:t> контекст. </a:t>
            </a:r>
            <a:r>
              <a:rPr lang="ru-RU" b="1" dirty="0" err="1" smtClean="0">
                <a:solidFill>
                  <a:srgbClr val="002060"/>
                </a:solidFill>
              </a:rPr>
              <a:t>Негативні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емоції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викликаються</a:t>
            </a:r>
            <a:r>
              <a:rPr lang="ru-RU" b="1" dirty="0" smtClean="0">
                <a:solidFill>
                  <a:srgbClr val="002060"/>
                </a:solidFill>
              </a:rPr>
              <a:t> образами, </a:t>
            </a:r>
            <a:r>
              <a:rPr lang="ru-RU" b="1" dirty="0" err="1" smtClean="0">
                <a:solidFill>
                  <a:srgbClr val="002060"/>
                </a:solidFill>
              </a:rPr>
              <a:t>або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перешкодами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ведуть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агресивних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намірів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b="1" dirty="0" smtClean="0"/>
              <a:t>Зараз прояви </a:t>
            </a:r>
            <a:r>
              <a:rPr lang="ru-RU" b="1" dirty="0" err="1" smtClean="0"/>
              <a:t>дитячої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агресивності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однією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найбільш</a:t>
            </a:r>
            <a:r>
              <a:rPr lang="ru-RU" b="1" dirty="0" smtClean="0"/>
              <a:t> </a:t>
            </a:r>
            <a:r>
              <a:rPr lang="ru-RU" b="1" dirty="0" err="1" smtClean="0"/>
              <a:t>розповсюджених</a:t>
            </a:r>
            <a:r>
              <a:rPr lang="ru-RU" b="1" dirty="0" smtClean="0"/>
              <a:t> форм </a:t>
            </a:r>
            <a:r>
              <a:rPr lang="ru-RU" b="1" dirty="0" err="1" smtClean="0"/>
              <a:t>дитячої</a:t>
            </a:r>
            <a:r>
              <a:rPr lang="ru-RU" b="1" dirty="0" smtClean="0"/>
              <a:t> </a:t>
            </a:r>
            <a:r>
              <a:rPr lang="ru-RU" b="1" dirty="0" err="1" smtClean="0"/>
              <a:t>поведінки</a:t>
            </a:r>
            <a:r>
              <a:rPr lang="ru-RU" b="1" dirty="0" smtClean="0"/>
              <a:t>,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якою</a:t>
            </a:r>
            <a:r>
              <a:rPr lang="ru-RU" b="1" dirty="0" smtClean="0"/>
              <a:t> приходиться </a:t>
            </a:r>
            <a:r>
              <a:rPr lang="ru-RU" b="1" dirty="0" err="1" smtClean="0"/>
              <a:t>мати</a:t>
            </a:r>
            <a:r>
              <a:rPr lang="ru-RU" b="1" dirty="0" smtClean="0"/>
              <a:t> справу </a:t>
            </a:r>
            <a:r>
              <a:rPr lang="ru-RU" b="1" dirty="0" err="1" smtClean="0"/>
              <a:t>дорослим</a:t>
            </a:r>
            <a:r>
              <a:rPr lang="ru-RU" b="1" dirty="0" smtClean="0"/>
              <a:t>. </a:t>
            </a:r>
          </a:p>
          <a:p>
            <a:pPr algn="ctr">
              <a:spcBef>
                <a:spcPts val="0"/>
              </a:spcBef>
              <a:buNone/>
            </a:pPr>
            <a:endParaRPr lang="ru-RU" b="1" dirty="0" smtClean="0"/>
          </a:p>
          <a:p>
            <a:pPr algn="ctr">
              <a:spcBef>
                <a:spcPts val="0"/>
              </a:spcBef>
            </a:pPr>
            <a:r>
              <a:rPr lang="ru-RU" b="1" dirty="0" err="1" smtClean="0">
                <a:solidFill>
                  <a:srgbClr val="FF0000"/>
                </a:solidFill>
              </a:rPr>
              <a:t>Сюди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відносяться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спалахи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роздратованості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неслухняність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надмірна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активність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жорстокість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</a:p>
          <a:p>
            <a:pPr algn="ctr">
              <a:spcBef>
                <a:spcPts val="0"/>
              </a:spcBef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У </a:t>
            </a:r>
            <a:r>
              <a:rPr lang="ru-RU" b="1" dirty="0" err="1" smtClean="0">
                <a:solidFill>
                  <a:srgbClr val="002060"/>
                </a:solidFill>
              </a:rPr>
              <a:t>більшості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дітей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спостерігається</a:t>
            </a:r>
            <a:r>
              <a:rPr lang="ru-RU" b="1" dirty="0" smtClean="0">
                <a:solidFill>
                  <a:srgbClr val="002060"/>
                </a:solidFill>
              </a:rPr>
              <a:t> пряма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опосередкована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вербальна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агресія</a:t>
            </a:r>
            <a:r>
              <a:rPr lang="ru-RU" b="1" dirty="0" smtClean="0">
                <a:solidFill>
                  <a:srgbClr val="002060"/>
                </a:solidFill>
              </a:rPr>
              <a:t> – </a:t>
            </a:r>
            <a:r>
              <a:rPr lang="ru-RU" b="1" dirty="0" err="1" smtClean="0">
                <a:solidFill>
                  <a:srgbClr val="002060"/>
                </a:solidFill>
              </a:rPr>
              <a:t>від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скарг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агресивних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фантазій</a:t>
            </a:r>
            <a:r>
              <a:rPr lang="ru-RU" b="1" dirty="0" smtClean="0">
                <a:solidFill>
                  <a:srgbClr val="002060"/>
                </a:solidFill>
              </a:rPr>
              <a:t>, до </a:t>
            </a:r>
            <a:r>
              <a:rPr lang="ru-RU" b="1" dirty="0" err="1" smtClean="0">
                <a:solidFill>
                  <a:srgbClr val="002060"/>
                </a:solidFill>
              </a:rPr>
              <a:t>прямих</a:t>
            </a:r>
            <a:r>
              <a:rPr lang="ru-RU" b="1" dirty="0" smtClean="0">
                <a:solidFill>
                  <a:srgbClr val="002060"/>
                </a:solidFill>
              </a:rPr>
              <a:t> образ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погроз</a:t>
            </a:r>
            <a:r>
              <a:rPr lang="ru-RU" b="1" dirty="0" smtClean="0">
                <a:solidFill>
                  <a:srgbClr val="002060"/>
                </a:solidFill>
              </a:rPr>
              <a:t> 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329642" cy="593161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А.Фурманов </a:t>
            </a:r>
            <a:r>
              <a:rPr lang="ru-RU" dirty="0" err="1" smtClean="0"/>
              <a:t>зауважує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 </a:t>
            </a:r>
            <a:r>
              <a:rPr lang="ru-RU" dirty="0" err="1" smtClean="0"/>
              <a:t>якийсь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багатьом</a:t>
            </a:r>
            <a:r>
              <a:rPr lang="ru-RU" dirty="0" smtClean="0"/>
              <a:t> </a:t>
            </a:r>
            <a:r>
              <a:rPr lang="ru-RU" dirty="0" err="1" smtClean="0"/>
              <a:t>дітям</a:t>
            </a:r>
            <a:r>
              <a:rPr lang="ru-RU" dirty="0" smtClean="0"/>
              <a:t> </a:t>
            </a:r>
            <a:r>
              <a:rPr lang="ru-RU" dirty="0" err="1" smtClean="0"/>
              <a:t>притаманна</a:t>
            </a:r>
            <a:r>
              <a:rPr lang="ru-RU" dirty="0" smtClean="0"/>
              <a:t> </a:t>
            </a:r>
            <a:r>
              <a:rPr lang="ru-RU" dirty="0" err="1" smtClean="0"/>
              <a:t>агресивність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Вона </a:t>
            </a:r>
            <a:r>
              <a:rPr lang="ru-RU" dirty="0" err="1" smtClean="0"/>
              <a:t>обумовлена</a:t>
            </a:r>
            <a:r>
              <a:rPr lang="ru-RU" dirty="0" smtClean="0"/>
              <a:t> </a:t>
            </a:r>
            <a:r>
              <a:rPr lang="ru-RU" dirty="0" err="1" smtClean="0"/>
              <a:t>розчаруваннями</a:t>
            </a:r>
            <a:r>
              <a:rPr lang="ru-RU" dirty="0" smtClean="0"/>
              <a:t>, </a:t>
            </a:r>
            <a:r>
              <a:rPr lang="ru-RU" dirty="0" err="1" smtClean="0"/>
              <a:t>викликаними</a:t>
            </a:r>
            <a:r>
              <a:rPr lang="ru-RU" dirty="0" smtClean="0"/>
              <a:t> </a:t>
            </a:r>
            <a:r>
              <a:rPr lang="ru-RU" dirty="0" err="1" smtClean="0"/>
              <a:t>позбавленнями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обмеженнями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стають</a:t>
            </a:r>
            <a:r>
              <a:rPr lang="ru-RU" dirty="0" smtClean="0"/>
              <a:t> </a:t>
            </a:r>
            <a:r>
              <a:rPr lang="ru-RU" dirty="0" err="1" smtClean="0"/>
              <a:t>травмуючими</a:t>
            </a:r>
            <a:r>
              <a:rPr lang="ru-RU" dirty="0" smtClean="0"/>
              <a:t> для </a:t>
            </a:r>
            <a:r>
              <a:rPr lang="ru-RU" dirty="0" err="1" smtClean="0"/>
              <a:t>дитини</a:t>
            </a:r>
            <a:r>
              <a:rPr lang="ru-RU" dirty="0" smtClean="0"/>
              <a:t>. І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задовільним</a:t>
            </a:r>
            <a:r>
              <a:rPr lang="ru-RU" dirty="0" smtClean="0"/>
              <a:t> </a:t>
            </a:r>
            <a:r>
              <a:rPr lang="ru-RU" dirty="0" err="1" smtClean="0"/>
              <a:t>рішенням</a:t>
            </a:r>
            <a:r>
              <a:rPr lang="ru-RU" dirty="0" smtClean="0"/>
              <a:t> для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здаватися</a:t>
            </a:r>
            <a:r>
              <a:rPr lang="ru-RU" dirty="0" smtClean="0"/>
              <a:t> </a:t>
            </a:r>
            <a:r>
              <a:rPr lang="ru-RU" dirty="0" err="1" smtClean="0"/>
              <a:t>агресивна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Особливо, </a:t>
            </a:r>
            <a:r>
              <a:rPr lang="ru-RU" dirty="0" err="1" smtClean="0"/>
              <a:t>якщо</a:t>
            </a:r>
            <a:r>
              <a:rPr lang="ru-RU" dirty="0" smtClean="0"/>
              <a:t> у </a:t>
            </a:r>
            <a:r>
              <a:rPr lang="ru-RU" dirty="0" err="1" smtClean="0"/>
              <a:t>дитини</a:t>
            </a:r>
            <a:r>
              <a:rPr lang="ru-RU" dirty="0" smtClean="0"/>
              <a:t> </a:t>
            </a:r>
            <a:r>
              <a:rPr lang="ru-RU" dirty="0" err="1" smtClean="0"/>
              <a:t>обмежені</a:t>
            </a:r>
            <a:r>
              <a:rPr lang="ru-RU" dirty="0" smtClean="0"/>
              <a:t> </a:t>
            </a:r>
            <a:r>
              <a:rPr lang="ru-RU" dirty="0" err="1" smtClean="0"/>
              <a:t>здібності</a:t>
            </a:r>
            <a:r>
              <a:rPr lang="ru-RU" dirty="0" smtClean="0"/>
              <a:t> до </a:t>
            </a:r>
            <a:r>
              <a:rPr lang="ru-RU" dirty="0" err="1" smtClean="0"/>
              <a:t>самовираження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вона </a:t>
            </a:r>
            <a:r>
              <a:rPr lang="ru-RU" dirty="0" err="1" smtClean="0"/>
              <a:t>позбавлена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іншим</a:t>
            </a:r>
            <a:r>
              <a:rPr lang="ru-RU" dirty="0" smtClean="0"/>
              <a:t> способом </a:t>
            </a:r>
            <a:r>
              <a:rPr lang="ru-RU" dirty="0" err="1" smtClean="0"/>
              <a:t>задовольнити</a:t>
            </a:r>
            <a:r>
              <a:rPr lang="ru-RU" dirty="0" smtClean="0"/>
              <a:t> </a:t>
            </a:r>
            <a:r>
              <a:rPr lang="ru-RU" dirty="0" err="1" smtClean="0"/>
              <a:t>істотну</a:t>
            </a:r>
            <a:r>
              <a:rPr lang="ru-RU" dirty="0" smtClean="0"/>
              <a:t> для </a:t>
            </a:r>
            <a:r>
              <a:rPr lang="ru-RU" dirty="0" err="1" smtClean="0"/>
              <a:t>неї</a:t>
            </a:r>
            <a:r>
              <a:rPr lang="ru-RU" dirty="0" smtClean="0"/>
              <a:t> потребу.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буває</a:t>
            </a:r>
            <a:r>
              <a:rPr lang="ru-RU" dirty="0" smtClean="0"/>
              <a:t> так, </a:t>
            </a:r>
            <a:r>
              <a:rPr lang="ru-RU" dirty="0" err="1" smtClean="0"/>
              <a:t>що</a:t>
            </a:r>
            <a:r>
              <a:rPr lang="ru-RU" dirty="0" smtClean="0"/>
              <a:t> батьки,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хто-небудь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близьких</a:t>
            </a:r>
            <a:r>
              <a:rPr lang="ru-RU" dirty="0" smtClean="0"/>
              <a:t> </a:t>
            </a:r>
            <a:r>
              <a:rPr lang="ru-RU" dirty="0" err="1" smtClean="0"/>
              <a:t>забороняють</a:t>
            </a:r>
            <a:r>
              <a:rPr lang="ru-RU" dirty="0" smtClean="0"/>
              <a:t> </a:t>
            </a:r>
            <a:r>
              <a:rPr lang="ru-RU" dirty="0" err="1" smtClean="0"/>
              <a:t>що-небудь</a:t>
            </a:r>
            <a:r>
              <a:rPr lang="ru-RU" dirty="0" smtClean="0"/>
              <a:t>, </a:t>
            </a:r>
            <a:r>
              <a:rPr lang="ru-RU" dirty="0" err="1" smtClean="0"/>
              <a:t>позбавляють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предмету </a:t>
            </a:r>
            <a:r>
              <a:rPr lang="ru-RU" dirty="0" err="1" smtClean="0"/>
              <a:t>виниклої</a:t>
            </a:r>
            <a:r>
              <a:rPr lang="ru-RU" dirty="0" smtClean="0"/>
              <a:t> потреби </a:t>
            </a:r>
            <a:r>
              <a:rPr lang="ru-RU" dirty="0" err="1" smtClean="0"/>
              <a:t>або</a:t>
            </a:r>
            <a:r>
              <a:rPr lang="ru-RU" dirty="0" smtClean="0"/>
              <a:t> не </a:t>
            </a:r>
            <a:r>
              <a:rPr lang="ru-RU" dirty="0" err="1" smtClean="0"/>
              <a:t>дозволяють</a:t>
            </a:r>
            <a:r>
              <a:rPr lang="ru-RU" dirty="0" smtClean="0"/>
              <a:t> </a:t>
            </a:r>
            <a:r>
              <a:rPr lang="ru-RU" dirty="0" err="1" smtClean="0"/>
              <a:t>задовольнити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 способом, </a:t>
            </a:r>
            <a:r>
              <a:rPr lang="ru-RU" dirty="0" err="1" smtClean="0"/>
              <a:t>яким</a:t>
            </a:r>
            <a:r>
              <a:rPr lang="ru-RU" dirty="0" smtClean="0"/>
              <a:t> </a:t>
            </a:r>
            <a:r>
              <a:rPr lang="ru-RU" dirty="0" err="1" smtClean="0"/>
              <a:t>бажає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0"/>
            <a:ext cx="8643998" cy="600305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solidFill>
                  <a:srgbClr val="00B050"/>
                </a:solidFill>
              </a:rPr>
              <a:t>Агресія</a:t>
            </a:r>
            <a:r>
              <a:rPr lang="ru-RU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 err="1" smtClean="0">
                <a:solidFill>
                  <a:srgbClr val="00B050"/>
                </a:solidFill>
              </a:rPr>
              <a:t>може</a:t>
            </a:r>
            <a:r>
              <a:rPr lang="ru-RU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 err="1" smtClean="0">
                <a:solidFill>
                  <a:srgbClr val="00B050"/>
                </a:solidFill>
              </a:rPr>
              <a:t>виникати</a:t>
            </a:r>
            <a:r>
              <a:rPr lang="ru-RU" sz="4000" b="1" dirty="0" smtClean="0">
                <a:solidFill>
                  <a:srgbClr val="00B050"/>
                </a:solidFill>
              </a:rPr>
              <a:t> в </a:t>
            </a:r>
            <a:r>
              <a:rPr lang="ru-RU" sz="4000" b="1" dirty="0" err="1" smtClean="0">
                <a:solidFill>
                  <a:srgbClr val="00B050"/>
                </a:solidFill>
              </a:rPr>
              <a:t>двох</a:t>
            </a:r>
            <a:r>
              <a:rPr lang="ru-RU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 err="1" smtClean="0">
                <a:solidFill>
                  <a:srgbClr val="00B050"/>
                </a:solidFill>
              </a:rPr>
              <a:t>випадках</a:t>
            </a:r>
            <a:r>
              <a:rPr lang="ru-RU" sz="4000" b="1" dirty="0" smtClean="0">
                <a:solidFill>
                  <a:srgbClr val="00B050"/>
                </a:solidFill>
              </a:rPr>
              <a:t>:</a:t>
            </a:r>
          </a:p>
          <a:p>
            <a:pPr>
              <a:buNone/>
            </a:pPr>
            <a:r>
              <a:rPr lang="ru-RU" sz="3200" b="1" dirty="0" smtClean="0"/>
              <a:t> 1) як </a:t>
            </a:r>
            <a:r>
              <a:rPr lang="ru-RU" sz="3200" b="1" dirty="0" err="1" smtClean="0"/>
              <a:t>крайня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міра</a:t>
            </a:r>
            <a:r>
              <a:rPr lang="ru-RU" sz="3200" b="1" dirty="0" smtClean="0"/>
              <a:t>, коли </a:t>
            </a:r>
            <a:r>
              <a:rPr lang="ru-RU" sz="3200" b="1" dirty="0" err="1" smtClean="0"/>
              <a:t>дитина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вичерпала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всі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інші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можливості</a:t>
            </a:r>
            <a:r>
              <a:rPr lang="ru-RU" sz="3200" b="1" dirty="0" smtClean="0"/>
              <a:t> для </a:t>
            </a:r>
            <a:r>
              <a:rPr lang="ru-RU" sz="3200" b="1" dirty="0" err="1" smtClean="0"/>
              <a:t>задоволення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своїх</a:t>
            </a:r>
            <a:r>
              <a:rPr lang="ru-RU" sz="3200" b="1" dirty="0" smtClean="0"/>
              <a:t> потреб;</a:t>
            </a:r>
          </a:p>
          <a:p>
            <a:pPr>
              <a:buNone/>
            </a:pPr>
            <a:r>
              <a:rPr lang="ru-RU" sz="3200" b="1" dirty="0" smtClean="0"/>
              <a:t>2) як «</a:t>
            </a:r>
            <a:r>
              <a:rPr lang="ru-RU" sz="3200" b="1" dirty="0" err="1" smtClean="0"/>
              <a:t>вивчена</a:t>
            </a:r>
            <a:r>
              <a:rPr lang="ru-RU" sz="3200" b="1" dirty="0" smtClean="0"/>
              <a:t>» </a:t>
            </a:r>
            <a:r>
              <a:rPr lang="ru-RU" sz="3200" b="1" dirty="0" err="1" smtClean="0"/>
              <a:t>поведінка</a:t>
            </a:r>
            <a:r>
              <a:rPr lang="ru-RU" sz="3200" b="1" dirty="0" smtClean="0"/>
              <a:t>, коли </a:t>
            </a:r>
            <a:r>
              <a:rPr lang="ru-RU" sz="3200" b="1" dirty="0" err="1" smtClean="0"/>
              <a:t>дитина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поступає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агресивно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слідуючи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зразку</a:t>
            </a:r>
            <a:r>
              <a:rPr lang="ru-RU" sz="3200" b="1" dirty="0" smtClean="0"/>
              <a:t> (</a:t>
            </a:r>
            <a:r>
              <a:rPr lang="ru-RU" sz="3200" b="1" dirty="0" err="1" smtClean="0"/>
              <a:t>поведінка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батьків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інших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значущих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осіб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літературних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або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кінематографічних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персонажів</a:t>
            </a:r>
            <a:r>
              <a:rPr lang="ru-RU" sz="3200" b="1" dirty="0" smtClean="0"/>
              <a:t>). </a:t>
            </a:r>
            <a:endParaRPr lang="ru-RU" sz="3200" b="1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744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У </a:t>
            </a:r>
            <a:r>
              <a:rPr lang="ru-RU" b="1" dirty="0" err="1" smtClean="0">
                <a:solidFill>
                  <a:srgbClr val="FF0000"/>
                </a:solidFill>
              </a:rPr>
              <a:t>дітей</a:t>
            </a:r>
            <a:r>
              <a:rPr lang="ru-RU" b="1" dirty="0" smtClean="0">
                <a:solidFill>
                  <a:srgbClr val="FF0000"/>
                </a:solidFill>
              </a:rPr>
              <a:t>, як </a:t>
            </a:r>
            <a:r>
              <a:rPr lang="ru-RU" b="1" dirty="0" err="1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 у </a:t>
            </a:r>
            <a:r>
              <a:rPr lang="ru-RU" b="1" dirty="0" err="1" smtClean="0">
                <a:solidFill>
                  <a:srgbClr val="FF0000"/>
                </a:solidFill>
              </a:rPr>
              <a:t>дорослих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спостерігається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дві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форми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агресії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/>
              <a:t>1) </a:t>
            </a:r>
            <a:r>
              <a:rPr lang="ru-RU" dirty="0" err="1" smtClean="0"/>
              <a:t>недеструктивна</a:t>
            </a:r>
            <a:r>
              <a:rPr lang="ru-RU" dirty="0" smtClean="0"/>
              <a:t> </a:t>
            </a:r>
            <a:r>
              <a:rPr lang="ru-RU" dirty="0" err="1" smtClean="0"/>
              <a:t>агресивність</a:t>
            </a:r>
            <a:r>
              <a:rPr lang="ru-RU" dirty="0" smtClean="0"/>
              <a:t> – як </a:t>
            </a:r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задоволення</a:t>
            </a:r>
            <a:r>
              <a:rPr lang="ru-RU" dirty="0" smtClean="0"/>
              <a:t> </a:t>
            </a:r>
            <a:r>
              <a:rPr lang="ru-RU" dirty="0" err="1" smtClean="0"/>
              <a:t>бажань</a:t>
            </a:r>
            <a:r>
              <a:rPr lang="ru-RU" dirty="0" smtClean="0"/>
              <a:t>, </a:t>
            </a:r>
            <a:r>
              <a:rPr lang="ru-RU" dirty="0" err="1" smtClean="0"/>
              <a:t>досягнення</a:t>
            </a:r>
            <a:r>
              <a:rPr lang="ru-RU" dirty="0" smtClean="0"/>
              <a:t> </a:t>
            </a:r>
            <a:r>
              <a:rPr lang="ru-RU" dirty="0" err="1" smtClean="0"/>
              <a:t>цілей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здатності</a:t>
            </a:r>
            <a:r>
              <a:rPr lang="ru-RU" dirty="0" smtClean="0"/>
              <a:t> до </a:t>
            </a:r>
            <a:r>
              <a:rPr lang="ru-RU" dirty="0" err="1" smtClean="0"/>
              <a:t>адаптації</a:t>
            </a:r>
            <a:r>
              <a:rPr lang="ru-RU" dirty="0" smtClean="0"/>
              <a:t>; як </a:t>
            </a:r>
            <a:r>
              <a:rPr lang="ru-RU" dirty="0" err="1" smtClean="0"/>
              <a:t>зауважує</a:t>
            </a:r>
            <a:r>
              <a:rPr lang="ru-RU" dirty="0" smtClean="0"/>
              <a:t> </a:t>
            </a:r>
            <a:r>
              <a:rPr lang="ru-RU" dirty="0" err="1" smtClean="0"/>
              <a:t>Паренс</a:t>
            </a:r>
            <a:r>
              <a:rPr lang="ru-RU" dirty="0" smtClean="0"/>
              <a:t>, вона </a:t>
            </a:r>
            <a:r>
              <a:rPr lang="ru-RU" dirty="0" err="1" smtClean="0"/>
              <a:t>необхідна</a:t>
            </a:r>
            <a:r>
              <a:rPr lang="ru-RU" dirty="0" smtClean="0"/>
              <a:t> для здорового </a:t>
            </a:r>
            <a:r>
              <a:rPr lang="ru-RU" dirty="0" err="1" smtClean="0"/>
              <a:t>емоційного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2) Ворожа </a:t>
            </a:r>
            <a:r>
              <a:rPr lang="ru-RU" dirty="0" err="1" smtClean="0"/>
              <a:t>деструктивність</a:t>
            </a:r>
            <a:r>
              <a:rPr lang="ru-RU" dirty="0" smtClean="0"/>
              <a:t> – не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злісна</a:t>
            </a:r>
            <a:r>
              <a:rPr lang="ru-RU" dirty="0" smtClean="0"/>
              <a:t> ворожа </a:t>
            </a:r>
            <a:r>
              <a:rPr lang="ru-RU" dirty="0" err="1" smtClean="0"/>
              <a:t>поведінка</a:t>
            </a:r>
            <a:r>
              <a:rPr lang="ru-RU" dirty="0" smtClean="0"/>
              <a:t>, 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бажання</a:t>
            </a:r>
            <a:r>
              <a:rPr lang="ru-RU" dirty="0" smtClean="0"/>
              <a:t> </a:t>
            </a:r>
            <a:r>
              <a:rPr lang="ru-RU" dirty="0" err="1" smtClean="0"/>
              <a:t>причинити</a:t>
            </a:r>
            <a:r>
              <a:rPr lang="ru-RU" dirty="0" smtClean="0"/>
              <a:t> </a:t>
            </a:r>
            <a:r>
              <a:rPr lang="ru-RU" dirty="0" err="1" smtClean="0"/>
              <a:t>біль</a:t>
            </a:r>
            <a:r>
              <a:rPr lang="ru-RU" dirty="0" smtClean="0"/>
              <a:t>, </a:t>
            </a: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 smtClean="0"/>
              <a:t>задоволення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. Результатом </a:t>
            </a:r>
            <a:r>
              <a:rPr lang="ru-RU" dirty="0" err="1" smtClean="0"/>
              <a:t>такої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 </a:t>
            </a:r>
            <a:r>
              <a:rPr lang="ru-RU" dirty="0" err="1" smtClean="0"/>
              <a:t>бувають</a:t>
            </a:r>
            <a:r>
              <a:rPr lang="ru-RU" dirty="0" smtClean="0"/>
              <a:t> </a:t>
            </a:r>
            <a:r>
              <a:rPr lang="ru-RU" dirty="0" err="1" smtClean="0"/>
              <a:t>конфлікти</a:t>
            </a:r>
            <a:r>
              <a:rPr lang="ru-RU" dirty="0" smtClean="0"/>
              <a:t>, </a:t>
            </a:r>
            <a:r>
              <a:rPr lang="ru-RU" dirty="0" err="1" smtClean="0"/>
              <a:t>становлення</a:t>
            </a:r>
            <a:r>
              <a:rPr lang="ru-RU" dirty="0" smtClean="0"/>
              <a:t> </a:t>
            </a:r>
            <a:r>
              <a:rPr lang="ru-RU" dirty="0" err="1" smtClean="0"/>
              <a:t>агресивності</a:t>
            </a:r>
            <a:r>
              <a:rPr lang="ru-RU" dirty="0" smtClean="0"/>
              <a:t> як </a:t>
            </a:r>
            <a:r>
              <a:rPr lang="ru-RU" dirty="0" err="1" smtClean="0"/>
              <a:t>риси</a:t>
            </a:r>
            <a:r>
              <a:rPr lang="ru-RU" dirty="0" smtClean="0"/>
              <a:t> характеру.</a:t>
            </a:r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643998" cy="586018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err="1" smtClean="0">
                <a:solidFill>
                  <a:srgbClr val="00B050"/>
                </a:solidFill>
              </a:rPr>
              <a:t>Серед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психологічних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особливостей</a:t>
            </a:r>
            <a:r>
              <a:rPr lang="ru-RU" b="1" dirty="0" smtClean="0">
                <a:solidFill>
                  <a:srgbClr val="00B050"/>
                </a:solidFill>
              </a:rPr>
              <a:t>, </a:t>
            </a:r>
            <a:r>
              <a:rPr lang="ru-RU" b="1" dirty="0" err="1" smtClean="0">
                <a:solidFill>
                  <a:srgbClr val="00B050"/>
                </a:solidFill>
              </a:rPr>
              <a:t>які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провокують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агресивну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поведінку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дітей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виділяють</a:t>
            </a:r>
            <a:r>
              <a:rPr lang="ru-RU" b="1" dirty="0" smtClean="0">
                <a:solidFill>
                  <a:srgbClr val="00B05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b="1" dirty="0" err="1" smtClean="0"/>
              <a:t>недостатній</a:t>
            </a:r>
            <a:r>
              <a:rPr lang="ru-RU" b="1" dirty="0" smtClean="0"/>
              <a:t> </a:t>
            </a:r>
            <a:r>
              <a:rPr lang="ru-RU" b="1" dirty="0" err="1" smtClean="0"/>
              <a:t>розвиток</a:t>
            </a:r>
            <a:r>
              <a:rPr lang="ru-RU" b="1" dirty="0" smtClean="0"/>
              <a:t> </a:t>
            </a:r>
            <a:r>
              <a:rPr lang="ru-RU" b="1" dirty="0" err="1" smtClean="0"/>
              <a:t>інтелекту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комунікативних</a:t>
            </a:r>
            <a:r>
              <a:rPr lang="ru-RU" b="1" dirty="0" smtClean="0"/>
              <a:t> </a:t>
            </a:r>
            <a:r>
              <a:rPr lang="ru-RU" b="1" dirty="0" err="1" smtClean="0"/>
              <a:t>навичок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dirty="0" err="1" smtClean="0"/>
              <a:t>знижений</a:t>
            </a:r>
            <a:r>
              <a:rPr lang="ru-RU" b="1" dirty="0" smtClean="0"/>
              <a:t>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саморегуляції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err="1" smtClean="0"/>
              <a:t>нерозвиненість</a:t>
            </a:r>
            <a:r>
              <a:rPr lang="ru-RU" b="1" dirty="0" smtClean="0"/>
              <a:t> </a:t>
            </a:r>
            <a:r>
              <a:rPr lang="ru-RU" b="1" dirty="0" err="1" smtClean="0"/>
              <a:t>ігрової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err="1" smtClean="0"/>
              <a:t>знижену</a:t>
            </a:r>
            <a:r>
              <a:rPr lang="ru-RU" b="1" dirty="0" smtClean="0"/>
              <a:t> </a:t>
            </a:r>
            <a:r>
              <a:rPr lang="ru-RU" b="1" dirty="0" err="1" smtClean="0"/>
              <a:t>самооцінку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dirty="0" err="1" smtClean="0"/>
              <a:t>порушення</a:t>
            </a:r>
            <a:r>
              <a:rPr lang="ru-RU" b="1" dirty="0" smtClean="0"/>
              <a:t> у </a:t>
            </a:r>
            <a:r>
              <a:rPr lang="ru-RU" b="1" dirty="0" err="1" smtClean="0"/>
              <a:t>відносинах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однолітками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472518" cy="58601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err="1" smtClean="0">
                <a:solidFill>
                  <a:srgbClr val="FF0000"/>
                </a:solidFill>
              </a:rPr>
              <a:t>Особливості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дитячої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агресії</a:t>
            </a:r>
            <a:r>
              <a:rPr lang="ru-RU" sz="4000" b="1" dirty="0" smtClean="0">
                <a:solidFill>
                  <a:srgbClr val="FF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/>
              <a:t>Жертвами </a:t>
            </a:r>
            <a:r>
              <a:rPr lang="ru-RU" dirty="0" err="1" smtClean="0"/>
              <a:t>агресії</a:t>
            </a:r>
            <a:r>
              <a:rPr lang="ru-RU" dirty="0" smtClean="0"/>
              <a:t> </a:t>
            </a:r>
            <a:r>
              <a:rPr lang="ru-RU" dirty="0" err="1" smtClean="0"/>
              <a:t>стають</a:t>
            </a:r>
            <a:r>
              <a:rPr lang="ru-RU" dirty="0" smtClean="0"/>
              <a:t> </a:t>
            </a:r>
            <a:r>
              <a:rPr lang="ru-RU" dirty="0" err="1" smtClean="0"/>
              <a:t>близькі</a:t>
            </a:r>
            <a:r>
              <a:rPr lang="ru-RU" dirty="0" smtClean="0"/>
              <a:t> люди – </a:t>
            </a:r>
            <a:r>
              <a:rPr lang="ru-RU" dirty="0" err="1" smtClean="0"/>
              <a:t>рідні</a:t>
            </a:r>
            <a:r>
              <a:rPr lang="ru-RU" dirty="0" smtClean="0"/>
              <a:t>, </a:t>
            </a:r>
            <a:r>
              <a:rPr lang="ru-RU" dirty="0" err="1" smtClean="0"/>
              <a:t>друзі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т.д.;</a:t>
            </a:r>
          </a:p>
          <a:p>
            <a:endParaRPr lang="ru-RU" dirty="0" smtClean="0"/>
          </a:p>
          <a:p>
            <a:r>
              <a:rPr lang="ru-RU" dirty="0" smtClean="0"/>
              <a:t> Далеко не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агресивні</a:t>
            </a:r>
            <a:r>
              <a:rPr lang="ru-RU" dirty="0" smtClean="0"/>
              <a:t> </a:t>
            </a:r>
            <a:r>
              <a:rPr lang="ru-RU" dirty="0" err="1" smtClean="0"/>
              <a:t>діти</a:t>
            </a:r>
            <a:r>
              <a:rPr lang="ru-RU" dirty="0" smtClean="0"/>
              <a:t> </a:t>
            </a:r>
            <a:r>
              <a:rPr lang="ru-RU" dirty="0" err="1" smtClean="0"/>
              <a:t>виховуються</a:t>
            </a:r>
            <a:r>
              <a:rPr lang="ru-RU" dirty="0" smtClean="0"/>
              <a:t> в </a:t>
            </a:r>
            <a:r>
              <a:rPr lang="ru-RU" dirty="0" err="1" smtClean="0"/>
              <a:t>неблагополучних</a:t>
            </a:r>
            <a:r>
              <a:rPr lang="ru-RU" dirty="0" smtClean="0"/>
              <a:t> </a:t>
            </a:r>
            <a:r>
              <a:rPr lang="ru-RU" dirty="0" err="1" smtClean="0"/>
              <a:t>сім`ях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Агресія</a:t>
            </a:r>
            <a:r>
              <a:rPr lang="ru-RU" dirty="0" smtClean="0"/>
              <a:t>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без реального приводу.</a:t>
            </a:r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6766" cy="1285884"/>
          </a:xfrm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</a:rPr>
              <a:t>Отже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формування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агресивних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тенденцій</a:t>
            </a:r>
            <a:r>
              <a:rPr lang="ru-RU" b="1" i="1" dirty="0" smtClean="0">
                <a:solidFill>
                  <a:srgbClr val="002060"/>
                </a:solidFill>
              </a:rPr>
              <a:t> у </a:t>
            </a:r>
            <a:r>
              <a:rPr lang="ru-RU" b="1" i="1" dirty="0" err="1" smtClean="0">
                <a:solidFill>
                  <a:srgbClr val="002060"/>
                </a:solidFill>
              </a:rPr>
              <a:t>дітей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виникає</a:t>
            </a:r>
            <a:r>
              <a:rPr lang="ru-RU" b="1" i="1" dirty="0" smtClean="0">
                <a:solidFill>
                  <a:srgbClr val="002060"/>
                </a:solidFill>
              </a:rPr>
              <a:t> через </a:t>
            </a:r>
            <a:r>
              <a:rPr lang="ru-RU" b="1" i="1" dirty="0" err="1" smtClean="0">
                <a:solidFill>
                  <a:srgbClr val="002060"/>
                </a:solidFill>
              </a:rPr>
              <a:t>декілька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шляхів</a:t>
            </a:r>
            <a:r>
              <a:rPr lang="ru-RU" b="1" i="1" dirty="0" smtClean="0">
                <a:solidFill>
                  <a:srgbClr val="00206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1. Батьки </a:t>
            </a:r>
            <a:r>
              <a:rPr lang="ru-RU" b="1" dirty="0" err="1" smtClean="0"/>
              <a:t>заохочують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агресивність</a:t>
            </a:r>
            <a:r>
              <a:rPr lang="ru-RU" b="1" dirty="0" smtClean="0"/>
              <a:t> в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дітях</a:t>
            </a:r>
            <a:r>
              <a:rPr lang="ru-RU" b="1" dirty="0" smtClean="0"/>
              <a:t> </a:t>
            </a:r>
            <a:r>
              <a:rPr lang="ru-RU" b="1" dirty="0" err="1" smtClean="0"/>
              <a:t>безпосередньо</a:t>
            </a:r>
            <a:r>
              <a:rPr lang="ru-RU" b="1" dirty="0" smtClean="0"/>
              <a:t>,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показують</a:t>
            </a:r>
            <a:r>
              <a:rPr lang="ru-RU" b="1" dirty="0" smtClean="0"/>
              <a:t> приклад (модель) </a:t>
            </a:r>
            <a:r>
              <a:rPr lang="ru-RU" b="1" dirty="0" err="1" smtClean="0"/>
              <a:t>відповідної</a:t>
            </a:r>
            <a:r>
              <a:rPr lang="ru-RU" b="1" dirty="0" smtClean="0"/>
              <a:t> </a:t>
            </a:r>
            <a:r>
              <a:rPr lang="ru-RU" b="1" dirty="0" err="1" smtClean="0"/>
              <a:t>поведінки</a:t>
            </a:r>
            <a:r>
              <a:rPr lang="ru-RU" b="1" dirty="0" smtClean="0"/>
              <a:t> по </a:t>
            </a:r>
            <a:r>
              <a:rPr lang="ru-RU" b="1" dirty="0" err="1" smtClean="0"/>
              <a:t>відношенню</a:t>
            </a:r>
            <a:r>
              <a:rPr lang="ru-RU" b="1" dirty="0" smtClean="0"/>
              <a:t> до </a:t>
            </a:r>
            <a:r>
              <a:rPr lang="ru-RU" b="1" dirty="0" err="1" smtClean="0"/>
              <a:t>інших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оточуючому</a:t>
            </a:r>
            <a:r>
              <a:rPr lang="ru-RU" b="1" dirty="0" smtClean="0"/>
              <a:t> </a:t>
            </a:r>
            <a:r>
              <a:rPr lang="ru-RU" b="1" dirty="0" err="1" smtClean="0"/>
              <a:t>середовищу</a:t>
            </a:r>
            <a:r>
              <a:rPr lang="ru-RU" b="1" dirty="0" smtClean="0"/>
              <a:t>.</a:t>
            </a:r>
          </a:p>
          <a:p>
            <a:endParaRPr lang="ru-RU" b="1" dirty="0" smtClean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2. Батьки </a:t>
            </a:r>
            <a:r>
              <a:rPr lang="ru-RU" b="1" dirty="0" err="1" smtClean="0"/>
              <a:t>карають</a:t>
            </a:r>
            <a:r>
              <a:rPr lang="ru-RU" b="1" dirty="0" smtClean="0"/>
              <a:t> </a:t>
            </a:r>
            <a:r>
              <a:rPr lang="ru-RU" b="1" dirty="0" err="1" smtClean="0"/>
              <a:t>дітей</a:t>
            </a:r>
            <a:r>
              <a:rPr lang="ru-RU" b="1" dirty="0" smtClean="0"/>
              <a:t> за прояви </a:t>
            </a:r>
            <a:r>
              <a:rPr lang="ru-RU" b="1" dirty="0" err="1" smtClean="0"/>
              <a:t>агресивності</a:t>
            </a:r>
            <a:r>
              <a:rPr lang="ru-RU" b="1" dirty="0" smtClean="0"/>
              <a:t>. З </a:t>
            </a:r>
            <a:r>
              <a:rPr lang="ru-RU" b="1" dirty="0" err="1" smtClean="0"/>
              <a:t>досліджень</a:t>
            </a:r>
            <a:r>
              <a:rPr lang="ru-RU" b="1" dirty="0" smtClean="0"/>
              <a:t> </a:t>
            </a:r>
            <a:r>
              <a:rPr lang="ru-RU" b="1" dirty="0" err="1" smtClean="0"/>
              <a:t>можна</a:t>
            </a:r>
            <a:r>
              <a:rPr lang="ru-RU" b="1" dirty="0" smtClean="0"/>
              <a:t> </a:t>
            </a:r>
            <a:r>
              <a:rPr lang="ru-RU" b="1" dirty="0" err="1" smtClean="0"/>
              <a:t>виявити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:</a:t>
            </a:r>
          </a:p>
          <a:p>
            <a:endParaRPr lang="ru-RU" b="1" dirty="0" smtClean="0"/>
          </a:p>
          <a:p>
            <a:r>
              <a:rPr lang="ru-RU" b="1" dirty="0" smtClean="0"/>
              <a:t>Батьки,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дуже</a:t>
            </a:r>
            <a:r>
              <a:rPr lang="ru-RU" b="1" dirty="0" smtClean="0"/>
              <a:t> </a:t>
            </a:r>
            <a:r>
              <a:rPr lang="ru-RU" b="1" dirty="0" err="1" smtClean="0"/>
              <a:t>рідко</a:t>
            </a:r>
            <a:r>
              <a:rPr lang="ru-RU" b="1" dirty="0" smtClean="0"/>
              <a:t> </a:t>
            </a:r>
            <a:r>
              <a:rPr lang="ru-RU" b="1" dirty="0" err="1" smtClean="0"/>
              <a:t>придушують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агресивність</a:t>
            </a:r>
            <a:r>
              <a:rPr lang="ru-RU" b="1" dirty="0" smtClean="0"/>
              <a:t> у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дітей</a:t>
            </a:r>
            <a:r>
              <a:rPr lang="ru-RU" b="1" dirty="0" smtClean="0"/>
              <a:t>, </a:t>
            </a:r>
            <a:r>
              <a:rPr lang="ru-RU" b="1" dirty="0" err="1" smtClean="0"/>
              <a:t>виховують</a:t>
            </a:r>
            <a:r>
              <a:rPr lang="ru-RU" b="1" dirty="0" smtClean="0"/>
              <a:t> в </a:t>
            </a:r>
            <a:r>
              <a:rPr lang="ru-RU" b="1" dirty="0" err="1" smtClean="0"/>
              <a:t>дитині</a:t>
            </a:r>
            <a:r>
              <a:rPr lang="ru-RU" b="1" dirty="0" smtClean="0"/>
              <a:t> </a:t>
            </a:r>
            <a:r>
              <a:rPr lang="ru-RU" b="1" dirty="0" err="1" smtClean="0"/>
              <a:t>надмірну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агресивність</a:t>
            </a:r>
            <a:r>
              <a:rPr lang="ru-RU" b="1" dirty="0" smtClean="0"/>
              <a:t>.</a:t>
            </a:r>
          </a:p>
          <a:p>
            <a:endParaRPr lang="ru-RU" b="1" dirty="0" smtClean="0"/>
          </a:p>
          <a:p>
            <a:r>
              <a:rPr lang="ru-RU" b="1" dirty="0" smtClean="0"/>
              <a:t> Батьки, </a:t>
            </a:r>
            <a:r>
              <a:rPr lang="ru-RU" b="1" dirty="0" err="1" smtClean="0"/>
              <a:t>які</a:t>
            </a:r>
            <a:r>
              <a:rPr lang="ru-RU" b="1" dirty="0" smtClean="0"/>
              <a:t> не </a:t>
            </a:r>
            <a:r>
              <a:rPr lang="ru-RU" b="1" dirty="0" err="1" smtClean="0"/>
              <a:t>карають</a:t>
            </a:r>
            <a:r>
              <a:rPr lang="ru-RU" b="1" dirty="0" smtClean="0"/>
              <a:t>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дітей</a:t>
            </a:r>
            <a:r>
              <a:rPr lang="ru-RU" b="1" dirty="0" smtClean="0"/>
              <a:t> за прояви </a:t>
            </a:r>
            <a:r>
              <a:rPr lang="ru-RU" b="1" dirty="0" err="1" smtClean="0"/>
              <a:t>агресивності</a:t>
            </a:r>
            <a:r>
              <a:rPr lang="ru-RU" b="1" dirty="0" smtClean="0"/>
              <a:t>, </a:t>
            </a:r>
            <a:r>
              <a:rPr lang="ru-RU" b="1" dirty="0" err="1" smtClean="0"/>
              <a:t>вірогідніше</a:t>
            </a:r>
            <a:r>
              <a:rPr lang="ru-RU" b="1" dirty="0" smtClean="0"/>
              <a:t> за все, </a:t>
            </a:r>
            <a:r>
              <a:rPr lang="ru-RU" b="1" dirty="0" err="1" smtClean="0"/>
              <a:t>виховують</a:t>
            </a:r>
            <a:r>
              <a:rPr lang="ru-RU" b="1" dirty="0" smtClean="0"/>
              <a:t> в них </a:t>
            </a:r>
            <a:r>
              <a:rPr lang="ru-RU" b="1" dirty="0" err="1" smtClean="0"/>
              <a:t>надмірну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агресивність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Батьки,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розумно</a:t>
            </a:r>
            <a:r>
              <a:rPr lang="ru-RU" b="1" dirty="0" smtClean="0"/>
              <a:t> </a:t>
            </a:r>
            <a:r>
              <a:rPr lang="ru-RU" b="1" dirty="0" err="1" smtClean="0"/>
              <a:t>придушують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агресивність</a:t>
            </a:r>
            <a:r>
              <a:rPr lang="ru-RU" b="1" dirty="0" smtClean="0"/>
              <a:t> у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дітей</a:t>
            </a:r>
            <a:r>
              <a:rPr lang="ru-RU" b="1" dirty="0" smtClean="0"/>
              <a:t>, як правило, </a:t>
            </a:r>
            <a:r>
              <a:rPr lang="ru-RU" b="1" dirty="0" err="1" smtClean="0"/>
              <a:t>виховують</a:t>
            </a:r>
            <a:r>
              <a:rPr lang="ru-RU" b="1" dirty="0" smtClean="0"/>
              <a:t> </a:t>
            </a:r>
            <a:r>
              <a:rPr lang="ru-RU" b="1" dirty="0" err="1" smtClean="0"/>
              <a:t>вміння</a:t>
            </a:r>
            <a:r>
              <a:rPr lang="ru-RU" b="1" dirty="0" smtClean="0"/>
              <a:t> </a:t>
            </a:r>
            <a:r>
              <a:rPr lang="ru-RU" b="1" dirty="0" err="1" smtClean="0"/>
              <a:t>володіти</a:t>
            </a:r>
            <a:r>
              <a:rPr lang="ru-RU" b="1" dirty="0" smtClean="0"/>
              <a:t> собою в </a:t>
            </a:r>
            <a:r>
              <a:rPr lang="ru-RU" b="1" dirty="0" err="1" smtClean="0"/>
              <a:t>ситуаціях</a:t>
            </a:r>
            <a:r>
              <a:rPr lang="ru-RU" b="1" dirty="0" smtClean="0"/>
              <a:t>, </a:t>
            </a:r>
            <a:r>
              <a:rPr lang="ru-RU" b="1" dirty="0" err="1" smtClean="0"/>
              <a:t>провокуючих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агресивну</a:t>
            </a:r>
            <a:r>
              <a:rPr lang="ru-RU" b="1" dirty="0" smtClean="0"/>
              <a:t> </a:t>
            </a:r>
            <a:r>
              <a:rPr lang="ru-RU" b="1" dirty="0" err="1" smtClean="0"/>
              <a:t>поведінку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4500" b="1" dirty="0" err="1" smtClean="0">
                <a:solidFill>
                  <a:srgbClr val="002060"/>
                </a:solidFill>
              </a:rPr>
              <a:t>Видів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агресивних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реакцій</a:t>
            </a:r>
            <a:endParaRPr lang="ru-RU" sz="4500" b="1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1.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Фізична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агресія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використання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    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фізичної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сили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проти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іншої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людини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2. Непряма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агресія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спрямована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через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іншу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людину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або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групу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людей.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3.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Роздратованість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схильність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до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прояву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негативних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почуттів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при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найменшому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       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збудженні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запальність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грубість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).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4.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Негативізм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опозиційна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манера в  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поведінці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від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пасивного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опору до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активної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боротьби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проти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встановлених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звичаїв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законів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5362" name="Picture 2" descr="http://im2-tub-ua.yandex.net/i?id=9dd5d7dcc411de00b2d6974c5890f970-36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2285992"/>
            <a:ext cx="2143125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329642" cy="586018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5. Образа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заздрість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ненависть до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оточуючих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за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справжні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вигадані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дії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6.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Вербальна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агресія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вираження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негативних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почуттів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як через форму (крик, вереск), так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через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словесні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відповіді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(погрози).</a:t>
            </a:r>
          </a:p>
          <a:p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4338" name="Picture 2" descr="http://im0-tub-ua.yandex.net/i?id=0b22b4c3d654c73d5ea215253cc9e559-86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857760"/>
            <a:ext cx="2857500" cy="1276350"/>
          </a:xfrm>
          <a:prstGeom prst="rect">
            <a:avLst/>
          </a:prstGeom>
          <a:noFill/>
        </p:spPr>
      </p:pic>
      <p:sp>
        <p:nvSpPr>
          <p:cNvPr id="14340" name="AutoShape 4" descr="http://im1-tub-ua.yandex.net/i?id=02be79cd9c622e151e3052fda3ded8c8-18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http://im1-tub-ua.yandex.net/i?id=02be79cd9c622e151e3052fda3ded8c8-18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8" name="Picture 12" descr="http://im1-tub-ua.yandex.net/i?id=02be79cd9c622e151e3052fda3ded8c8-18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000504"/>
            <a:ext cx="3228983" cy="21431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im3-tub-ua.yandex.net/i?id=ea96a9e965601ac4a4cbb8b12ceb081f-4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5286388"/>
            <a:ext cx="1962148" cy="1247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>
            <a:no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Напрями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корекційної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роботи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>
            <a:normAutofit fontScale="70000" lnSpcReduction="20000"/>
          </a:bodyPr>
          <a:lstStyle/>
          <a:p>
            <a:pPr algn="ctr"/>
            <a:endParaRPr lang="ru-RU" b="1" dirty="0" smtClean="0"/>
          </a:p>
          <a:p>
            <a:pPr algn="ctr">
              <a:buNone/>
            </a:pPr>
            <a:r>
              <a:rPr lang="ru-RU" b="1" dirty="0" err="1" smtClean="0"/>
              <a:t>Корекційну</a:t>
            </a:r>
            <a:r>
              <a:rPr lang="ru-RU" b="1" dirty="0" smtClean="0"/>
              <a:t> роботу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агресивними</a:t>
            </a:r>
            <a:r>
              <a:rPr lang="ru-RU" b="1" dirty="0" smtClean="0"/>
              <a:t> </a:t>
            </a:r>
            <a:r>
              <a:rPr lang="ru-RU" b="1" dirty="0" err="1" smtClean="0"/>
              <a:t>дітьми</a:t>
            </a:r>
            <a:r>
              <a:rPr lang="ru-RU" b="1" dirty="0" smtClean="0"/>
              <a:t> </a:t>
            </a:r>
            <a:r>
              <a:rPr lang="ru-RU" b="1" dirty="0" err="1" smtClean="0"/>
              <a:t>доцільно</a:t>
            </a:r>
            <a:r>
              <a:rPr lang="ru-RU" b="1" dirty="0" smtClean="0"/>
              <a:t> </a:t>
            </a:r>
            <a:r>
              <a:rPr lang="ru-RU" b="1" dirty="0" err="1" smtClean="0"/>
              <a:t>проводити</a:t>
            </a:r>
            <a:r>
              <a:rPr lang="ru-RU" b="1" dirty="0" smtClean="0"/>
              <a:t> в </a:t>
            </a:r>
            <a:r>
              <a:rPr lang="ru-RU" b="1" dirty="0" err="1" smtClean="0"/>
              <a:t>чотирьох</a:t>
            </a:r>
            <a:r>
              <a:rPr lang="ru-RU" b="1" dirty="0" smtClean="0"/>
              <a:t> </a:t>
            </a:r>
            <a:r>
              <a:rPr lang="ru-RU" b="1" dirty="0" err="1" smtClean="0"/>
              <a:t>напрямах</a:t>
            </a:r>
            <a:r>
              <a:rPr lang="ru-RU" b="1" dirty="0" smtClean="0"/>
              <a:t>.</a:t>
            </a:r>
          </a:p>
          <a:p>
            <a:endParaRPr lang="ru-RU" dirty="0" smtClean="0"/>
          </a:p>
          <a:p>
            <a:pPr algn="ctr"/>
            <a:r>
              <a:rPr lang="ru-RU" sz="3400" b="1" i="1" dirty="0" smtClean="0">
                <a:solidFill>
                  <a:srgbClr val="002060"/>
                </a:solidFill>
              </a:rPr>
              <a:t>1.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Навчати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дітей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соціально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прийнятних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способів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вираження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гніву</a:t>
            </a:r>
            <a:r>
              <a:rPr lang="ru-RU" sz="3400" b="1" i="1" dirty="0" smtClean="0">
                <a:solidFill>
                  <a:srgbClr val="002060"/>
                </a:solidFill>
              </a:rPr>
              <a:t> (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вчити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дітей</a:t>
            </a:r>
            <a:r>
              <a:rPr lang="ru-RU" sz="3400" b="1" i="1" dirty="0" smtClean="0">
                <a:solidFill>
                  <a:srgbClr val="002060"/>
                </a:solidFill>
              </a:rPr>
              <a:t> прямо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заявляти</a:t>
            </a:r>
            <a:r>
              <a:rPr lang="ru-RU" sz="3400" b="1" i="1" dirty="0" smtClean="0">
                <a:solidFill>
                  <a:srgbClr val="002060"/>
                </a:solidFill>
              </a:rPr>
              <a:t> про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свої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почуття</a:t>
            </a:r>
            <a:r>
              <a:rPr lang="ru-RU" sz="3400" b="1" i="1" dirty="0" smtClean="0">
                <a:solidFill>
                  <a:srgbClr val="002060"/>
                </a:solidFill>
              </a:rPr>
              <a:t> та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виражати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гнів</a:t>
            </a:r>
            <a:r>
              <a:rPr lang="ru-RU" sz="3400" b="1" i="1" dirty="0" smtClean="0">
                <a:solidFill>
                  <a:srgbClr val="002060"/>
                </a:solidFill>
              </a:rPr>
              <a:t> у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формі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гри</a:t>
            </a:r>
            <a:r>
              <a:rPr lang="ru-RU" sz="3400" b="1" i="1" dirty="0" smtClean="0">
                <a:solidFill>
                  <a:srgbClr val="002060"/>
                </a:solidFill>
              </a:rPr>
              <a:t> —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переносячи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його</a:t>
            </a:r>
            <a:r>
              <a:rPr lang="ru-RU" sz="3400" b="1" i="1" dirty="0" smtClean="0">
                <a:solidFill>
                  <a:srgbClr val="002060"/>
                </a:solidFill>
              </a:rPr>
              <a:t> на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гумові</a:t>
            </a:r>
            <a:r>
              <a:rPr lang="ru-RU" sz="3400" b="1" i="1" dirty="0" smtClean="0">
                <a:solidFill>
                  <a:srgbClr val="002060"/>
                </a:solidFill>
              </a:rPr>
              <a:t> та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м'які</a:t>
            </a:r>
            <a:r>
              <a:rPr lang="ru-RU" sz="3400" b="1" i="1" dirty="0" smtClean="0">
                <a:solidFill>
                  <a:srgbClr val="002060"/>
                </a:solidFill>
              </a:rPr>
              <a:t>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іграшки</a:t>
            </a:r>
            <a:r>
              <a:rPr lang="ru-RU" sz="3400" b="1" i="1" dirty="0" smtClean="0">
                <a:solidFill>
                  <a:srgbClr val="002060"/>
                </a:solidFill>
              </a:rPr>
              <a:t>, подушки, «скляночки для крику» </a:t>
            </a:r>
            <a:r>
              <a:rPr lang="ru-RU" sz="3400" b="1" i="1" dirty="0" err="1" smtClean="0">
                <a:solidFill>
                  <a:srgbClr val="002060"/>
                </a:solidFill>
              </a:rPr>
              <a:t>тощо</a:t>
            </a:r>
            <a:r>
              <a:rPr lang="ru-RU" sz="3400" b="1" i="1" dirty="0" smtClean="0">
                <a:solidFill>
                  <a:srgbClr val="002060"/>
                </a:solidFill>
              </a:rPr>
              <a:t>).</a:t>
            </a:r>
          </a:p>
          <a:p>
            <a:endParaRPr lang="ru-RU" dirty="0" smtClean="0"/>
          </a:p>
          <a:p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техніка</a:t>
            </a:r>
            <a:r>
              <a:rPr lang="ru-RU" dirty="0" smtClean="0"/>
              <a:t> особливо </a:t>
            </a:r>
            <a:r>
              <a:rPr lang="ru-RU" dirty="0" err="1" smtClean="0"/>
              <a:t>корисна</a:t>
            </a:r>
            <a:r>
              <a:rPr lang="ru-RU" dirty="0" smtClean="0"/>
              <a:t> для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несміливими</a:t>
            </a:r>
            <a:r>
              <a:rPr lang="ru-RU" dirty="0" smtClean="0"/>
              <a:t>, не </a:t>
            </a:r>
            <a:r>
              <a:rPr lang="ru-RU" dirty="0" err="1" smtClean="0"/>
              <a:t>впевненими</a:t>
            </a:r>
            <a:r>
              <a:rPr lang="ru-RU" dirty="0" smtClean="0"/>
              <a:t> в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дітьми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рекомендувати</a:t>
            </a:r>
            <a:r>
              <a:rPr lang="ru-RU" dirty="0" smtClean="0"/>
              <a:t> для тих,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працюють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дітьми</a:t>
            </a:r>
            <a:r>
              <a:rPr lang="ru-RU" dirty="0" smtClean="0"/>
              <a:t> </a:t>
            </a:r>
            <a:r>
              <a:rPr lang="ru-RU" dirty="0" err="1" smtClean="0"/>
              <a:t>холеричного</a:t>
            </a:r>
            <a:r>
              <a:rPr lang="ru-RU" dirty="0" smtClean="0"/>
              <a:t> типу </a:t>
            </a:r>
            <a:r>
              <a:rPr lang="ru-RU" dirty="0" err="1" smtClean="0"/>
              <a:t>активності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емоційної</a:t>
            </a:r>
            <a:r>
              <a:rPr lang="ru-RU" dirty="0" smtClean="0"/>
              <a:t> </a:t>
            </a:r>
            <a:r>
              <a:rPr lang="ru-RU" dirty="0" err="1" smtClean="0"/>
              <a:t>напруженості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залучати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до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податливими</a:t>
            </a:r>
            <a:r>
              <a:rPr lang="ru-RU" dirty="0" smtClean="0"/>
              <a:t> </a:t>
            </a:r>
            <a:r>
              <a:rPr lang="ru-RU" dirty="0" err="1" smtClean="0"/>
              <a:t>матеріалами</a:t>
            </a:r>
            <a:r>
              <a:rPr lang="ru-RU" dirty="0" smtClean="0"/>
              <a:t>: глиною, </a:t>
            </a:r>
            <a:r>
              <a:rPr lang="ru-RU" dirty="0" err="1" smtClean="0"/>
              <a:t>пластиліном</a:t>
            </a:r>
            <a:r>
              <a:rPr lang="ru-RU" dirty="0" smtClean="0"/>
              <a:t> — </a:t>
            </a:r>
            <a:r>
              <a:rPr lang="ru-RU" dirty="0" err="1" smtClean="0"/>
              <a:t>тістом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472518" cy="58601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2. </a:t>
            </a:r>
            <a:r>
              <a:rPr lang="ru-RU" dirty="0" err="1" smtClean="0"/>
              <a:t>Навчати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прийомів</a:t>
            </a:r>
            <a:r>
              <a:rPr lang="ru-RU" dirty="0" smtClean="0"/>
              <a:t> </a:t>
            </a:r>
            <a:r>
              <a:rPr lang="ru-RU" dirty="0" err="1" smtClean="0"/>
              <a:t>саморегуляції</a:t>
            </a:r>
            <a:r>
              <a:rPr lang="ru-RU" dirty="0" smtClean="0"/>
              <a:t>,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володіти</a:t>
            </a:r>
            <a:r>
              <a:rPr lang="ru-RU" dirty="0" smtClean="0"/>
              <a:t> собою за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ситуацій</a:t>
            </a:r>
            <a:r>
              <a:rPr lang="ru-RU" dirty="0" smtClean="0"/>
              <a:t>, для них </a:t>
            </a:r>
            <a:r>
              <a:rPr lang="ru-RU" dirty="0" err="1" smtClean="0"/>
              <a:t>корисними</a:t>
            </a:r>
            <a:r>
              <a:rPr lang="ru-RU" dirty="0" smtClean="0"/>
              <a:t> </a:t>
            </a:r>
            <a:r>
              <a:rPr lang="ru-RU" dirty="0" err="1" smtClean="0"/>
              <a:t>будуть</a:t>
            </a:r>
            <a:r>
              <a:rPr lang="ru-RU" dirty="0" smtClean="0"/>
              <a:t> </a:t>
            </a:r>
            <a:r>
              <a:rPr lang="ru-RU" dirty="0" err="1" smtClean="0"/>
              <a:t>будь-які</a:t>
            </a:r>
            <a:r>
              <a:rPr lang="ru-RU" dirty="0" smtClean="0"/>
              <a:t> </a:t>
            </a:r>
            <a:r>
              <a:rPr lang="ru-RU" dirty="0" err="1" smtClean="0"/>
              <a:t>релаксаційні</a:t>
            </a:r>
            <a:r>
              <a:rPr lang="ru-RU" dirty="0" smtClean="0"/>
              <a:t> та </a:t>
            </a:r>
            <a:r>
              <a:rPr lang="ru-RU" dirty="0" err="1" smtClean="0"/>
              <a:t>психогімнастичні</a:t>
            </a:r>
            <a:r>
              <a:rPr lang="ru-RU" dirty="0" smtClean="0"/>
              <a:t> </a:t>
            </a:r>
            <a:r>
              <a:rPr lang="ru-RU" dirty="0" err="1" smtClean="0"/>
              <a:t>вправи</a:t>
            </a:r>
            <a:r>
              <a:rPr lang="ru-RU" dirty="0" smtClean="0"/>
              <a:t>, </a:t>
            </a:r>
            <a:r>
              <a:rPr lang="ru-RU" dirty="0" err="1" smtClean="0"/>
              <a:t>зважаючи</a:t>
            </a:r>
            <a:r>
              <a:rPr lang="ru-RU" dirty="0" smtClean="0"/>
              <a:t> на </a:t>
            </a:r>
            <a:r>
              <a:rPr lang="ru-RU" dirty="0" err="1" smtClean="0"/>
              <a:t>м'язову</a:t>
            </a:r>
            <a:r>
              <a:rPr lang="ru-RU" dirty="0" smtClean="0"/>
              <a:t> </a:t>
            </a:r>
            <a:r>
              <a:rPr lang="ru-RU" dirty="0" err="1" smtClean="0"/>
              <a:t>напругу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зажими</a:t>
            </a:r>
            <a:r>
              <a:rPr lang="ru-RU" dirty="0" smtClean="0"/>
              <a:t> в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кисті</a:t>
            </a:r>
            <a:r>
              <a:rPr lang="ru-RU" dirty="0" smtClean="0"/>
              <a:t> рук та </a:t>
            </a:r>
            <a:r>
              <a:rPr lang="ru-RU" dirty="0" err="1" smtClean="0"/>
              <a:t>обличчя</a:t>
            </a:r>
            <a:r>
              <a:rPr lang="ru-RU" dirty="0" smtClean="0"/>
              <a:t>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піднімаючи</a:t>
            </a:r>
            <a:r>
              <a:rPr lang="ru-RU" dirty="0" smtClean="0"/>
              <a:t> та </a:t>
            </a:r>
            <a:r>
              <a:rPr lang="ru-RU" dirty="0" err="1" smtClean="0"/>
              <a:t>кидаючи</a:t>
            </a:r>
            <a:r>
              <a:rPr lang="ru-RU" dirty="0" smtClean="0"/>
              <a:t> «</a:t>
            </a:r>
            <a:r>
              <a:rPr lang="ru-RU" dirty="0" err="1" smtClean="0"/>
              <a:t>тяжку</a:t>
            </a:r>
            <a:r>
              <a:rPr lang="ru-RU" dirty="0" smtClean="0"/>
              <a:t> штангу»,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зменшує</a:t>
            </a:r>
            <a:r>
              <a:rPr lang="ru-RU" dirty="0" smtClean="0"/>
              <a:t> </a:t>
            </a:r>
            <a:r>
              <a:rPr lang="ru-RU" dirty="0" err="1" smtClean="0"/>
              <a:t>напруженість</a:t>
            </a:r>
            <a:r>
              <a:rPr lang="ru-RU" dirty="0" smtClean="0"/>
              <a:t>, </a:t>
            </a:r>
            <a:r>
              <a:rPr lang="ru-RU" dirty="0" err="1" smtClean="0"/>
              <a:t>відволікається</a:t>
            </a:r>
            <a:r>
              <a:rPr lang="ru-RU" dirty="0" smtClean="0"/>
              <a:t> та </a:t>
            </a:r>
            <a:r>
              <a:rPr lang="ru-RU" dirty="0" err="1" smtClean="0"/>
              <a:t>відпочиває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Одним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прийомів</a:t>
            </a:r>
            <a:r>
              <a:rPr lang="ru-RU" dirty="0" smtClean="0"/>
              <a:t> самоконтролю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стискання</a:t>
            </a:r>
            <a:r>
              <a:rPr lang="ru-RU" dirty="0" smtClean="0"/>
              <a:t> в </a:t>
            </a:r>
            <a:r>
              <a:rPr lang="ru-RU" dirty="0" err="1" smtClean="0"/>
              <a:t>кишені</a:t>
            </a:r>
            <a:r>
              <a:rPr lang="ru-RU" dirty="0" smtClean="0"/>
              <a:t> «</a:t>
            </a:r>
            <a:r>
              <a:rPr lang="ru-RU" dirty="0" err="1" smtClean="0"/>
              <a:t>чарівного</a:t>
            </a:r>
            <a:r>
              <a:rPr lang="ru-RU" dirty="0" smtClean="0"/>
              <a:t> </a:t>
            </a:r>
            <a:r>
              <a:rPr lang="ru-RU" dirty="0" err="1" smtClean="0"/>
              <a:t>камінчика</a:t>
            </a:r>
            <a:r>
              <a:rPr lang="ru-RU" dirty="0" smtClean="0"/>
              <a:t>»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 </a:t>
            </a:r>
            <a:r>
              <a:rPr lang="ru-RU" dirty="0" err="1" smtClean="0"/>
              <a:t>талісмана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попередить</a:t>
            </a:r>
            <a:r>
              <a:rPr lang="ru-RU" dirty="0" smtClean="0"/>
              <a:t> </a:t>
            </a:r>
            <a:r>
              <a:rPr lang="ru-RU" dirty="0" err="1" smtClean="0"/>
              <a:t>агресивні</a:t>
            </a:r>
            <a:r>
              <a:rPr lang="ru-RU" dirty="0" smtClean="0"/>
              <a:t> </a:t>
            </a:r>
            <a:r>
              <a:rPr lang="ru-RU" dirty="0" err="1" smtClean="0"/>
              <a:t>бажання</a:t>
            </a:r>
            <a:r>
              <a:rPr lang="ru-RU" dirty="0" smtClean="0"/>
              <a:t>.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рекомендувати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простий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довести свою силу: </a:t>
            </a:r>
            <a:r>
              <a:rPr lang="ru-RU" dirty="0" err="1" smtClean="0"/>
              <a:t>стиснути</a:t>
            </a:r>
            <a:r>
              <a:rPr lang="ru-RU" dirty="0" smtClean="0"/>
              <a:t> </a:t>
            </a:r>
            <a:r>
              <a:rPr lang="ru-RU" dirty="0" err="1" smtClean="0"/>
              <a:t>долонями</a:t>
            </a:r>
            <a:r>
              <a:rPr lang="ru-RU" dirty="0" smtClean="0"/>
              <a:t> </a:t>
            </a:r>
            <a:r>
              <a:rPr lang="ru-RU" dirty="0" err="1" smtClean="0"/>
              <a:t>лікті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притиснути</a:t>
            </a:r>
            <a:r>
              <a:rPr lang="ru-RU" dirty="0" smtClean="0"/>
              <a:t> руки до грудей — поза </a:t>
            </a:r>
            <a:r>
              <a:rPr lang="ru-RU" dirty="0" err="1" smtClean="0"/>
              <a:t>витриманої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2. </a:t>
            </a:r>
            <a:r>
              <a:rPr lang="ru-RU" b="1" dirty="0" smtClean="0">
                <a:solidFill>
                  <a:srgbClr val="002060"/>
                </a:solidFill>
              </a:rPr>
              <a:t>Для </a:t>
            </a:r>
            <a:r>
              <a:rPr lang="ru-RU" b="1" dirty="0" err="1" smtClean="0">
                <a:solidFill>
                  <a:srgbClr val="002060"/>
                </a:solidFill>
              </a:rPr>
              <a:t>виходу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конфліктних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ситуацій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агресивних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дітей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необхідно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навчати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різних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комунікативних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умінь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b="1" dirty="0" err="1" smtClean="0">
                <a:solidFill>
                  <a:srgbClr val="002060"/>
                </a:solidFill>
              </a:rPr>
              <a:t>вітання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прощання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звертання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прохання</a:t>
            </a:r>
            <a:r>
              <a:rPr lang="ru-RU" b="1" dirty="0" smtClean="0">
                <a:solidFill>
                  <a:srgbClr val="002060"/>
                </a:solidFill>
              </a:rPr>
              <a:t> про </a:t>
            </a:r>
            <a:r>
              <a:rPr lang="ru-RU" b="1" dirty="0" err="1" smtClean="0">
                <a:solidFill>
                  <a:srgbClr val="002060"/>
                </a:solidFill>
              </a:rPr>
              <a:t>підтримку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послугу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допомогу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надання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допомоги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вдячності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відмови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 smtClean="0"/>
              <a:t>проводити</a:t>
            </a:r>
            <a:r>
              <a:rPr lang="ru-RU" dirty="0" smtClean="0"/>
              <a:t> </a:t>
            </a:r>
            <a:r>
              <a:rPr lang="ru-RU" dirty="0" err="1" smtClean="0"/>
              <a:t>спеціальну</a:t>
            </a:r>
            <a:r>
              <a:rPr lang="ru-RU" dirty="0" smtClean="0"/>
              <a:t> роботу, </a:t>
            </a:r>
            <a:r>
              <a:rPr lang="ru-RU" dirty="0" err="1" smtClean="0"/>
              <a:t>спрямовану</a:t>
            </a:r>
            <a:r>
              <a:rPr lang="ru-RU" dirty="0" smtClean="0"/>
              <a:t> на </a:t>
            </a: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компетентності</a:t>
            </a:r>
            <a:r>
              <a:rPr lang="ru-RU" dirty="0" smtClean="0"/>
              <a:t> у </a:t>
            </a:r>
            <a:r>
              <a:rPr lang="ru-RU" dirty="0" err="1" smtClean="0"/>
              <a:t>спілкуванні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агресивними</a:t>
            </a:r>
            <a:r>
              <a:rPr lang="ru-RU" dirty="0" smtClean="0"/>
              <a:t> </a:t>
            </a:r>
            <a:r>
              <a:rPr lang="ru-RU" dirty="0" err="1" smtClean="0"/>
              <a:t>проявами</a:t>
            </a:r>
            <a:r>
              <a:rPr lang="ru-RU" dirty="0" smtClean="0"/>
              <a:t>. </a:t>
            </a:r>
            <a:r>
              <a:rPr lang="ru-RU" dirty="0" err="1" smtClean="0"/>
              <a:t>Розвиваючи</a:t>
            </a:r>
            <a:r>
              <a:rPr lang="ru-RU" dirty="0" smtClean="0"/>
              <a:t> </a:t>
            </a:r>
            <a:r>
              <a:rPr lang="ru-RU" dirty="0" err="1" smtClean="0"/>
              <a:t>компетентність</a:t>
            </a:r>
            <a:r>
              <a:rPr lang="ru-RU" dirty="0" smtClean="0"/>
              <a:t> у </a:t>
            </a:r>
            <a:r>
              <a:rPr lang="ru-RU" dirty="0" err="1" smtClean="0"/>
              <a:t>спілкуванні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агресивними</a:t>
            </a:r>
            <a:r>
              <a:rPr lang="ru-RU" dirty="0" smtClean="0"/>
              <a:t> </a:t>
            </a:r>
            <a:r>
              <a:rPr lang="ru-RU" dirty="0" err="1" smtClean="0"/>
              <a:t>проявами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b="1" dirty="0" err="1" smtClean="0"/>
              <a:t>навчити</a:t>
            </a:r>
            <a:r>
              <a:rPr lang="ru-RU" b="1" dirty="0" smtClean="0"/>
              <a:t> </a:t>
            </a:r>
            <a:r>
              <a:rPr lang="ru-RU" b="1" dirty="0" err="1" smtClean="0"/>
              <a:t>їх</a:t>
            </a:r>
            <a:r>
              <a:rPr lang="ru-RU" b="1" dirty="0" smtClean="0"/>
              <a:t> </a:t>
            </a:r>
            <a:r>
              <a:rPr lang="ru-RU" b="1" dirty="0" err="1" smtClean="0"/>
              <a:t>слухати</a:t>
            </a:r>
            <a:r>
              <a:rPr lang="ru-RU" b="1" dirty="0" smtClean="0"/>
              <a:t> </a:t>
            </a:r>
            <a:r>
              <a:rPr lang="ru-RU" b="1" dirty="0" err="1" smtClean="0"/>
              <a:t>інших</a:t>
            </a:r>
            <a:r>
              <a:rPr lang="ru-RU" b="1" dirty="0" smtClean="0"/>
              <a:t>, </a:t>
            </a:r>
            <a:r>
              <a:rPr lang="ru-RU" b="1" dirty="0" err="1" smtClean="0"/>
              <a:t>співпрацювати</a:t>
            </a:r>
            <a:r>
              <a:rPr lang="ru-RU" b="1" dirty="0" smtClean="0"/>
              <a:t>, </a:t>
            </a:r>
            <a:r>
              <a:rPr lang="ru-RU" b="1" dirty="0" err="1" smtClean="0"/>
              <a:t>говорити</a:t>
            </a:r>
            <a:r>
              <a:rPr lang="ru-RU" b="1" dirty="0" smtClean="0"/>
              <a:t> перед </a:t>
            </a:r>
            <a:r>
              <a:rPr lang="ru-RU" b="1" dirty="0" err="1" smtClean="0"/>
              <a:t>іншими</a:t>
            </a:r>
            <a:r>
              <a:rPr lang="ru-RU" b="1" dirty="0" smtClean="0"/>
              <a:t>, </a:t>
            </a:r>
            <a:r>
              <a:rPr lang="ru-RU" b="1" dirty="0" err="1" smtClean="0"/>
              <a:t>керувати</a:t>
            </a:r>
            <a:r>
              <a:rPr lang="ru-RU" b="1" dirty="0" smtClean="0"/>
              <a:t> та </a:t>
            </a:r>
            <a:r>
              <a:rPr lang="ru-RU" b="1" dirty="0" err="1" smtClean="0"/>
              <a:t>підкорятися</a:t>
            </a:r>
            <a:r>
              <a:rPr lang="ru-RU" b="1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7304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Обговорюючи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агресивні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вчинки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</a:rPr>
              <a:t>необхідно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запитувати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</a:rPr>
              <a:t>що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відчуває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3200" b="1" dirty="0" smtClean="0">
                <a:solidFill>
                  <a:srgbClr val="002060"/>
                </a:solidFill>
              </a:rPr>
              <a:t>, як </a:t>
            </a:r>
            <a:r>
              <a:rPr lang="ru-RU" sz="3200" b="1" dirty="0" err="1" smtClean="0">
                <a:solidFill>
                  <a:srgbClr val="002060"/>
                </a:solidFill>
              </a:rPr>
              <a:t>і</a:t>
            </a:r>
            <a:r>
              <a:rPr lang="ru-RU" sz="3200" b="1" dirty="0" smtClean="0">
                <a:solidFill>
                  <a:srgbClr val="002060"/>
                </a:solidFill>
              </a:rPr>
              <a:t> коли вона </a:t>
            </a:r>
            <a:r>
              <a:rPr lang="ru-RU" sz="3200" b="1" dirty="0" err="1" smtClean="0">
                <a:solidFill>
                  <a:srgbClr val="002060"/>
                </a:solidFill>
              </a:rPr>
              <a:t>співпереживає</a:t>
            </a:r>
            <a:r>
              <a:rPr lang="ru-RU" sz="3200" b="1" dirty="0" smtClean="0">
                <a:solidFill>
                  <a:srgbClr val="002060"/>
                </a:solidFill>
              </a:rPr>
              <a:t> та </a:t>
            </a:r>
            <a:r>
              <a:rPr lang="ru-RU" sz="3200" b="1" dirty="0" err="1" smtClean="0">
                <a:solidFill>
                  <a:srgbClr val="002060"/>
                </a:solidFill>
              </a:rPr>
              <a:t>співчуває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іншим</a:t>
            </a:r>
            <a:r>
              <a:rPr lang="ru-RU" sz="3200" b="1" dirty="0" smtClean="0">
                <a:solidFill>
                  <a:srgbClr val="002060"/>
                </a:solidFill>
              </a:rPr>
              <a:t>, як реально </a:t>
            </a:r>
            <a:r>
              <a:rPr lang="ru-RU" sz="3200" b="1" dirty="0" err="1" smtClean="0">
                <a:solidFill>
                  <a:srgbClr val="002060"/>
                </a:solidFill>
              </a:rPr>
              <a:t>може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допомогти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ровесникові</a:t>
            </a:r>
            <a:r>
              <a:rPr lang="ru-RU" sz="3200" b="1" dirty="0" smtClean="0">
                <a:solidFill>
                  <a:srgbClr val="002060"/>
                </a:solidFill>
              </a:rPr>
              <a:t>. </a:t>
            </a:r>
          </a:p>
          <a:p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http://im2-tub-ua.yandex.net/i?id=b2d0dd9dfb238a50e0d27c525c966540-11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929066"/>
            <a:ext cx="3450442" cy="25003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 </a:t>
            </a:r>
            <a:r>
              <a:rPr lang="ru-RU" dirty="0" err="1" smtClean="0">
                <a:solidFill>
                  <a:srgbClr val="FF0000"/>
                </a:solidFill>
              </a:rPr>
              <a:t>конфліктних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ситуаціях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рекомендуються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дорослим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ru-RU" dirty="0" err="1" smtClean="0">
                <a:solidFill>
                  <a:srgbClr val="FF0000"/>
                </a:solidFill>
              </a:rPr>
              <a:t>такі</a:t>
            </a:r>
            <a:r>
              <a:rPr lang="ru-RU" dirty="0" smtClean="0">
                <a:solidFill>
                  <a:srgbClr val="FF0000"/>
                </a:solidFill>
              </a:rPr>
              <a:t> правила </a:t>
            </a:r>
            <a:r>
              <a:rPr lang="ru-RU" dirty="0" err="1" smtClean="0">
                <a:solidFill>
                  <a:srgbClr val="FF0000"/>
                </a:solidFill>
              </a:rPr>
              <a:t>взаємодії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ru-RU" dirty="0" err="1" smtClean="0">
                <a:solidFill>
                  <a:srgbClr val="FF0000"/>
                </a:solidFill>
              </a:rPr>
              <a:t>дитиною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3100" b="1" dirty="0" smtClean="0">
                <a:solidFill>
                  <a:srgbClr val="002060"/>
                </a:solidFill>
              </a:rPr>
              <a:t>1. </a:t>
            </a:r>
            <a:r>
              <a:rPr lang="ru-RU" sz="3100" b="1" dirty="0" err="1" smtClean="0">
                <a:solidFill>
                  <a:srgbClr val="002060"/>
                </a:solidFill>
              </a:rPr>
              <a:t>Спокійне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ставлення</a:t>
            </a:r>
            <a:r>
              <a:rPr lang="ru-RU" sz="3100" b="1" dirty="0" smtClean="0">
                <a:solidFill>
                  <a:srgbClr val="002060"/>
                </a:solidFill>
              </a:rPr>
              <a:t> у </a:t>
            </a:r>
            <a:r>
              <a:rPr lang="ru-RU" sz="3100" b="1" dirty="0" err="1" smtClean="0">
                <a:solidFill>
                  <a:srgbClr val="002060"/>
                </a:solidFill>
              </a:rPr>
              <a:t>разі</a:t>
            </a:r>
            <a:r>
              <a:rPr lang="ru-RU" sz="3100" b="1" dirty="0" smtClean="0">
                <a:solidFill>
                  <a:srgbClr val="002060"/>
                </a:solidFill>
              </a:rPr>
              <a:t> не </a:t>
            </a:r>
            <a:r>
              <a:rPr lang="ru-RU" sz="3100" b="1" dirty="0" err="1" smtClean="0">
                <a:solidFill>
                  <a:srgbClr val="002060"/>
                </a:solidFill>
              </a:rPr>
              <a:t>значної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агресії</a:t>
            </a:r>
            <a:r>
              <a:rPr lang="ru-RU" sz="3100" b="1" dirty="0" smtClean="0">
                <a:solidFill>
                  <a:srgbClr val="00206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b="1" i="1" dirty="0" err="1" smtClean="0"/>
              <a:t>повністю</a:t>
            </a:r>
            <a:r>
              <a:rPr lang="ru-RU" b="1" i="1" dirty="0" smtClean="0"/>
              <a:t> </a:t>
            </a:r>
            <a:r>
              <a:rPr lang="ru-RU" b="1" i="1" dirty="0" err="1" smtClean="0"/>
              <a:t>ігнорувати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агресивні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реакції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дитини</a:t>
            </a:r>
            <a:r>
              <a:rPr lang="ru-RU" b="1" i="1" dirty="0" smtClean="0"/>
              <a:t>;</a:t>
            </a:r>
          </a:p>
          <a:p>
            <a:endParaRPr lang="ru-RU" b="1" i="1" dirty="0" smtClean="0"/>
          </a:p>
          <a:p>
            <a:r>
              <a:rPr lang="ru-RU" b="1" i="1" dirty="0" smtClean="0"/>
              <a:t> </a:t>
            </a:r>
            <a:r>
              <a:rPr lang="ru-RU" b="1" i="1" dirty="0" err="1" smtClean="0"/>
              <a:t>виразити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своє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розуміння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дитячих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почуттів</a:t>
            </a:r>
            <a:r>
              <a:rPr lang="ru-RU" b="1" i="1" dirty="0" smtClean="0"/>
              <a:t> («</a:t>
            </a:r>
            <a:r>
              <a:rPr lang="ru-RU" b="1" i="1" dirty="0" err="1" smtClean="0"/>
              <a:t>звичайно</a:t>
            </a:r>
            <a:r>
              <a:rPr lang="ru-RU" b="1" i="1" dirty="0" smtClean="0"/>
              <a:t>, </a:t>
            </a:r>
            <a:r>
              <a:rPr lang="ru-RU" b="1" i="1" dirty="0" err="1" smtClean="0"/>
              <a:t>тобі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прикро</a:t>
            </a:r>
            <a:r>
              <a:rPr lang="ru-RU" b="1" i="1" dirty="0" smtClean="0"/>
              <a:t>...»);</a:t>
            </a:r>
          </a:p>
          <a:p>
            <a:endParaRPr lang="ru-RU" b="1" i="1" dirty="0" smtClean="0"/>
          </a:p>
          <a:p>
            <a:r>
              <a:rPr lang="ru-RU" b="1" i="1" dirty="0" smtClean="0"/>
              <a:t> </a:t>
            </a:r>
            <a:r>
              <a:rPr lang="ru-RU" b="1" i="1" dirty="0" err="1" smtClean="0"/>
              <a:t>запропонувати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дитині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щось</a:t>
            </a:r>
            <a:r>
              <a:rPr lang="ru-RU" b="1" i="1" dirty="0" smtClean="0"/>
              <a:t> </a:t>
            </a:r>
            <a:r>
              <a:rPr lang="ru-RU" b="1" i="1" dirty="0" err="1" smtClean="0"/>
              <a:t>зробити</a:t>
            </a:r>
            <a:r>
              <a:rPr lang="ru-RU" b="1" i="1" dirty="0" smtClean="0"/>
              <a:t>, </a:t>
            </a:r>
            <a:r>
              <a:rPr lang="ru-RU" b="1" i="1" dirty="0" err="1" smtClean="0"/>
              <a:t>попросити</a:t>
            </a:r>
            <a:r>
              <a:rPr lang="ru-RU" b="1" i="1" dirty="0" smtClean="0"/>
              <a:t> про </a:t>
            </a:r>
            <a:r>
              <a:rPr lang="ru-RU" b="1" i="1" dirty="0" err="1" smtClean="0"/>
              <a:t>допомогу</a:t>
            </a:r>
            <a:r>
              <a:rPr lang="ru-RU" b="1" i="1" dirty="0" smtClean="0"/>
              <a:t>, </a:t>
            </a:r>
            <a:r>
              <a:rPr lang="ru-RU" b="1" i="1" dirty="0" err="1" smtClean="0"/>
              <a:t>тобто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переключити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її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увагу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інше</a:t>
            </a:r>
            <a:r>
              <a:rPr lang="ru-RU" b="1" i="1" dirty="0" smtClean="0"/>
              <a:t> («</a:t>
            </a:r>
            <a:r>
              <a:rPr lang="ru-RU" b="1" i="1" dirty="0" err="1" smtClean="0"/>
              <a:t>допоможи</a:t>
            </a:r>
            <a:r>
              <a:rPr lang="ru-RU" b="1" i="1" dirty="0" smtClean="0"/>
              <a:t>...», «подай...», «</a:t>
            </a:r>
            <a:r>
              <a:rPr lang="ru-RU" b="1" i="1" dirty="0" err="1" smtClean="0"/>
              <a:t>потримай</a:t>
            </a:r>
            <a:r>
              <a:rPr lang="ru-RU" b="1" i="1" dirty="0" smtClean="0"/>
              <a:t>...»);</a:t>
            </a:r>
          </a:p>
          <a:p>
            <a:endParaRPr lang="ru-RU" b="1" i="1" dirty="0" smtClean="0"/>
          </a:p>
          <a:p>
            <a:r>
              <a:rPr lang="ru-RU" b="1" i="1" dirty="0" smtClean="0"/>
              <a:t> позитивно </a:t>
            </a:r>
            <a:r>
              <a:rPr lang="ru-RU" b="1" i="1" dirty="0" err="1" smtClean="0"/>
              <a:t>пояснити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поведінку</a:t>
            </a:r>
            <a:r>
              <a:rPr lang="ru-RU" b="1" i="1" dirty="0" smtClean="0"/>
              <a:t> («</a:t>
            </a:r>
            <a:r>
              <a:rPr lang="ru-RU" b="1" i="1" dirty="0" err="1" smtClean="0"/>
              <a:t>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сердитий</a:t>
            </a:r>
            <a:r>
              <a:rPr lang="ru-RU" b="1" i="1" dirty="0" smtClean="0"/>
              <a:t>, тому </a:t>
            </a:r>
            <a:r>
              <a:rPr lang="ru-RU" b="1" i="1" dirty="0" err="1" smtClean="0"/>
              <a:t>що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втомився</a:t>
            </a:r>
            <a:r>
              <a:rPr lang="ru-RU" b="1" i="1" dirty="0" smtClean="0"/>
              <a:t>...»).</a:t>
            </a:r>
          </a:p>
          <a:p>
            <a:endParaRPr lang="ru-RU" dirty="0" smtClean="0"/>
          </a:p>
        </p:txBody>
      </p:sp>
      <p:pic>
        <p:nvPicPr>
          <p:cNvPr id="9218" name="Picture 2" descr="http://im1-tub-ua.yandex.net/i?id=3a63983a75c3c25ef76255669c01d992-12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553620"/>
            <a:ext cx="2405066" cy="1803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472518" cy="5931618"/>
          </a:xfrm>
        </p:spPr>
        <p:txBody>
          <a:bodyPr>
            <a:normAutofit fontScale="92500" lnSpcReduction="20000"/>
          </a:bodyPr>
          <a:lstStyle/>
          <a:p>
            <a:r>
              <a:rPr lang="ru-RU" sz="3800" b="1" dirty="0" smtClean="0">
                <a:solidFill>
                  <a:srgbClr val="002060"/>
                </a:solidFill>
              </a:rPr>
              <a:t>2. </a:t>
            </a:r>
            <a:r>
              <a:rPr lang="ru-RU" sz="38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3800" b="1" dirty="0" smtClean="0">
                <a:solidFill>
                  <a:srgbClr val="002060"/>
                </a:solidFill>
              </a:rPr>
              <a:t> </a:t>
            </a:r>
            <a:r>
              <a:rPr lang="ru-RU" sz="3800" b="1" dirty="0" err="1" smtClean="0">
                <a:solidFill>
                  <a:srgbClr val="002060"/>
                </a:solidFill>
              </a:rPr>
              <a:t>відреаговує</a:t>
            </a:r>
            <a:r>
              <a:rPr lang="ru-RU" sz="3800" b="1" dirty="0" smtClean="0">
                <a:solidFill>
                  <a:srgbClr val="002060"/>
                </a:solidFill>
              </a:rPr>
              <a:t> </a:t>
            </a:r>
            <a:r>
              <a:rPr lang="ru-RU" sz="3800" b="1" dirty="0" err="1" smtClean="0">
                <a:solidFill>
                  <a:srgbClr val="002060"/>
                </a:solidFill>
              </a:rPr>
              <a:t>свій</a:t>
            </a:r>
            <a:r>
              <a:rPr lang="ru-RU" sz="3800" b="1" dirty="0" smtClean="0">
                <a:solidFill>
                  <a:srgbClr val="002060"/>
                </a:solidFill>
              </a:rPr>
              <a:t> </a:t>
            </a:r>
            <a:r>
              <a:rPr lang="ru-RU" sz="3800" b="1" dirty="0" err="1" smtClean="0">
                <a:solidFill>
                  <a:srgbClr val="002060"/>
                </a:solidFill>
              </a:rPr>
              <a:t>гнів</a:t>
            </a:r>
            <a:r>
              <a:rPr lang="ru-RU" sz="3800" b="1" dirty="0" smtClean="0">
                <a:solidFill>
                  <a:srgbClr val="002060"/>
                </a:solidFill>
              </a:rPr>
              <a:t> у </a:t>
            </a:r>
            <a:r>
              <a:rPr lang="ru-RU" sz="3800" b="1" dirty="0" err="1" smtClean="0">
                <a:solidFill>
                  <a:srgbClr val="002060"/>
                </a:solidFill>
              </a:rPr>
              <a:t>дозволених</a:t>
            </a:r>
            <a:r>
              <a:rPr lang="ru-RU" sz="3800" b="1" dirty="0" smtClean="0">
                <a:solidFill>
                  <a:srgbClr val="002060"/>
                </a:solidFill>
              </a:rPr>
              <a:t> межах </a:t>
            </a:r>
            <a:r>
              <a:rPr lang="ru-RU" sz="3800" b="1" dirty="0" err="1" smtClean="0">
                <a:solidFill>
                  <a:srgbClr val="002060"/>
                </a:solidFill>
              </a:rPr>
              <a:t>і</a:t>
            </a:r>
            <a:r>
              <a:rPr lang="ru-RU" sz="3800" b="1" dirty="0" smtClean="0">
                <a:solidFill>
                  <a:srgbClr val="002060"/>
                </a:solidFill>
              </a:rPr>
              <a:t> </a:t>
            </a:r>
            <a:r>
              <a:rPr lang="ru-RU" sz="3800" b="1" dirty="0" err="1" smtClean="0">
                <a:solidFill>
                  <a:srgbClr val="002060"/>
                </a:solidFill>
              </a:rPr>
              <a:t>заспокоюється</a:t>
            </a:r>
            <a:r>
              <a:rPr lang="ru-RU" sz="38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Доречно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проаналізувати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поведінку</a:t>
            </a:r>
            <a:r>
              <a:rPr lang="ru-RU" dirty="0" smtClean="0"/>
              <a:t> разом,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 smtClean="0"/>
              <a:t>обговорити</a:t>
            </a:r>
            <a:r>
              <a:rPr lang="ru-RU" dirty="0" smtClean="0"/>
              <a:t> </a:t>
            </a:r>
            <a:r>
              <a:rPr lang="ru-RU" dirty="0" err="1" smtClean="0"/>
              <a:t>конкретні</a:t>
            </a:r>
            <a:r>
              <a:rPr lang="ru-RU" dirty="0" smtClean="0"/>
              <a:t> </a:t>
            </a:r>
            <a:r>
              <a:rPr lang="ru-RU" dirty="0" err="1" smtClean="0"/>
              <a:t>факти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відбулися</a:t>
            </a:r>
            <a:r>
              <a:rPr lang="ru-RU" dirty="0" smtClean="0"/>
              <a:t> «тут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тепер</a:t>
            </a:r>
            <a:r>
              <a:rPr lang="ru-RU" dirty="0" smtClean="0"/>
              <a:t>», </a:t>
            </a:r>
            <a:r>
              <a:rPr lang="ru-RU" dirty="0" err="1" smtClean="0"/>
              <a:t>які</a:t>
            </a:r>
            <a:r>
              <a:rPr lang="ru-RU" dirty="0" smtClean="0"/>
              <a:t> слова говорила та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робила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акцентувати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 на </a:t>
            </a:r>
            <a:r>
              <a:rPr lang="ru-RU" dirty="0" err="1" smtClean="0"/>
              <a:t>вчинку</a:t>
            </a:r>
            <a:r>
              <a:rPr lang="ru-RU" dirty="0" smtClean="0"/>
              <a:t>, а не на </a:t>
            </a:r>
            <a:r>
              <a:rPr lang="ru-RU" dirty="0" err="1" smtClean="0"/>
              <a:t>особистості</a:t>
            </a:r>
            <a:r>
              <a:rPr lang="ru-RU" dirty="0" smtClean="0"/>
              <a:t>, не </a:t>
            </a:r>
            <a:r>
              <a:rPr lang="ru-RU" dirty="0" err="1" smtClean="0"/>
              <a:t>обзивати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, </a:t>
            </a:r>
            <a:r>
              <a:rPr lang="ru-RU" dirty="0" err="1" smtClean="0"/>
              <a:t>не</a:t>
            </a:r>
            <a:r>
              <a:rPr lang="ru-RU" dirty="0" smtClean="0"/>
              <a:t> </a:t>
            </a:r>
            <a:r>
              <a:rPr lang="ru-RU" dirty="0" err="1" smtClean="0"/>
              <a:t>оцінювати</a:t>
            </a:r>
            <a:r>
              <a:rPr lang="ru-RU" dirty="0" smtClean="0"/>
              <a:t> та не </a:t>
            </a:r>
            <a:r>
              <a:rPr lang="ru-RU" dirty="0" err="1" smtClean="0"/>
              <a:t>нагадувати</a:t>
            </a:r>
            <a:r>
              <a:rPr lang="ru-RU" dirty="0" smtClean="0"/>
              <a:t> </a:t>
            </a:r>
            <a:r>
              <a:rPr lang="ru-RU" dirty="0" err="1" smtClean="0"/>
              <a:t>минулих</a:t>
            </a:r>
            <a:r>
              <a:rPr lang="ru-RU" dirty="0" smtClean="0"/>
              <a:t> </a:t>
            </a:r>
            <a:r>
              <a:rPr lang="ru-RU" dirty="0" err="1" smtClean="0"/>
              <a:t>проступків</a:t>
            </a:r>
            <a:r>
              <a:rPr lang="ru-RU" dirty="0" smtClean="0"/>
              <a:t>, тому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критичні</a:t>
            </a:r>
            <a:r>
              <a:rPr lang="ru-RU" dirty="0" smtClean="0"/>
              <a:t> </a:t>
            </a:r>
            <a:r>
              <a:rPr lang="ru-RU" dirty="0" err="1" smtClean="0"/>
              <a:t>зауваження</a:t>
            </a:r>
            <a:r>
              <a:rPr lang="ru-RU" dirty="0" smtClean="0"/>
              <a:t> </a:t>
            </a:r>
            <a:r>
              <a:rPr lang="ru-RU" dirty="0" err="1" smtClean="0"/>
              <a:t>посилять</a:t>
            </a:r>
            <a:r>
              <a:rPr lang="ru-RU" dirty="0" smtClean="0"/>
              <a:t> </a:t>
            </a:r>
            <a:r>
              <a:rPr lang="ru-RU" dirty="0" err="1" smtClean="0"/>
              <a:t>дитячу</a:t>
            </a:r>
            <a:r>
              <a:rPr lang="ru-RU" dirty="0" smtClean="0"/>
              <a:t> образу. </a:t>
            </a:r>
          </a:p>
          <a:p>
            <a:r>
              <a:rPr lang="ru-RU" dirty="0" err="1" smtClean="0"/>
              <a:t>Замість</a:t>
            </a:r>
            <a:r>
              <a:rPr lang="ru-RU" dirty="0" smtClean="0"/>
              <a:t> </a:t>
            </a:r>
            <a:r>
              <a:rPr lang="ru-RU" dirty="0" err="1" smtClean="0"/>
              <a:t>поширеного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неефективного</a:t>
            </a:r>
            <a:r>
              <a:rPr lang="ru-RU" dirty="0" smtClean="0"/>
              <a:t> «</a:t>
            </a:r>
            <a:r>
              <a:rPr lang="ru-RU" dirty="0" err="1" smtClean="0"/>
              <a:t>читання</a:t>
            </a:r>
            <a:r>
              <a:rPr lang="ru-RU" dirty="0" smtClean="0"/>
              <a:t> </a:t>
            </a:r>
            <a:r>
              <a:rPr lang="ru-RU" dirty="0" err="1" smtClean="0"/>
              <a:t>моралі</a:t>
            </a:r>
            <a:r>
              <a:rPr lang="ru-RU" dirty="0" smtClean="0"/>
              <a:t>» </a:t>
            </a:r>
            <a:r>
              <a:rPr lang="ru-RU" dirty="0" err="1" smtClean="0"/>
              <a:t>краще</a:t>
            </a:r>
            <a:r>
              <a:rPr lang="ru-RU" dirty="0" smtClean="0"/>
              <a:t> </a:t>
            </a:r>
            <a:r>
              <a:rPr lang="ru-RU" dirty="0" err="1" smtClean="0"/>
              <a:t>вказати</a:t>
            </a:r>
            <a:r>
              <a:rPr lang="ru-RU" dirty="0" smtClean="0"/>
              <a:t> </a:t>
            </a:r>
            <a:r>
              <a:rPr lang="ru-RU" dirty="0" err="1" smtClean="0"/>
              <a:t>дитині</a:t>
            </a:r>
            <a:r>
              <a:rPr lang="ru-RU" dirty="0" smtClean="0"/>
              <a:t> на </a:t>
            </a:r>
            <a:r>
              <a:rPr lang="ru-RU" dirty="0" err="1" smtClean="0"/>
              <a:t>негативні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 та </a:t>
            </a:r>
            <a:r>
              <a:rPr lang="ru-RU" dirty="0" err="1" smtClean="0"/>
              <a:t>можливі</a:t>
            </a:r>
            <a:r>
              <a:rPr lang="ru-RU" dirty="0" smtClean="0"/>
              <a:t> </a:t>
            </a:r>
            <a:r>
              <a:rPr lang="ru-RU" dirty="0" err="1" smtClean="0"/>
              <a:t>напрями</a:t>
            </a:r>
            <a:r>
              <a:rPr lang="ru-RU" dirty="0" smtClean="0"/>
              <a:t> конструктивного 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конфліктної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pic>
        <p:nvPicPr>
          <p:cNvPr id="8194" name="Picture 2" descr="http://im2-tub-ua.yandex.net/i?id=8404d4b9a55db4a896c46742b3cebf53-13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071546"/>
            <a:ext cx="1233486" cy="12172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Для </a:t>
            </a:r>
            <a:r>
              <a:rPr lang="ru-RU" b="1" dirty="0" err="1" smtClean="0">
                <a:solidFill>
                  <a:srgbClr val="002060"/>
                </a:solidFill>
              </a:rPr>
              <a:t>зниження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дитячої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агресивності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необхідно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встановити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зворотний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зв'язок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використовуючи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такі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прийоми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b="1" i="1" dirty="0" smtClean="0"/>
              <a:t> </a:t>
            </a:r>
            <a:r>
              <a:rPr lang="ru-RU" b="1" i="1" dirty="0" err="1" smtClean="0"/>
              <a:t>визнання</a:t>
            </a:r>
            <a:r>
              <a:rPr lang="ru-RU" b="1" i="1" dirty="0" smtClean="0"/>
              <a:t> факту </a:t>
            </a:r>
            <a:r>
              <a:rPr lang="ru-RU" b="1" i="1" dirty="0" err="1" smtClean="0"/>
              <a:t>агресії</a:t>
            </a:r>
            <a:r>
              <a:rPr lang="ru-RU" b="1" i="1" dirty="0" smtClean="0"/>
              <a:t> («</a:t>
            </a:r>
            <a:r>
              <a:rPr lang="ru-RU" b="1" i="1" dirty="0" err="1" smtClean="0"/>
              <a:t>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поводишся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агресивно</a:t>
            </a:r>
            <a:r>
              <a:rPr lang="ru-RU" b="1" i="1" dirty="0" smtClean="0"/>
              <a:t>»);</a:t>
            </a:r>
          </a:p>
          <a:p>
            <a:endParaRPr lang="ru-RU" b="1" i="1" dirty="0" smtClean="0"/>
          </a:p>
          <a:p>
            <a:r>
              <a:rPr lang="ru-RU" b="1" i="1" dirty="0" smtClean="0"/>
              <a:t> </a:t>
            </a:r>
            <a:r>
              <a:rPr lang="ru-RU" b="1" i="1" dirty="0" err="1" smtClean="0"/>
              <a:t>розкриття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мотивів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агресивної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поведінки</a:t>
            </a:r>
            <a:r>
              <a:rPr lang="ru-RU" b="1" i="1" dirty="0" smtClean="0"/>
              <a:t> («</a:t>
            </a:r>
            <a:r>
              <a:rPr lang="ru-RU" b="1" i="1" dirty="0" err="1" smtClean="0"/>
              <a:t>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демонструєш</a:t>
            </a:r>
            <a:r>
              <a:rPr lang="ru-RU" b="1" i="1" dirty="0" smtClean="0"/>
              <a:t> силу»);</a:t>
            </a:r>
          </a:p>
          <a:p>
            <a:endParaRPr lang="ru-RU" b="1" i="1" dirty="0" smtClean="0"/>
          </a:p>
          <a:p>
            <a:r>
              <a:rPr lang="ru-RU" b="1" i="1" dirty="0" err="1" smtClean="0"/>
              <a:t>називання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особистого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почуття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обумовленого</a:t>
            </a:r>
            <a:r>
              <a:rPr lang="ru-RU" b="1" i="1" dirty="0" smtClean="0"/>
              <a:t> негативною </a:t>
            </a:r>
            <a:r>
              <a:rPr lang="ru-RU" b="1" i="1" dirty="0" err="1" smtClean="0"/>
              <a:t>поведінкою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дитини</a:t>
            </a:r>
            <a:r>
              <a:rPr lang="ru-RU" b="1" i="1" dirty="0" smtClean="0"/>
              <a:t> («я </a:t>
            </a:r>
            <a:r>
              <a:rPr lang="ru-RU" b="1" i="1" dirty="0" err="1" smtClean="0"/>
              <a:t>хвилююсь</a:t>
            </a:r>
            <a:r>
              <a:rPr lang="ru-RU" b="1" i="1" dirty="0" smtClean="0"/>
              <a:t>, коли </a:t>
            </a:r>
            <a:r>
              <a:rPr lang="ru-RU" b="1" i="1" dirty="0" err="1" smtClean="0"/>
              <a:t>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б'єш</a:t>
            </a:r>
            <a:r>
              <a:rPr lang="ru-RU" b="1" i="1" dirty="0" smtClean="0"/>
              <a:t>...»);</a:t>
            </a:r>
          </a:p>
          <a:p>
            <a:endParaRPr lang="ru-RU" b="1" i="1" dirty="0" smtClean="0"/>
          </a:p>
          <a:p>
            <a:r>
              <a:rPr lang="ru-RU" b="1" i="1" dirty="0" err="1" smtClean="0"/>
              <a:t>нагадування</a:t>
            </a:r>
            <a:r>
              <a:rPr lang="ru-RU" b="1" i="1" dirty="0" smtClean="0"/>
              <a:t> правил («ми ж </a:t>
            </a:r>
            <a:r>
              <a:rPr lang="ru-RU" b="1" i="1" dirty="0" err="1" smtClean="0"/>
              <a:t>з</a:t>
            </a:r>
            <a:r>
              <a:rPr lang="ru-RU" b="1" i="1" dirty="0" smtClean="0"/>
              <a:t> </a:t>
            </a:r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   </a:t>
            </a:r>
            <a:r>
              <a:rPr lang="ru-RU" b="1" i="1" dirty="0" smtClean="0"/>
              <a:t>тобою </a:t>
            </a:r>
            <a:r>
              <a:rPr lang="ru-RU" b="1" i="1" dirty="0" err="1" smtClean="0"/>
              <a:t>домовились</a:t>
            </a:r>
            <a:r>
              <a:rPr lang="ru-RU" b="1" i="1" dirty="0" smtClean="0"/>
              <a:t>...»).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http://im0-tub-ua.yandex.net/i?id=46277a531936da456a21b8da2e52c041-70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143512"/>
            <a:ext cx="2257425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305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3. </a:t>
            </a:r>
            <a:r>
              <a:rPr lang="ru-RU" sz="3200" b="1" dirty="0" smtClean="0">
                <a:solidFill>
                  <a:srgbClr val="002060"/>
                </a:solidFill>
              </a:rPr>
              <a:t>Контроль за </a:t>
            </a:r>
            <a:r>
              <a:rPr lang="ru-RU" sz="3200" b="1" dirty="0" err="1" smtClean="0">
                <a:solidFill>
                  <a:srgbClr val="002060"/>
                </a:solidFill>
              </a:rPr>
              <a:t>своїми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негативними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емоціями</a:t>
            </a:r>
            <a:r>
              <a:rPr lang="ru-RU" sz="3200" b="1" dirty="0" smtClean="0">
                <a:solidFill>
                  <a:srgbClr val="002060"/>
                </a:solidFill>
              </a:rPr>
              <a:t> (</a:t>
            </a:r>
            <a:r>
              <a:rPr lang="ru-RU" sz="3200" b="1" dirty="0" err="1" smtClean="0">
                <a:solidFill>
                  <a:srgbClr val="002060"/>
                </a:solidFill>
              </a:rPr>
              <a:t>роздратуванням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</a:rPr>
              <a:t>гнівом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</a:rPr>
              <a:t>злістю</a:t>
            </a:r>
            <a:r>
              <a:rPr lang="ru-RU" sz="3200" b="1" dirty="0" smtClean="0">
                <a:solidFill>
                  <a:srgbClr val="002060"/>
                </a:solidFill>
              </a:rPr>
              <a:t>, страхом та </a:t>
            </a:r>
            <a:r>
              <a:rPr lang="ru-RU" sz="3200" b="1" dirty="0" err="1" smtClean="0">
                <a:solidFill>
                  <a:srgbClr val="002060"/>
                </a:solidFill>
              </a:rPr>
              <a:t>безпорадністю</a:t>
            </a:r>
            <a:r>
              <a:rPr lang="ru-RU" sz="3200" b="1" dirty="0" smtClean="0">
                <a:solidFill>
                  <a:srgbClr val="002060"/>
                </a:solidFill>
              </a:rPr>
              <a:t>), </a:t>
            </a:r>
            <a:r>
              <a:rPr lang="ru-RU" sz="3200" b="1" dirty="0" err="1" smtClean="0">
                <a:solidFill>
                  <a:srgbClr val="002060"/>
                </a:solidFill>
              </a:rPr>
              <a:t>які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виникають</a:t>
            </a:r>
            <a:r>
              <a:rPr lang="ru-RU" sz="3200" b="1" dirty="0" smtClean="0">
                <a:solidFill>
                  <a:srgbClr val="002060"/>
                </a:solidFill>
              </a:rPr>
              <a:t> у </a:t>
            </a:r>
            <a:r>
              <a:rPr lang="ru-RU" sz="3200" b="1" dirty="0" err="1" smtClean="0">
                <a:solidFill>
                  <a:srgbClr val="002060"/>
                </a:solidFill>
              </a:rPr>
              <a:t>ситуації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взаємодії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з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агресивними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дітьми</a:t>
            </a:r>
            <a:r>
              <a:rPr lang="ru-RU" sz="3200" b="1" dirty="0" smtClean="0">
                <a:solidFill>
                  <a:srgbClr val="002060"/>
                </a:solidFill>
              </a:rPr>
              <a:t>. </a:t>
            </a:r>
            <a:r>
              <a:rPr lang="ru-RU" sz="3200" b="1" dirty="0" err="1" smtClean="0">
                <a:solidFill>
                  <a:srgbClr val="002060"/>
                </a:solidFill>
              </a:rPr>
              <a:t>Важливо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ще</a:t>
            </a:r>
            <a:r>
              <a:rPr lang="ru-RU" sz="3200" b="1" dirty="0" smtClean="0">
                <a:solidFill>
                  <a:srgbClr val="002060"/>
                </a:solidFill>
              </a:rPr>
              <a:t> раз </a:t>
            </a:r>
            <a:r>
              <a:rPr lang="ru-RU" sz="3200" b="1" dirty="0" err="1" smtClean="0">
                <a:solidFill>
                  <a:srgbClr val="002060"/>
                </a:solidFill>
              </a:rPr>
              <a:t>нагадати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типові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помилкові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дії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дорослих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</a:rPr>
              <a:t>які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посилюють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емоційну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напруженість</a:t>
            </a:r>
            <a:r>
              <a:rPr lang="ru-RU" sz="3200" b="1" dirty="0" smtClean="0">
                <a:solidFill>
                  <a:srgbClr val="00206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sz="3300" b="1" dirty="0" err="1" smtClean="0"/>
              <a:t>підвищення</a:t>
            </a:r>
            <a:r>
              <a:rPr lang="ru-RU" sz="3300" b="1" dirty="0" smtClean="0"/>
              <a:t> голосу та </a:t>
            </a:r>
            <a:r>
              <a:rPr lang="ru-RU" sz="3300" b="1" dirty="0" err="1" smtClean="0"/>
              <a:t>зміна</a:t>
            </a:r>
            <a:r>
              <a:rPr lang="ru-RU" sz="3300" b="1" dirty="0" smtClean="0"/>
              <a:t> тону на </a:t>
            </a:r>
            <a:r>
              <a:rPr lang="ru-RU" sz="3300" b="1" dirty="0" err="1" smtClean="0"/>
              <a:t>погрозливий</a:t>
            </a:r>
            <a:r>
              <a:rPr lang="ru-RU" sz="3300" b="1" dirty="0" smtClean="0"/>
              <a:t>;</a:t>
            </a:r>
          </a:p>
          <a:p>
            <a:endParaRPr lang="ru-RU" sz="3300" b="1" dirty="0" smtClean="0"/>
          </a:p>
          <a:p>
            <a:r>
              <a:rPr lang="ru-RU" sz="3300" b="1" dirty="0" smtClean="0"/>
              <a:t> </a:t>
            </a:r>
            <a:r>
              <a:rPr lang="ru-RU" sz="3300" b="1" dirty="0" err="1" smtClean="0"/>
              <a:t>демонстрування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влади</a:t>
            </a:r>
            <a:r>
              <a:rPr lang="ru-RU" sz="3300" b="1" dirty="0" smtClean="0"/>
              <a:t> («буде так, як скажу», «</a:t>
            </a:r>
            <a:r>
              <a:rPr lang="ru-RU" sz="3300" b="1" dirty="0" err="1" smtClean="0"/>
              <a:t>хто</a:t>
            </a:r>
            <a:r>
              <a:rPr lang="ru-RU" sz="3300" b="1" dirty="0" smtClean="0"/>
              <a:t> тут старший?»);</a:t>
            </a:r>
          </a:p>
          <a:p>
            <a:endParaRPr lang="ru-RU" sz="3300" b="1" dirty="0" smtClean="0"/>
          </a:p>
          <a:p>
            <a:r>
              <a:rPr lang="ru-RU" sz="3300" b="1" dirty="0" smtClean="0"/>
              <a:t> </a:t>
            </a:r>
            <a:r>
              <a:rPr lang="ru-RU" sz="3300" b="1" dirty="0" err="1" smtClean="0"/>
              <a:t>агресивні</a:t>
            </a:r>
            <a:r>
              <a:rPr lang="ru-RU" sz="3300" b="1" dirty="0" smtClean="0"/>
              <a:t> поза </a:t>
            </a:r>
            <a:r>
              <a:rPr lang="ru-RU" sz="3300" b="1" dirty="0" err="1" smtClean="0"/>
              <a:t>і</a:t>
            </a:r>
            <a:r>
              <a:rPr lang="ru-RU" sz="3300" b="1" dirty="0" smtClean="0"/>
              <a:t> жести: </a:t>
            </a:r>
            <a:r>
              <a:rPr lang="ru-RU" sz="3300" b="1" dirty="0" err="1" smtClean="0"/>
              <a:t>розмова</a:t>
            </a:r>
            <a:r>
              <a:rPr lang="ru-RU" sz="3300" b="1" dirty="0" smtClean="0"/>
              <a:t> «</a:t>
            </a:r>
            <a:r>
              <a:rPr lang="ru-RU" sz="3300" b="1" dirty="0" err="1" smtClean="0"/>
              <a:t>крізь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зуби</a:t>
            </a:r>
            <a:r>
              <a:rPr lang="ru-RU" sz="3300" b="1" dirty="0" smtClean="0"/>
              <a:t>», </a:t>
            </a:r>
            <a:r>
              <a:rPr lang="ru-RU" sz="3300" b="1" dirty="0" err="1" smtClean="0"/>
              <a:t>перехрещені</a:t>
            </a:r>
            <a:r>
              <a:rPr lang="ru-RU" sz="3300" b="1" dirty="0" smtClean="0"/>
              <a:t> руки, </a:t>
            </a:r>
            <a:r>
              <a:rPr lang="ru-RU" sz="3300" b="1" dirty="0" err="1" smtClean="0"/>
              <a:t>стиснені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щелепи</a:t>
            </a:r>
            <a:r>
              <a:rPr lang="ru-RU" sz="3300" b="1" dirty="0" smtClean="0"/>
              <a:t>;</a:t>
            </a:r>
          </a:p>
          <a:p>
            <a:endParaRPr lang="ru-RU" sz="3300" b="1" dirty="0" smtClean="0"/>
          </a:p>
          <a:p>
            <a:r>
              <a:rPr lang="ru-RU" sz="3300" b="1" dirty="0" smtClean="0"/>
              <a:t> негативна </a:t>
            </a:r>
            <a:r>
              <a:rPr lang="ru-RU" sz="3300" b="1" dirty="0" err="1" smtClean="0"/>
              <a:t>оцінка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особистості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дитини</a:t>
            </a:r>
            <a:r>
              <a:rPr lang="ru-RU" sz="3300" b="1" dirty="0" smtClean="0"/>
              <a:t>, </a:t>
            </a:r>
            <a:r>
              <a:rPr lang="ru-RU" sz="3300" b="1" dirty="0" err="1" smtClean="0"/>
              <a:t>її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родичів</a:t>
            </a:r>
            <a:r>
              <a:rPr lang="ru-RU" sz="3300" b="1" dirty="0" smtClean="0"/>
              <a:t> та </a:t>
            </a:r>
            <a:r>
              <a:rPr lang="ru-RU" sz="3300" b="1" dirty="0" err="1" smtClean="0"/>
              <a:t>друзів</a:t>
            </a:r>
            <a:r>
              <a:rPr lang="ru-RU" sz="3300" b="1" dirty="0" smtClean="0"/>
              <a:t>;</a:t>
            </a:r>
          </a:p>
          <a:p>
            <a:endParaRPr lang="ru-RU" sz="3300" b="1" dirty="0" smtClean="0"/>
          </a:p>
        </p:txBody>
      </p:sp>
      <p:pic>
        <p:nvPicPr>
          <p:cNvPr id="6146" name="Picture 2" descr="http://im1-tub-ua.yandex.net/i?id=11dc6a6fccb7a662b2a87052d56e41fd-4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000240"/>
            <a:ext cx="2047875" cy="1428750"/>
          </a:xfrm>
          <a:prstGeom prst="rect">
            <a:avLst/>
          </a:prstGeom>
          <a:noFill/>
        </p:spPr>
      </p:pic>
      <p:pic>
        <p:nvPicPr>
          <p:cNvPr id="6148" name="Picture 4" descr="http://im1-tub-ua.yandex.net/i?id=fd90d21c9febb3bdb6c08ffcf763ba45-6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514351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8043890" cy="5931618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використання</a:t>
            </a:r>
            <a:r>
              <a:rPr lang="ru-RU" b="1" dirty="0" smtClean="0"/>
              <a:t> </a:t>
            </a:r>
            <a:r>
              <a:rPr lang="ru-RU" b="1" dirty="0" err="1" smtClean="0"/>
              <a:t>фізичної</a:t>
            </a:r>
            <a:r>
              <a:rPr lang="ru-RU" b="1" dirty="0" smtClean="0"/>
              <a:t> </a:t>
            </a:r>
            <a:r>
              <a:rPr lang="ru-RU" b="1" dirty="0" err="1" smtClean="0"/>
              <a:t>сили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dirty="0" err="1" smtClean="0"/>
              <a:t>втягування</a:t>
            </a:r>
            <a:r>
              <a:rPr lang="ru-RU" b="1" dirty="0" smtClean="0"/>
              <a:t> в </a:t>
            </a:r>
            <a:r>
              <a:rPr lang="ru-RU" b="1" dirty="0" err="1" smtClean="0"/>
              <a:t>конфлікт</a:t>
            </a:r>
            <a:r>
              <a:rPr lang="ru-RU" b="1" dirty="0" smtClean="0"/>
              <a:t> </a:t>
            </a:r>
            <a:r>
              <a:rPr lang="ru-RU" b="1" dirty="0" err="1" smtClean="0"/>
              <a:t>сторонніх</a:t>
            </a:r>
            <a:r>
              <a:rPr lang="ru-RU" b="1" dirty="0" smtClean="0"/>
              <a:t> людей;</a:t>
            </a:r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dirty="0" err="1" smtClean="0"/>
              <a:t>порівняння</a:t>
            </a:r>
            <a:r>
              <a:rPr lang="ru-RU" b="1" dirty="0" smtClean="0"/>
              <a:t> </a:t>
            </a:r>
            <a:r>
              <a:rPr lang="ru-RU" b="1" dirty="0" err="1" smtClean="0"/>
              <a:t>дитини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ровесниками не на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користь</a:t>
            </a:r>
            <a:r>
              <a:rPr lang="ru-RU" b="1" dirty="0" smtClean="0"/>
              <a:t>;</a:t>
            </a:r>
          </a:p>
          <a:p>
            <a:endParaRPr lang="ru-RU" b="1" dirty="0" smtClean="0"/>
          </a:p>
          <a:p>
            <a:r>
              <a:rPr lang="ru-RU" b="1" dirty="0" err="1" smtClean="0"/>
              <a:t>накази</a:t>
            </a:r>
            <a:r>
              <a:rPr lang="ru-RU" b="1" dirty="0" smtClean="0"/>
              <a:t>, </a:t>
            </a:r>
            <a:r>
              <a:rPr lang="ru-RU" b="1" dirty="0" err="1" smtClean="0"/>
              <a:t>вимоги</a:t>
            </a:r>
            <a:r>
              <a:rPr lang="ru-RU" b="1" dirty="0" smtClean="0"/>
              <a:t>, </a:t>
            </a:r>
            <a:r>
              <a:rPr lang="ru-RU" b="1" dirty="0" err="1" smtClean="0"/>
              <a:t>тиск</a:t>
            </a:r>
            <a:r>
              <a:rPr lang="ru-RU" b="1" dirty="0" smtClean="0"/>
              <a:t>, </a:t>
            </a:r>
            <a:r>
              <a:rPr lang="ru-RU" b="1" dirty="0" err="1" smtClean="0"/>
              <a:t>висміювання</a:t>
            </a:r>
            <a:r>
              <a:rPr lang="ru-RU" b="1" dirty="0" smtClean="0"/>
              <a:t> та </a:t>
            </a:r>
            <a:r>
              <a:rPr lang="ru-RU" b="1" dirty="0" err="1" smtClean="0"/>
              <a:t>передражнювання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pic>
        <p:nvPicPr>
          <p:cNvPr id="5122" name="Picture 2" descr="http://im2-tub-ua.yandex.net/i?id=47e78de6beffa44882f2963e89764038-0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5072074"/>
            <a:ext cx="2162175" cy="1428750"/>
          </a:xfrm>
          <a:prstGeom prst="rect">
            <a:avLst/>
          </a:prstGeom>
          <a:noFill/>
        </p:spPr>
      </p:pic>
      <p:pic>
        <p:nvPicPr>
          <p:cNvPr id="5124" name="Picture 4" descr="http://im0-tub-ua.yandex.net/i?id=c43dc0c81162470e8e79bd7e15a637dd-133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214950"/>
            <a:ext cx="2219325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305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В.О.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Сухомлинський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не раз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наголошував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не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можна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виставляти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недоліки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сподіваючись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дитина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зможе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критично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оцінити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свою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поведінку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та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змінити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її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. Цей шлях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вражає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самолюбство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почуття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власної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гідності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гордість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дитини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 algn="ctr"/>
            <a:r>
              <a:rPr lang="ru-RU" b="1" dirty="0" err="1" smtClean="0">
                <a:solidFill>
                  <a:srgbClr val="00B050"/>
                </a:solidFill>
              </a:rPr>
              <a:t>Сухомлинський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був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переконаний</a:t>
            </a:r>
            <a:r>
              <a:rPr lang="ru-RU" b="1" dirty="0" smtClean="0">
                <a:solidFill>
                  <a:srgbClr val="00B050"/>
                </a:solidFill>
              </a:rPr>
              <a:t>, </a:t>
            </a:r>
            <a:r>
              <a:rPr lang="ru-RU" b="1" dirty="0" err="1" smtClean="0">
                <a:solidFill>
                  <a:srgbClr val="00B050"/>
                </a:solidFill>
              </a:rPr>
              <a:t>що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безліч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конфліктів</a:t>
            </a:r>
            <a:r>
              <a:rPr lang="ru-RU" b="1" dirty="0" smtClean="0">
                <a:solidFill>
                  <a:srgbClr val="00B050"/>
                </a:solidFill>
              </a:rPr>
              <a:t>, </a:t>
            </a:r>
            <a:r>
              <a:rPr lang="ru-RU" b="1" dirty="0" err="1" smtClean="0">
                <a:solidFill>
                  <a:srgbClr val="00B050"/>
                </a:solidFill>
              </a:rPr>
              <a:t>які</a:t>
            </a:r>
            <a:r>
              <a:rPr lang="ru-RU" b="1" dirty="0" smtClean="0">
                <a:solidFill>
                  <a:srgbClr val="00B050"/>
                </a:solidFill>
              </a:rPr>
              <a:t> часто </a:t>
            </a:r>
            <a:r>
              <a:rPr lang="ru-RU" b="1" dirty="0" err="1" smtClean="0">
                <a:solidFill>
                  <a:srgbClr val="00B050"/>
                </a:solidFill>
              </a:rPr>
              <a:t>закінчуються</a:t>
            </a:r>
            <a:r>
              <a:rPr lang="ru-RU" b="1" dirty="0" smtClean="0">
                <a:solidFill>
                  <a:srgbClr val="00B050"/>
                </a:solidFill>
              </a:rPr>
              <a:t> великою </a:t>
            </a:r>
            <a:r>
              <a:rPr lang="ru-RU" b="1" dirty="0" err="1" smtClean="0">
                <a:solidFill>
                  <a:srgbClr val="00B050"/>
                </a:solidFill>
              </a:rPr>
              <a:t>бідою</a:t>
            </a:r>
            <a:r>
              <a:rPr lang="ru-RU" b="1" dirty="0" smtClean="0">
                <a:solidFill>
                  <a:srgbClr val="00B050"/>
                </a:solidFill>
              </a:rPr>
              <a:t>, </a:t>
            </a:r>
            <a:r>
              <a:rPr lang="ru-RU" b="1" dirty="0" err="1" smtClean="0">
                <a:solidFill>
                  <a:srgbClr val="00B050"/>
                </a:solidFill>
              </a:rPr>
              <a:t>трапляються</a:t>
            </a:r>
            <a:r>
              <a:rPr lang="ru-RU" b="1" dirty="0" smtClean="0">
                <a:solidFill>
                  <a:srgbClr val="00B050"/>
                </a:solidFill>
              </a:rPr>
              <a:t> в. </a:t>
            </a:r>
            <a:r>
              <a:rPr lang="ru-RU" b="1" dirty="0" err="1" smtClean="0">
                <a:solidFill>
                  <a:srgbClr val="00B050"/>
                </a:solidFill>
              </a:rPr>
              <a:t>ід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невміння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дорослого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розмовляти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з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</a:rPr>
              <a:t>учнями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098" name="Picture 2" descr="http://im0-tub-ua.yandex.net/i?id=27733cf1223840ef029d6332705cccca-0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429250"/>
            <a:ext cx="1438275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У </a:t>
            </a:r>
            <a:r>
              <a:rPr lang="ru-RU" b="1" dirty="0" err="1" smtClean="0">
                <a:solidFill>
                  <a:srgbClr val="C00000"/>
                </a:solidFill>
              </a:rPr>
              <a:t>світі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є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лише</a:t>
            </a:r>
            <a:r>
              <a:rPr lang="ru-RU" b="1" dirty="0" smtClean="0">
                <a:solidFill>
                  <a:srgbClr val="C00000"/>
                </a:solidFill>
              </a:rPr>
              <a:t> одна </a:t>
            </a:r>
            <a:r>
              <a:rPr lang="ru-RU" b="1" dirty="0" err="1" smtClean="0">
                <a:solidFill>
                  <a:srgbClr val="C00000"/>
                </a:solidFill>
              </a:rPr>
              <a:t>по-справжньому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чарівна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дитина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кожна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мати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знає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</a:p>
          <a:p>
            <a:pPr>
              <a:buNone/>
            </a:pPr>
            <a:r>
              <a:rPr lang="ru-RU" dirty="0" smtClean="0"/>
              <a:t>                                                        </a:t>
            </a:r>
            <a:r>
              <a:rPr lang="ru-RU" dirty="0" err="1" smtClean="0"/>
              <a:t>Сент</a:t>
            </a:r>
            <a:r>
              <a:rPr lang="ru-RU" dirty="0" smtClean="0"/>
              <a:t> де </a:t>
            </a:r>
            <a:r>
              <a:rPr lang="ru-RU" dirty="0" err="1" smtClean="0"/>
              <a:t>Екзюпері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err="1" smtClean="0">
                <a:solidFill>
                  <a:srgbClr val="002060"/>
                </a:solidFill>
              </a:rPr>
              <a:t>Дітям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потрібні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повчання</a:t>
            </a:r>
            <a:r>
              <a:rPr lang="ru-RU" b="1" dirty="0" smtClean="0">
                <a:solidFill>
                  <a:srgbClr val="002060"/>
                </a:solidFill>
              </a:rPr>
              <a:t> , а приклад.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</a:t>
            </a:r>
            <a:r>
              <a:rPr lang="ru-RU" dirty="0" err="1" smtClean="0"/>
              <a:t>Жозеф</a:t>
            </a:r>
            <a:r>
              <a:rPr lang="ru-RU" dirty="0" smtClean="0"/>
              <a:t> </a:t>
            </a:r>
            <a:r>
              <a:rPr lang="ru-RU" dirty="0" err="1" smtClean="0"/>
              <a:t>Жубер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Вихователь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сам повинен бути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вихованим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.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Карл Маркс</a:t>
            </a:r>
            <a:endParaRPr lang="ru-RU" dirty="0"/>
          </a:p>
        </p:txBody>
      </p:sp>
      <p:pic>
        <p:nvPicPr>
          <p:cNvPr id="3074" name="Picture 2" descr="http://im3-tub-ua.yandex.net/i?id=19eb1f77713f0b2a68fe9eaf05e4cd0b-113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929198"/>
            <a:ext cx="2190752" cy="1643064"/>
          </a:xfrm>
          <a:prstGeom prst="rect">
            <a:avLst/>
          </a:prstGeom>
          <a:noFill/>
        </p:spPr>
      </p:pic>
      <p:pic>
        <p:nvPicPr>
          <p:cNvPr id="3076" name="Picture 4" descr="http://im3-tub-ua.yandex.net/i?id=5637c351152f4a5358cc7243e40855c0-85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071810"/>
            <a:ext cx="2143125" cy="1428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З </a:t>
            </a:r>
            <a:r>
              <a:rPr lang="ru-RU" b="1" i="1" dirty="0" err="1" smtClean="0">
                <a:solidFill>
                  <a:srgbClr val="002060"/>
                </a:solidFill>
              </a:rPr>
              <a:t>дітьми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багато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клопоту</a:t>
            </a:r>
            <a:r>
              <a:rPr lang="ru-RU" b="1" i="1" dirty="0" smtClean="0">
                <a:solidFill>
                  <a:srgbClr val="002060"/>
                </a:solidFill>
              </a:rPr>
              <a:t>, та без них – </a:t>
            </a:r>
            <a:r>
              <a:rPr lang="ru-RU" b="1" i="1" dirty="0" err="1" smtClean="0">
                <a:solidFill>
                  <a:srgbClr val="002060"/>
                </a:solidFill>
              </a:rPr>
              <a:t>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світ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немилий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err="1" smtClean="0">
                <a:solidFill>
                  <a:srgbClr val="002060"/>
                </a:solidFill>
              </a:rPr>
              <a:t>Щоб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змінити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дитину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її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потрібно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любити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вплив</a:t>
            </a:r>
            <a:r>
              <a:rPr lang="ru-RU" b="1" i="1" dirty="0" smtClean="0">
                <a:solidFill>
                  <a:srgbClr val="002060"/>
                </a:solidFill>
              </a:rPr>
              <a:t> буде </a:t>
            </a:r>
            <a:r>
              <a:rPr lang="ru-RU" b="1" i="1" dirty="0" err="1" smtClean="0">
                <a:solidFill>
                  <a:srgbClr val="002060"/>
                </a:solidFill>
              </a:rPr>
              <a:t>пропорційний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кількості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любові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i="1" dirty="0" err="1" smtClean="0">
                <a:solidFill>
                  <a:srgbClr val="002060"/>
                </a:solidFill>
              </a:rPr>
              <a:t>Виховуємо</a:t>
            </a:r>
            <a:r>
              <a:rPr lang="ru-RU" b="1" i="1" dirty="0" smtClean="0">
                <a:solidFill>
                  <a:srgbClr val="002060"/>
                </a:solidFill>
              </a:rPr>
              <a:t> хлопчика – </a:t>
            </a:r>
            <a:r>
              <a:rPr lang="ru-RU" b="1" i="1" dirty="0" err="1" smtClean="0">
                <a:solidFill>
                  <a:srgbClr val="002060"/>
                </a:solidFill>
              </a:rPr>
              <a:t>формуємо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людину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виховуємо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дівчинку</a:t>
            </a:r>
            <a:r>
              <a:rPr lang="ru-RU" b="1" i="1" dirty="0" smtClean="0">
                <a:solidFill>
                  <a:srgbClr val="002060"/>
                </a:solidFill>
              </a:rPr>
              <a:t> – </a:t>
            </a:r>
            <a:r>
              <a:rPr lang="ru-RU" b="1" i="1" dirty="0" err="1" smtClean="0">
                <a:solidFill>
                  <a:srgbClr val="002060"/>
                </a:solidFill>
              </a:rPr>
              <a:t>створюємо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всесвіт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http://im3-tub-ua.yandex.net/i?id=80dff86b5467e72add27a63ceca967b1-12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857760"/>
            <a:ext cx="2571753" cy="17145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43142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{[                   </a:t>
            </a:r>
            <a:r>
              <a:rPr lang="uk-UA" sz="4400" dirty="0" smtClean="0">
                <a:solidFill>
                  <a:srgbClr val="002060"/>
                </a:solidFill>
              </a:rPr>
              <a:t>Хай ваші родини </a:t>
            </a:r>
            <a:r>
              <a:rPr lang="uk-UA" sz="4400" dirty="0" err="1" smtClean="0">
                <a:solidFill>
                  <a:srgbClr val="002060"/>
                </a:solidFill>
              </a:rPr>
              <a:t>удуть</a:t>
            </a:r>
            <a:r>
              <a:rPr lang="uk-UA" sz="4400" dirty="0" smtClean="0">
                <a:solidFill>
                  <a:srgbClr val="002060"/>
                </a:solidFill>
              </a:rPr>
              <a:t>                            будуть</a:t>
            </a:r>
          </a:p>
          <a:p>
            <a:pPr algn="ctr"/>
            <a:r>
              <a:rPr lang="uk-UA" sz="4400" dirty="0" smtClean="0">
                <a:solidFill>
                  <a:srgbClr val="002060"/>
                </a:solidFill>
              </a:rPr>
              <a:t>                          щасливими,                                                   </a:t>
            </a:r>
          </a:p>
          <a:p>
            <a:pPr algn="ctr">
              <a:buNone/>
            </a:pPr>
            <a:r>
              <a:rPr lang="uk-UA" sz="4400" dirty="0" smtClean="0">
                <a:solidFill>
                  <a:srgbClr val="002060"/>
                </a:solidFill>
              </a:rPr>
              <a:t>                            здоровими!!!</a:t>
            </a:r>
          </a:p>
          <a:p>
            <a:pPr algn="ctr">
              <a:buNone/>
            </a:pPr>
            <a:r>
              <a:rPr lang="uk-UA" sz="4400" dirty="0" smtClean="0">
                <a:solidFill>
                  <a:srgbClr val="002060"/>
                </a:solidFill>
              </a:rPr>
              <a:t>Світлого неба над головою!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857232"/>
            <a:ext cx="835824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</a:t>
            </a:r>
            <a:r>
              <a:rPr lang="ru-RU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7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увагу</a:t>
            </a:r>
            <a:r>
              <a:rPr lang="ru-RU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7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://im2-tub-ua.yandex.net/i?id=5368c10832cd6e09b255eaf2496781e8-50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0"/>
            <a:ext cx="2819407" cy="22860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70</TotalTime>
  <Words>1641</Words>
  <PresentationFormat>Экран (4:3)</PresentationFormat>
  <Paragraphs>169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Городская</vt:lpstr>
      <vt:lpstr>Слайд 1</vt:lpstr>
      <vt:lpstr>Слайд 2</vt:lpstr>
      <vt:lpstr>Структура агресії, її види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Отже, формування агресивних тенденцій у дітей виникає через декілька шляхів: </vt:lpstr>
      <vt:lpstr>Слайд 13</vt:lpstr>
      <vt:lpstr>Слайд 14</vt:lpstr>
      <vt:lpstr>Слайд 15</vt:lpstr>
      <vt:lpstr>Напрями корекційної роботи </vt:lpstr>
      <vt:lpstr>Слайд 17</vt:lpstr>
      <vt:lpstr>Слайд 18</vt:lpstr>
      <vt:lpstr>Слайд 19</vt:lpstr>
      <vt:lpstr>У конфліктних ситуаціях рекомендуються дорослим  такі правила взаємодії з  дитиною.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9</cp:revision>
  <dcterms:created xsi:type="dcterms:W3CDTF">2014-11-17T18:19:33Z</dcterms:created>
  <dcterms:modified xsi:type="dcterms:W3CDTF">2018-07-20T17:46:57Z</dcterms:modified>
</cp:coreProperties>
</file>