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8" r:id="rId5"/>
    <p:sldId id="262" r:id="rId6"/>
    <p:sldId id="259" r:id="rId7"/>
    <p:sldId id="264" r:id="rId8"/>
    <p:sldId id="261" r:id="rId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9096" autoAdjust="0"/>
  </p:normalViewPr>
  <p:slideViewPr>
    <p:cSldViewPr>
      <p:cViewPr varScale="1">
        <p:scale>
          <a:sx n="71" d="100"/>
          <a:sy n="71" d="100"/>
        </p:scale>
        <p:origin x="-150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0" name="Picture 8" descr="IndiaMast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50825" y="1700213"/>
            <a:ext cx="4826000" cy="194468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50825" y="3860800"/>
            <a:ext cx="4826000" cy="1728788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755650" y="1196975"/>
            <a:ext cx="3889375" cy="5400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97425" y="1196975"/>
            <a:ext cx="3889375" cy="5400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86550" y="0"/>
            <a:ext cx="2000250" cy="65976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4213" y="0"/>
            <a:ext cx="5849937" cy="65976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 descr="IndiaSlaid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4213" y="0"/>
            <a:ext cx="5975350" cy="83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55650" y="1196975"/>
            <a:ext cx="7931150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23528" y="2636912"/>
            <a:ext cx="4826000" cy="1728788"/>
          </a:xfrm>
        </p:spPr>
        <p:txBody>
          <a:bodyPr/>
          <a:lstStyle/>
          <a:p>
            <a:r>
              <a:rPr lang="ru-RU" sz="3600" b="1" dirty="0" err="1">
                <a:solidFill>
                  <a:srgbClr val="C00000"/>
                </a:solidFill>
                <a:latin typeface="Monotype Corsiva" pitchFamily="66" charset="0"/>
              </a:rPr>
              <a:t>Індійські</a:t>
            </a:r>
            <a:r>
              <a:rPr lang="ru-RU" sz="3600" b="1" dirty="0">
                <a:solidFill>
                  <a:srgbClr val="C00000"/>
                </a:solidFill>
                <a:latin typeface="Monotype Corsiva" pitchFamily="66" charset="0"/>
              </a:rPr>
              <a:t> </a:t>
            </a:r>
            <a:r>
              <a:rPr lang="ru-RU" sz="3600" b="1" dirty="0" err="1">
                <a:solidFill>
                  <a:srgbClr val="C00000"/>
                </a:solidFill>
                <a:latin typeface="Monotype Corsiva" pitchFamily="66" charset="0"/>
              </a:rPr>
              <a:t>міфи</a:t>
            </a:r>
            <a:r>
              <a:rPr lang="ru-RU" sz="3600" b="1" dirty="0">
                <a:solidFill>
                  <a:srgbClr val="C00000"/>
                </a:solidFill>
                <a:latin typeface="Monotype Corsiva" pitchFamily="66" charset="0"/>
              </a:rPr>
              <a:t>. </a:t>
            </a:r>
            <a:r>
              <a:rPr lang="ru-RU" sz="3600" b="1" dirty="0" err="1">
                <a:solidFill>
                  <a:srgbClr val="C00000"/>
                </a:solidFill>
                <a:latin typeface="Monotype Corsiva" pitchFamily="66" charset="0"/>
              </a:rPr>
              <a:t>Творення</a:t>
            </a:r>
            <a:r>
              <a:rPr lang="ru-RU" sz="3600" b="1" dirty="0">
                <a:solidFill>
                  <a:srgbClr val="C00000"/>
                </a:solidFill>
                <a:latin typeface="Monotype Corsiva" pitchFamily="66" charset="0"/>
              </a:rPr>
              <a:t>. Про </a:t>
            </a:r>
            <a:r>
              <a:rPr lang="ru-RU" sz="3600" b="1" dirty="0" err="1">
                <a:solidFill>
                  <a:srgbClr val="C00000"/>
                </a:solidFill>
                <a:latin typeface="Monotype Corsiva" pitchFamily="66" charset="0"/>
              </a:rPr>
              <a:t>створення</a:t>
            </a:r>
            <a:r>
              <a:rPr lang="ru-RU" sz="3600" b="1" dirty="0">
                <a:solidFill>
                  <a:srgbClr val="C00000"/>
                </a:solidFill>
                <a:latin typeface="Monotype Corsiva" pitchFamily="66" charset="0"/>
              </a:rPr>
              <a:t> </a:t>
            </a:r>
            <a:r>
              <a:rPr lang="ru-RU" sz="3600" b="1" dirty="0" err="1">
                <a:solidFill>
                  <a:srgbClr val="C00000"/>
                </a:solidFill>
                <a:latin typeface="Monotype Corsiva" pitchFamily="66" charset="0"/>
              </a:rPr>
              <a:t>ночі</a:t>
            </a:r>
            <a:r>
              <a:rPr lang="ru-RU" sz="3600" b="1" dirty="0">
                <a:solidFill>
                  <a:srgbClr val="C00000"/>
                </a:solidFill>
                <a:latin typeface="Monotype Corsiva" pitchFamily="66" charset="0"/>
              </a:rPr>
              <a:t>. Про потоп</a:t>
            </a:r>
            <a:endParaRPr lang="ru-RU" sz="3600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pic>
        <p:nvPicPr>
          <p:cNvPr id="2052" name="Picture 4" descr="Без-имени-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40650" y="6511925"/>
            <a:ext cx="1068388" cy="258763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6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4929190" y="1196975"/>
            <a:ext cx="4035423" cy="5400675"/>
          </a:xfrm>
        </p:spPr>
        <p:txBody>
          <a:bodyPr/>
          <a:lstStyle/>
          <a:p>
            <a:pPr>
              <a:buNone/>
            </a:pPr>
            <a:r>
              <a:rPr lang="ru-RU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 </a:t>
            </a:r>
            <a:r>
              <a:rPr lang="ru-RU" sz="20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Всі</a:t>
            </a:r>
            <a:r>
              <a:rPr lang="ru-RU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ми любимо </a:t>
            </a:r>
            <a:r>
              <a:rPr lang="ru-RU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подорожувати</a:t>
            </a:r>
            <a:r>
              <a:rPr lang="ru-RU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пішки</a:t>
            </a:r>
            <a:r>
              <a:rPr lang="ru-RU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чи</a:t>
            </a:r>
            <a:r>
              <a:rPr lang="ru-RU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транспортом, </a:t>
            </a:r>
            <a:r>
              <a:rPr lang="ru-RU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гірськими</a:t>
            </a:r>
            <a:r>
              <a:rPr lang="ru-RU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стежинами</a:t>
            </a:r>
            <a:r>
              <a:rPr lang="ru-RU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чи</a:t>
            </a:r>
            <a:r>
              <a:rPr lang="ru-RU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безмежними</a:t>
            </a:r>
            <a:r>
              <a:rPr lang="ru-RU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морськими</a:t>
            </a:r>
            <a:r>
              <a:rPr lang="ru-RU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просторами. А </a:t>
            </a:r>
            <a:r>
              <a:rPr lang="ru-RU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ще</a:t>
            </a:r>
            <a:r>
              <a:rPr lang="ru-RU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можна</a:t>
            </a:r>
            <a:r>
              <a:rPr lang="ru-RU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мандрувати</a:t>
            </a:r>
            <a:r>
              <a:rPr lang="ru-RU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подумки</a:t>
            </a:r>
            <a:r>
              <a:rPr lang="ru-RU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ru-RU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вмить</a:t>
            </a:r>
            <a:r>
              <a:rPr lang="ru-RU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перенісшися</a:t>
            </a:r>
            <a:r>
              <a:rPr lang="ru-RU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до </a:t>
            </a:r>
            <a:r>
              <a:rPr lang="ru-RU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най</a:t>
            </a:r>
            <a:r>
              <a:rPr lang="ru-RU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віддаленого</a:t>
            </a:r>
            <a:r>
              <a:rPr lang="ru-RU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куточка</a:t>
            </a:r>
            <a:r>
              <a:rPr lang="ru-RU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нашої</a:t>
            </a:r>
            <a:r>
              <a:rPr lang="ru-RU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планети</a:t>
            </a:r>
            <a:r>
              <a:rPr lang="ru-RU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в </a:t>
            </a:r>
            <a:r>
              <a:rPr lang="ru-RU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минуле</a:t>
            </a:r>
            <a:r>
              <a:rPr lang="ru-RU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і</a:t>
            </a:r>
            <a:r>
              <a:rPr lang="ru-RU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майбутнє</a:t>
            </a:r>
            <a:r>
              <a:rPr lang="ru-RU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ru-RU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</a:t>
            </a:r>
            <a:r>
              <a:rPr lang="ru-RU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світ</a:t>
            </a:r>
            <a:r>
              <a:rPr lang="ru-RU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казковий</a:t>
            </a:r>
            <a:r>
              <a:rPr lang="ru-RU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і</a:t>
            </a:r>
            <a:r>
              <a:rPr lang="ru-RU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світ</a:t>
            </a:r>
            <a:r>
              <a:rPr lang="ru-RU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міфів</a:t>
            </a:r>
            <a:r>
              <a:rPr lang="ru-RU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ru-RU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Отже</a:t>
            </a:r>
            <a:r>
              <a:rPr lang="ru-RU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на нас </a:t>
            </a:r>
            <a:r>
              <a:rPr lang="ru-RU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сьогодні</a:t>
            </a:r>
            <a:r>
              <a:rPr lang="ru-RU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чекає</a:t>
            </a:r>
            <a:r>
              <a:rPr lang="ru-RU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урок – </a:t>
            </a:r>
            <a:r>
              <a:rPr lang="ru-RU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подорож</a:t>
            </a:r>
            <a:r>
              <a:rPr lang="ru-RU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у </a:t>
            </a:r>
            <a:r>
              <a:rPr lang="ru-RU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світ</a:t>
            </a:r>
            <a:r>
              <a:rPr lang="ru-RU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давньоіндійських</a:t>
            </a:r>
            <a:r>
              <a:rPr lang="ru-RU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міфів</a:t>
            </a:r>
            <a:r>
              <a:rPr lang="ru-RU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ru-RU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Чи</a:t>
            </a:r>
            <a:r>
              <a:rPr lang="ru-RU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всі</a:t>
            </a:r>
            <a:r>
              <a:rPr lang="ru-RU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готові</a:t>
            </a:r>
            <a:r>
              <a:rPr lang="ru-RU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вирушити</a:t>
            </a:r>
            <a:r>
              <a:rPr lang="ru-RU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у </a:t>
            </a:r>
            <a:r>
              <a:rPr lang="ru-RU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цей</a:t>
            </a:r>
            <a:r>
              <a:rPr lang="ru-RU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дивовижний</a:t>
            </a:r>
            <a:r>
              <a:rPr lang="ru-RU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світ</a:t>
            </a:r>
            <a:r>
              <a:rPr lang="ru-RU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? </a:t>
            </a:r>
            <a:r>
              <a:rPr lang="ru-RU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Перевіримо</a:t>
            </a:r>
            <a:r>
              <a:rPr lang="ru-RU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endParaRPr lang="ru-RU" sz="2000" dirty="0"/>
          </a:p>
        </p:txBody>
      </p:sp>
      <p:pic>
        <p:nvPicPr>
          <p:cNvPr id="12292" name="Picture 4" descr="5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000100" y="1857364"/>
            <a:ext cx="4234934" cy="4500594"/>
          </a:xfrm>
          <a:noFill/>
          <a:ln/>
        </p:spPr>
      </p:pic>
    </p:spTree>
  </p:cSld>
  <p:clrMapOvr>
    <a:masterClrMapping/>
  </p:clrMapOvr>
  <p:transition>
    <p:wipe dir="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188913"/>
            <a:ext cx="5975350" cy="863600"/>
          </a:xfrm>
        </p:spPr>
        <p:txBody>
          <a:bodyPr/>
          <a:lstStyle/>
          <a:p>
            <a:r>
              <a:rPr lang="ru-RU" sz="3200" dirty="0" err="1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Запитання</a:t>
            </a:r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uk-UA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Яке значення слова міф? </a:t>
            </a:r>
            <a:endParaRPr lang="ru-RU" sz="24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uk-UA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Яких героїв давньогрецьких міфів ви знаєте?</a:t>
            </a:r>
            <a:endParaRPr lang="ru-RU" sz="24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uk-UA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Про що розповідають міфи Давньої Греції?</a:t>
            </a:r>
            <a:endParaRPr lang="ru-RU" sz="24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uk-UA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Які уявлення давніх людей передають міфи?</a:t>
            </a:r>
            <a:endParaRPr lang="ru-RU" sz="24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uk-UA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Що вивчає наука міфологія?</a:t>
            </a:r>
            <a:endParaRPr lang="ru-RU" sz="24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uk-UA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Які міфи в и вивчали на уроці української літератури?</a:t>
            </a:r>
            <a:endParaRPr lang="ru-RU" sz="24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uk-UA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І з яким жанром фольклору схожі міфи?</a:t>
            </a:r>
            <a:endParaRPr lang="ru-RU" sz="24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uk-UA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Що сприймають як витвір фантазії – казки чи міфи?</a:t>
            </a:r>
            <a:endParaRPr lang="ru-RU" sz="24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sz="2400" dirty="0"/>
          </a:p>
        </p:txBody>
      </p:sp>
    </p:spTree>
  </p:cSld>
  <p:clrMapOvr>
    <a:masterClrMapping/>
  </p:clrMapOvr>
  <p:transition>
    <p:wipe dir="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IndiaPrint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</p:spPr>
      </p:pic>
      <p:sp>
        <p:nvSpPr>
          <p:cNvPr id="5127" name="Rectangle 7"/>
          <p:cNvSpPr>
            <a:spLocks noGrp="1" noChangeArrowheads="1"/>
          </p:cNvSpPr>
          <p:nvPr>
            <p:ph type="title"/>
          </p:nvPr>
        </p:nvSpPr>
        <p:spPr>
          <a:xfrm>
            <a:off x="3563939" y="188913"/>
            <a:ext cx="4651400" cy="836612"/>
          </a:xfrm>
        </p:spPr>
        <p:txBody>
          <a:bodyPr/>
          <a:lstStyle/>
          <a:p>
            <a:r>
              <a:rPr lang="uk-UA" sz="2400" b="1" dirty="0">
                <a:solidFill>
                  <a:schemeClr val="accent3"/>
                </a:solidFill>
                <a:latin typeface="+mj-lt"/>
                <a:ea typeface="+mj-ea"/>
                <a:cs typeface="+mj-cs"/>
              </a:rPr>
              <a:t>Зупинка перша </a:t>
            </a:r>
            <a:r>
              <a:rPr lang="uk-UA" sz="2800" b="1" dirty="0" err="1">
                <a:solidFill>
                  <a:schemeClr val="accent3"/>
                </a:solidFill>
                <a:latin typeface="+mj-lt"/>
                <a:ea typeface="+mj-ea"/>
                <a:cs typeface="+mj-cs"/>
              </a:rPr>
              <a:t>“Історична</a:t>
            </a:r>
            <a:r>
              <a:rPr lang="uk-UA" sz="2800" b="1" dirty="0" err="1" smtClean="0">
                <a:solidFill>
                  <a:schemeClr val="accent3"/>
                </a:solidFill>
                <a:latin typeface="+mj-lt"/>
                <a:ea typeface="+mj-ea"/>
                <a:cs typeface="+mj-cs"/>
              </a:rPr>
              <a:t>”</a:t>
            </a:r>
            <a:r>
              <a:rPr lang="ru-RU" sz="2800" dirty="0">
                <a:solidFill>
                  <a:schemeClr val="accent3"/>
                </a:solidFill>
                <a:latin typeface="+mj-lt"/>
                <a:ea typeface="+mj-ea"/>
                <a:cs typeface="+mj-cs"/>
              </a:rPr>
              <a:t/>
            </a:r>
            <a:br>
              <a:rPr lang="ru-RU" sz="2800" dirty="0">
                <a:solidFill>
                  <a:schemeClr val="accent3"/>
                </a:solidFill>
                <a:latin typeface="+mj-lt"/>
                <a:ea typeface="+mj-ea"/>
                <a:cs typeface="+mj-cs"/>
              </a:rPr>
            </a:br>
            <a:endParaRPr lang="ru-RU" sz="2800" dirty="0">
              <a:solidFill>
                <a:schemeClr val="accent3"/>
              </a:solidFill>
            </a:endParaRPr>
          </a:p>
        </p:txBody>
      </p:sp>
      <p:sp>
        <p:nvSpPr>
          <p:cNvPr id="5128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3643306" y="1196975"/>
            <a:ext cx="5043494" cy="5400675"/>
          </a:xfrm>
        </p:spPr>
        <p:txBody>
          <a:bodyPr/>
          <a:lstStyle/>
          <a:p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Індія – країна багатовікової культури, витоки якої беруть початок у третьому тисячолітті до н. е. Індійці зробили величезний внесок у світову культуру і науку. Наприклад цифри, що використовуються більшістю народів світу, були винайдені в Індії. Європейці дізналися про ці цифри від арабів, а тому вони помилково називаються арабськими; роботи індійських вчених започаткували алгебру, геометрію та тригонометрію. Всесвітньо відомими є давні пам’ятки індійської літератури – епічні поеми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“Магабгарата”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та “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Рамаєна”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ru-RU" sz="18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Давньоіндійські міфи не такі популярні, як скандинавські чи грецькі. Та вони ввійшли в літературу більше як 3 тисячі років тому і збереглися майже у незмінному вигляді.</a:t>
            </a:r>
            <a:endParaRPr lang="ru-RU" sz="18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IndiaPrint1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</p:spPr>
      </p:pic>
      <p:sp>
        <p:nvSpPr>
          <p:cNvPr id="6152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755651" y="1196975"/>
            <a:ext cx="4173540" cy="5400675"/>
          </a:xfrm>
        </p:spPr>
        <p:txBody>
          <a:bodyPr/>
          <a:lstStyle/>
          <a:p>
            <a:pPr>
              <a:buNone/>
            </a:pPr>
            <a:r>
              <a:rPr lang="uk-UA" sz="2800" b="1" dirty="0" smtClean="0">
                <a:solidFill>
                  <a:srgbClr val="C00000"/>
                </a:solidFill>
              </a:rPr>
              <a:t>  З</a:t>
            </a:r>
            <a:r>
              <a:rPr lang="uk-UA" sz="2800" b="1" dirty="0" smtClean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упинка друга </a:t>
            </a:r>
            <a:r>
              <a:rPr lang="uk-UA" sz="2800" b="1" dirty="0" err="1">
                <a:solidFill>
                  <a:srgbClr val="C00000"/>
                </a:solidFill>
                <a:latin typeface="+mn-lt"/>
                <a:ea typeface="+mn-ea"/>
                <a:cs typeface="+mn-cs"/>
              </a:rPr>
              <a:t>“Найкращий</a:t>
            </a:r>
            <a:r>
              <a:rPr lang="uk-UA" sz="2800" b="1" dirty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 оповідач давньоіндійських міфів </a:t>
            </a:r>
            <a:r>
              <a:rPr lang="uk-UA" sz="28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“Творення”</a:t>
            </a:r>
            <a:r>
              <a:rPr lang="uk-UA" sz="28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uk-UA" sz="28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“Про</a:t>
            </a:r>
            <a:r>
              <a:rPr lang="uk-UA" sz="28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створення </a:t>
            </a:r>
            <a:r>
              <a:rPr lang="uk-UA" sz="28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ночі”</a:t>
            </a:r>
            <a:r>
              <a:rPr lang="uk-UA" sz="28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8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“Про</a:t>
            </a:r>
            <a:r>
              <a:rPr lang="uk-UA" sz="28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8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потоп”</a:t>
            </a:r>
            <a:r>
              <a:rPr lang="uk-UA" sz="28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endParaRPr lang="ru-RU" sz="28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uk-UA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Переказ учнями давньоіндійських міфів. </a:t>
            </a:r>
            <a:endParaRPr lang="ru-RU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IndiaPrint1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</p:spPr>
      </p:pic>
      <p:sp>
        <p:nvSpPr>
          <p:cNvPr id="6151" name="Rectangle 7"/>
          <p:cNvSpPr>
            <a:spLocks noGrp="1" noChangeArrowheads="1"/>
          </p:cNvSpPr>
          <p:nvPr>
            <p:ph type="title"/>
          </p:nvPr>
        </p:nvSpPr>
        <p:spPr>
          <a:xfrm>
            <a:off x="684213" y="188913"/>
            <a:ext cx="5975350" cy="792162"/>
          </a:xfrm>
        </p:spPr>
        <p:txBody>
          <a:bodyPr/>
          <a:lstStyle/>
          <a:p>
            <a:r>
              <a:rPr lang="ru-RU" sz="2400" b="1" dirty="0" err="1">
                <a:solidFill>
                  <a:srgbClr val="C00000"/>
                </a:solidFill>
                <a:latin typeface="+mj-lt"/>
                <a:ea typeface="+mj-ea"/>
                <a:cs typeface="+mj-cs"/>
              </a:rPr>
              <a:t>Зупинка</a:t>
            </a:r>
            <a:r>
              <a:rPr lang="ru-RU" sz="2400" b="1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400" b="1" dirty="0" err="1">
                <a:solidFill>
                  <a:srgbClr val="C00000"/>
                </a:solidFill>
                <a:latin typeface="+mj-lt"/>
                <a:ea typeface="+mj-ea"/>
                <a:cs typeface="+mj-cs"/>
              </a:rPr>
              <a:t>третя</a:t>
            </a:r>
            <a:r>
              <a:rPr lang="ru-RU" sz="2400" b="1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 “</a:t>
            </a:r>
            <a:r>
              <a:rPr lang="ru-RU" sz="2400" b="1" dirty="0" err="1">
                <a:solidFill>
                  <a:srgbClr val="C00000"/>
                </a:solidFill>
                <a:latin typeface="+mj-lt"/>
                <a:ea typeface="+mj-ea"/>
                <a:cs typeface="+mj-cs"/>
              </a:rPr>
              <a:t>Кращий</a:t>
            </a:r>
            <a:r>
              <a:rPr lang="ru-RU" sz="2400" b="1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400" b="1" dirty="0" err="1">
                <a:solidFill>
                  <a:srgbClr val="C00000"/>
                </a:solidFill>
                <a:latin typeface="+mj-lt"/>
                <a:ea typeface="+mj-ea"/>
                <a:cs typeface="+mj-cs"/>
              </a:rPr>
              <a:t>знавець</a:t>
            </a:r>
            <a:r>
              <a:rPr lang="ru-RU" sz="2400" b="1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400" b="1" dirty="0" err="1">
                <a:solidFill>
                  <a:srgbClr val="C00000"/>
                </a:solidFill>
                <a:latin typeface="+mj-lt"/>
                <a:ea typeface="+mj-ea"/>
                <a:cs typeface="+mj-cs"/>
              </a:rPr>
              <a:t>давньоіндійських</a:t>
            </a:r>
            <a:r>
              <a:rPr lang="ru-RU" sz="2400" b="1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400" b="1" dirty="0" err="1">
                <a:solidFill>
                  <a:srgbClr val="C00000"/>
                </a:solidFill>
                <a:latin typeface="+mj-lt"/>
                <a:ea typeface="+mj-ea"/>
                <a:cs typeface="+mj-cs"/>
              </a:rPr>
              <a:t>міфів</a:t>
            </a:r>
            <a:r>
              <a:rPr lang="ru-RU" sz="2400" b="1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”</a:t>
            </a: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6152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755650" y="1196975"/>
            <a:ext cx="4176713" cy="5400675"/>
          </a:xfrm>
        </p:spPr>
        <p:txBody>
          <a:bodyPr/>
          <a:lstStyle/>
          <a:p>
            <a:r>
              <a:rPr lang="uk-UA" dirty="0" smtClean="0"/>
              <a:t>Н</a:t>
            </a:r>
            <a:r>
              <a:rPr lang="uk-UA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азвіть </a:t>
            </a:r>
            <a:r>
              <a:rPr lang="uk-UA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імена і функції богів у давньоіндійських міфах.</a:t>
            </a:r>
            <a:endParaRPr lang="ru-RU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</p:spTree>
  </p:cSld>
  <p:clrMapOvr>
    <a:masterClrMapping/>
  </p:clrMapOvr>
  <p:transition>
    <p:wipe dir="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IndiaPrint1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</p:spPr>
      </p:pic>
      <p:sp>
        <p:nvSpPr>
          <p:cNvPr id="6151" name="Rectangle 7"/>
          <p:cNvSpPr>
            <a:spLocks noGrp="1" noChangeArrowheads="1"/>
          </p:cNvSpPr>
          <p:nvPr>
            <p:ph type="title"/>
          </p:nvPr>
        </p:nvSpPr>
        <p:spPr>
          <a:xfrm>
            <a:off x="684213" y="188913"/>
            <a:ext cx="5975350" cy="792162"/>
          </a:xfrm>
        </p:spPr>
        <p:txBody>
          <a:bodyPr/>
          <a:lstStyle/>
          <a:p>
            <a:r>
              <a:rPr lang="uk-UA" sz="2800" b="1" dirty="0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/>
            </a:r>
            <a:br>
              <a:rPr lang="uk-UA" sz="2800" b="1" dirty="0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</a:br>
            <a:r>
              <a:rPr lang="uk-UA" sz="2800" b="1" dirty="0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Зупинка </a:t>
            </a:r>
            <a:r>
              <a:rPr lang="uk-UA" sz="2800" b="1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четверта </a:t>
            </a:r>
            <a:r>
              <a:rPr lang="uk-UA" sz="2800" b="1" dirty="0" err="1">
                <a:solidFill>
                  <a:srgbClr val="C00000"/>
                </a:solidFill>
                <a:latin typeface="+mj-lt"/>
                <a:ea typeface="+mj-ea"/>
                <a:cs typeface="+mj-cs"/>
              </a:rPr>
              <a:t>“Творче</a:t>
            </a:r>
            <a:r>
              <a:rPr lang="uk-UA" sz="2800" b="1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uk-UA" sz="2800" b="1" dirty="0" err="1">
                <a:solidFill>
                  <a:srgbClr val="C00000"/>
                </a:solidFill>
                <a:latin typeface="+mj-lt"/>
                <a:ea typeface="+mj-ea"/>
                <a:cs typeface="+mj-cs"/>
              </a:rPr>
              <a:t>малювання”</a:t>
            </a:r>
            <a:r>
              <a:rPr lang="uk-UA" sz="2800" b="1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3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ru-RU" sz="3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endParaRPr lang="ru-RU" sz="3200" dirty="0"/>
          </a:p>
        </p:txBody>
      </p:sp>
      <p:sp>
        <p:nvSpPr>
          <p:cNvPr id="6152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755650" y="1196975"/>
            <a:ext cx="4176713" cy="5400675"/>
          </a:xfrm>
        </p:spPr>
        <p:txBody>
          <a:bodyPr/>
          <a:lstStyle/>
          <a:p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Завдання: вигадати опис </a:t>
            </a:r>
            <a:r>
              <a:rPr lang="uk-UA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бога.</a:t>
            </a:r>
            <a:endParaRPr lang="ru-RU" sz="2000" dirty="0" smtClean="0"/>
          </a:p>
          <a:p>
            <a:endParaRPr lang="ru-RU" sz="2000" b="1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ctr">
              <a:buNone/>
            </a:pPr>
            <a:r>
              <a:rPr lang="uk-UA" sz="20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Схема</a:t>
            </a:r>
            <a:endParaRPr lang="ru-RU" sz="2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Зовнішність: обличчя, волосся, очі, статура.</a:t>
            </a:r>
            <a:endParaRPr lang="ru-RU" sz="2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Одяг.</a:t>
            </a:r>
            <a:endParaRPr lang="ru-RU" sz="2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Атрибути або предмети, що оточують або ті що вони тримають у руках.</a:t>
            </a:r>
            <a:endParaRPr lang="ru-RU" sz="2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Обміркуйте завдання, спираючись на знання міфів.</a:t>
            </a:r>
            <a:endParaRPr lang="ru-RU" sz="2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None/>
            </a:pPr>
            <a:endParaRPr lang="ru-RU" sz="2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sz="2000" dirty="0"/>
          </a:p>
        </p:txBody>
      </p:sp>
    </p:spTree>
  </p:cSld>
  <p:clrMapOvr>
    <a:masterClrMapping/>
  </p:clrMapOvr>
  <p:transition>
    <p:wipe dir="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IndiaPrint1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</p:spPr>
      </p:pic>
      <p:sp>
        <p:nvSpPr>
          <p:cNvPr id="6152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755650" y="1196975"/>
            <a:ext cx="4176713" cy="5400675"/>
          </a:xfrm>
        </p:spPr>
        <p:txBody>
          <a:bodyPr/>
          <a:lstStyle/>
          <a:p>
            <a:pPr lvl="0"/>
            <a:r>
              <a:rPr lang="uk-UA" b="1" dirty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Домашнє завдання</a:t>
            </a:r>
            <a:r>
              <a:rPr lang="uk-UA" dirty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.</a:t>
            </a:r>
            <a:endParaRPr lang="ru-RU" dirty="0">
              <a:solidFill>
                <a:srgbClr val="C00000"/>
              </a:solidFill>
              <a:latin typeface="+mn-lt"/>
              <a:ea typeface="+mn-ea"/>
              <a:cs typeface="+mn-cs"/>
            </a:endParaRPr>
          </a:p>
          <a:p>
            <a:r>
              <a:rPr lang="uk-UA" sz="2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Підготувати розповідь від імені одного з героїв давньоіндійського міфу. Прочитати єгипетські міфи </a:t>
            </a:r>
            <a:r>
              <a:rPr lang="uk-UA" sz="2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“Ра</a:t>
            </a:r>
            <a:r>
              <a:rPr lang="uk-UA" sz="2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та </a:t>
            </a:r>
            <a:r>
              <a:rPr lang="uk-UA" sz="2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Апоп”</a:t>
            </a:r>
            <a:r>
              <a:rPr lang="uk-UA" sz="2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uk-UA" sz="2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“міф</a:t>
            </a:r>
            <a:r>
              <a:rPr lang="uk-UA" sz="2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про те, як </a:t>
            </a:r>
            <a:r>
              <a:rPr lang="uk-UA" sz="2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Тефнут</a:t>
            </a:r>
            <a:r>
              <a:rPr lang="uk-UA" sz="2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покинула </a:t>
            </a:r>
            <a:r>
              <a:rPr lang="uk-UA" sz="2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Єгипет”</a:t>
            </a:r>
            <a:r>
              <a:rPr lang="uk-UA" sz="2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ru-RU" sz="28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r>
              <a:rPr lang="uk-UA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endParaRPr lang="ru-RU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</p:spTree>
  </p:cSld>
  <p:clrMapOvr>
    <a:masterClrMapping/>
  </p:clrMapOvr>
  <p:transition>
    <p:wipe dir="d"/>
  </p:transition>
</p:sld>
</file>

<file path=ppt/theme/theme1.xml><?xml version="1.0" encoding="utf-8"?>
<a:theme xmlns:a="http://schemas.openxmlformats.org/drawingml/2006/main" name="India">
  <a:themeElements>
    <a:clrScheme name="Indi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Indi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Indi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ndi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ndi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ndi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ndi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ndi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ndi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ndi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ndi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ndi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ndi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ndi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India</Template>
  <TotalTime>13</TotalTime>
  <Words>371</Words>
  <Application>Microsoft Office PowerPoint</Application>
  <PresentationFormat>Экран (4:3)</PresentationFormat>
  <Paragraphs>29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India</vt:lpstr>
      <vt:lpstr>Слайд 1</vt:lpstr>
      <vt:lpstr>Слайд 2</vt:lpstr>
      <vt:lpstr>Запитання</vt:lpstr>
      <vt:lpstr>Зупинка перша “Історична” </vt:lpstr>
      <vt:lpstr>Слайд 5</vt:lpstr>
      <vt:lpstr>Зупинка третя “Кращий знавець давньоіндійських міфів”</vt:lpstr>
      <vt:lpstr> Зупинка четверта “Творче малювання”  </vt:lpstr>
      <vt:lpstr>Слайд 8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Двадцять восьме вересня Класна робота</dc:title>
  <dc:creator>Admin</dc:creator>
  <cp:lastModifiedBy>User</cp:lastModifiedBy>
  <cp:revision>4</cp:revision>
  <dcterms:created xsi:type="dcterms:W3CDTF">2015-09-26T09:20:08Z</dcterms:created>
  <dcterms:modified xsi:type="dcterms:W3CDTF">2018-08-09T08:35:25Z</dcterms:modified>
</cp:coreProperties>
</file>