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-162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92FCB-9D4A-4C87-9AF0-173494DCCD2C}" type="datetimeFigureOut">
              <a:rPr lang="ru-RU" smtClean="0"/>
              <a:t>ср 29.08.18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D0434-15F2-4429-9AC0-738307CD18B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92FCB-9D4A-4C87-9AF0-173494DCCD2C}" type="datetimeFigureOut">
              <a:rPr lang="ru-RU" smtClean="0"/>
              <a:t>ср 29.08.18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D0434-15F2-4429-9AC0-738307CD18B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92FCB-9D4A-4C87-9AF0-173494DCCD2C}" type="datetimeFigureOut">
              <a:rPr lang="ru-RU" smtClean="0"/>
              <a:t>ср 29.08.18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D0434-15F2-4429-9AC0-738307CD18B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92FCB-9D4A-4C87-9AF0-173494DCCD2C}" type="datetimeFigureOut">
              <a:rPr lang="ru-RU" smtClean="0"/>
              <a:t>ср 29.08.18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D0434-15F2-4429-9AC0-738307CD18B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92FCB-9D4A-4C87-9AF0-173494DCCD2C}" type="datetimeFigureOut">
              <a:rPr lang="ru-RU" smtClean="0"/>
              <a:t>ср 29.08.18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D0434-15F2-4429-9AC0-738307CD18B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92FCB-9D4A-4C87-9AF0-173494DCCD2C}" type="datetimeFigureOut">
              <a:rPr lang="ru-RU" smtClean="0"/>
              <a:t>ср 29.08.18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D0434-15F2-4429-9AC0-738307CD18B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92FCB-9D4A-4C87-9AF0-173494DCCD2C}" type="datetimeFigureOut">
              <a:rPr lang="ru-RU" smtClean="0"/>
              <a:t>ср 29.08.18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D0434-15F2-4429-9AC0-738307CD18B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92FCB-9D4A-4C87-9AF0-173494DCCD2C}" type="datetimeFigureOut">
              <a:rPr lang="ru-RU" smtClean="0"/>
              <a:t>ср 29.08.18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D0434-15F2-4429-9AC0-738307CD18B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92FCB-9D4A-4C87-9AF0-173494DCCD2C}" type="datetimeFigureOut">
              <a:rPr lang="ru-RU" smtClean="0"/>
              <a:t>ср 29.08.18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D0434-15F2-4429-9AC0-738307CD18B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92FCB-9D4A-4C87-9AF0-173494DCCD2C}" type="datetimeFigureOut">
              <a:rPr lang="ru-RU" smtClean="0"/>
              <a:t>ср 29.08.18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D0434-15F2-4429-9AC0-738307CD18B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92FCB-9D4A-4C87-9AF0-173494DCCD2C}" type="datetimeFigureOut">
              <a:rPr lang="ru-RU" smtClean="0"/>
              <a:t>ср 29.08.18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D0434-15F2-4429-9AC0-738307CD18B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292FCB-9D4A-4C87-9AF0-173494DCCD2C}" type="datetimeFigureOut">
              <a:rPr lang="ru-RU" smtClean="0"/>
              <a:t>ср 29.08.18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FD0434-15F2-4429-9AC0-738307CD18B1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gif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gi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gi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gi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131840" y="260648"/>
            <a:ext cx="5758408" cy="1830065"/>
          </a:xfrm>
        </p:spPr>
        <p:txBody>
          <a:bodyPr>
            <a:normAutofit/>
          </a:bodyPr>
          <a:lstStyle/>
          <a:p>
            <a:r>
              <a:rPr lang="ru-RU" sz="3600" b="1" dirty="0">
                <a:solidFill>
                  <a:srgbClr val="002060"/>
                </a:solidFill>
              </a:rPr>
              <a:t>Роберт </a:t>
            </a:r>
            <a:r>
              <a:rPr lang="ru-RU" sz="3600" b="1" dirty="0" err="1">
                <a:solidFill>
                  <a:srgbClr val="002060"/>
                </a:solidFill>
              </a:rPr>
              <a:t>Льюїс</a:t>
            </a:r>
            <a:r>
              <a:rPr lang="ru-RU" sz="3600" b="1" dirty="0">
                <a:solidFill>
                  <a:srgbClr val="002060"/>
                </a:solidFill>
              </a:rPr>
              <a:t> </a:t>
            </a:r>
            <a:r>
              <a:rPr lang="ru-RU" sz="3600" b="1" dirty="0" err="1">
                <a:solidFill>
                  <a:srgbClr val="002060"/>
                </a:solidFill>
              </a:rPr>
              <a:t>Стівенсон</a:t>
            </a:r>
            <a:r>
              <a:rPr lang="ru-RU" sz="3600" b="1" dirty="0">
                <a:solidFill>
                  <a:srgbClr val="002060"/>
                </a:solidFill>
              </a:rPr>
              <a:t>. «</a:t>
            </a:r>
            <a:r>
              <a:rPr lang="ru-RU" sz="3600" b="1" dirty="0" err="1">
                <a:solidFill>
                  <a:srgbClr val="002060"/>
                </a:solidFill>
              </a:rPr>
              <a:t>Острів</a:t>
            </a:r>
            <a:r>
              <a:rPr lang="ru-RU" sz="3600" b="1" dirty="0">
                <a:solidFill>
                  <a:srgbClr val="002060"/>
                </a:solidFill>
              </a:rPr>
              <a:t> </a:t>
            </a:r>
            <a:r>
              <a:rPr lang="ru-RU" sz="3600" b="1" dirty="0" err="1">
                <a:solidFill>
                  <a:srgbClr val="002060"/>
                </a:solidFill>
              </a:rPr>
              <a:t>скарбів</a:t>
            </a:r>
            <a:r>
              <a:rPr lang="ru-RU" sz="3600" b="1" dirty="0">
                <a:solidFill>
                  <a:srgbClr val="002060"/>
                </a:solidFill>
              </a:rPr>
              <a:t>». Система </a:t>
            </a:r>
            <a:r>
              <a:rPr lang="ru-RU" sz="3600" b="1" dirty="0" err="1">
                <a:solidFill>
                  <a:srgbClr val="002060"/>
                </a:solidFill>
              </a:rPr>
              <a:t>образів</a:t>
            </a:r>
            <a:r>
              <a:rPr lang="ru-RU" sz="3600" b="1" dirty="0">
                <a:solidFill>
                  <a:srgbClr val="002060"/>
                </a:solidFill>
              </a:rPr>
              <a:t> </a:t>
            </a:r>
            <a:endParaRPr lang="ru-RU" sz="3600" dirty="0">
              <a:solidFill>
                <a:srgbClr val="002060"/>
              </a:solidFill>
            </a:endParaRPr>
          </a:p>
        </p:txBody>
      </p:sp>
      <p:pic>
        <p:nvPicPr>
          <p:cNvPr id="28676" name="Picture 4" descr="https://image.tmdb.org/t/p/original/dvN2TUUCv6X7hPz1dgS6umt7kjn.jpg"/>
          <p:cNvPicPr>
            <a:picLocks noChangeAspect="1" noChangeArrowheads="1"/>
          </p:cNvPicPr>
          <p:nvPr/>
        </p:nvPicPr>
        <p:blipFill>
          <a:blip r:embed="rId3" cstate="print"/>
          <a:srcRect t="8426" b="6381"/>
          <a:stretch>
            <a:fillRect/>
          </a:stretch>
        </p:blipFill>
        <p:spPr bwMode="auto">
          <a:xfrm rot="558695">
            <a:off x="6902367" y="1615603"/>
            <a:ext cx="1800200" cy="22494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8678" name="Picture 6" descr="https://cdn.myseries.tv/img/serie/fanart/medium/967.jpg?152735292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1520" y="2852936"/>
            <a:ext cx="6480720" cy="36468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 descr="0031.gif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868144" y="2660948"/>
            <a:ext cx="1656184" cy="1656184"/>
          </a:xfrm>
          <a:prstGeom prst="rect">
            <a:avLst/>
          </a:prstGeom>
        </p:spPr>
      </p:pic>
    </p:spTree>
  </p:cSld>
  <p:clrMapOvr>
    <a:masterClrMapping/>
  </p:clrMapOvr>
  <p:transition>
    <p:wipe dir="d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71600" y="404665"/>
            <a:ext cx="7772400" cy="1008112"/>
          </a:xfrm>
        </p:spPr>
        <p:txBody>
          <a:bodyPr>
            <a:normAutofit/>
          </a:bodyPr>
          <a:lstStyle/>
          <a:p>
            <a:r>
              <a:rPr lang="ru-RU" sz="3600" b="1" dirty="0">
                <a:solidFill>
                  <a:srgbClr val="002060"/>
                </a:solidFill>
              </a:rPr>
              <a:t>«</a:t>
            </a:r>
            <a:r>
              <a:rPr lang="ru-RU" sz="3600" b="1" dirty="0" err="1">
                <a:solidFill>
                  <a:srgbClr val="002060"/>
                </a:solidFill>
              </a:rPr>
              <a:t>Зловіть</a:t>
            </a:r>
            <a:r>
              <a:rPr lang="ru-RU" sz="3600" b="1" dirty="0">
                <a:solidFill>
                  <a:srgbClr val="002060"/>
                </a:solidFill>
              </a:rPr>
              <a:t> </a:t>
            </a:r>
            <a:r>
              <a:rPr lang="ru-RU" sz="3600" b="1" dirty="0" err="1">
                <a:solidFill>
                  <a:srgbClr val="002060"/>
                </a:solidFill>
              </a:rPr>
              <a:t>помилку</a:t>
            </a:r>
            <a:r>
              <a:rPr lang="ru-RU" sz="3600" b="1" dirty="0">
                <a:solidFill>
                  <a:srgbClr val="002060"/>
                </a:solidFill>
              </a:rPr>
              <a:t>»</a:t>
            </a:r>
            <a:endParaRPr lang="ru-RU" sz="3600" dirty="0">
              <a:solidFill>
                <a:srgbClr val="00206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411760" y="1340768"/>
            <a:ext cx="6400800" cy="5328592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 algn="l">
              <a:buFont typeface="Arial" pitchFamily="34" charset="0"/>
              <a:buChar char="•"/>
            </a:pPr>
            <a:r>
              <a:rPr lang="ru-RU" sz="2400" dirty="0">
                <a:solidFill>
                  <a:schemeClr val="tx1"/>
                </a:solidFill>
              </a:rPr>
              <a:t>Р. Л. </a:t>
            </a:r>
            <a:r>
              <a:rPr lang="ru-RU" sz="2400" dirty="0" err="1">
                <a:solidFill>
                  <a:schemeClr val="tx1"/>
                </a:solidFill>
              </a:rPr>
              <a:t>Стівенсон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народився</a:t>
            </a:r>
            <a:r>
              <a:rPr lang="ru-RU" sz="2400" dirty="0">
                <a:solidFill>
                  <a:schemeClr val="tx1"/>
                </a:solidFill>
              </a:rPr>
              <a:t> в </a:t>
            </a:r>
            <a:r>
              <a:rPr lang="ru-RU" sz="2400" dirty="0" err="1">
                <a:solidFill>
                  <a:schemeClr val="tx1"/>
                </a:solidFill>
              </a:rPr>
              <a:t>Шотландії</a:t>
            </a:r>
            <a:r>
              <a:rPr lang="ru-RU" sz="2400" dirty="0">
                <a:solidFill>
                  <a:schemeClr val="tx1"/>
                </a:solidFill>
              </a:rPr>
              <a:t>? </a:t>
            </a:r>
          </a:p>
          <a:p>
            <a:pPr algn="l"/>
            <a:r>
              <a:rPr lang="ru-RU" sz="2400" dirty="0">
                <a:solidFill>
                  <a:schemeClr val="tx1"/>
                </a:solidFill>
              </a:rPr>
              <a:t>• </a:t>
            </a:r>
            <a:r>
              <a:rPr lang="ru-RU" sz="2400" dirty="0" err="1">
                <a:solidFill>
                  <a:schemeClr val="tx1"/>
                </a:solidFill>
              </a:rPr>
              <a:t>Його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творча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спадщина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сягає</a:t>
            </a:r>
            <a:r>
              <a:rPr lang="ru-RU" sz="2400" dirty="0">
                <a:solidFill>
                  <a:schemeClr val="tx1"/>
                </a:solidFill>
              </a:rPr>
              <a:t> 10 </a:t>
            </a:r>
            <a:r>
              <a:rPr lang="ru-RU" sz="2400" dirty="0" err="1">
                <a:solidFill>
                  <a:schemeClr val="tx1"/>
                </a:solidFill>
              </a:rPr>
              <a:t>томів</a:t>
            </a:r>
            <a:r>
              <a:rPr lang="ru-RU" sz="2400" dirty="0">
                <a:solidFill>
                  <a:schemeClr val="tx1"/>
                </a:solidFill>
              </a:rPr>
              <a:t>? </a:t>
            </a:r>
          </a:p>
          <a:p>
            <a:pPr algn="l"/>
            <a:r>
              <a:rPr lang="ru-RU" sz="2400" dirty="0">
                <a:solidFill>
                  <a:schemeClr val="tx1"/>
                </a:solidFill>
              </a:rPr>
              <a:t>• </a:t>
            </a:r>
            <a:r>
              <a:rPr lang="ru-RU" sz="2400" dirty="0" err="1">
                <a:solidFill>
                  <a:schemeClr val="tx1"/>
                </a:solidFill>
              </a:rPr>
              <a:t>Чи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навчався</a:t>
            </a:r>
            <a:r>
              <a:rPr lang="ru-RU" sz="2400" dirty="0">
                <a:solidFill>
                  <a:schemeClr val="tx1"/>
                </a:solidFill>
              </a:rPr>
              <a:t> Роберт у </a:t>
            </a:r>
            <a:r>
              <a:rPr lang="ru-RU" sz="2400" dirty="0" err="1">
                <a:solidFill>
                  <a:schemeClr val="tx1"/>
                </a:solidFill>
              </a:rPr>
              <a:t>школі</a:t>
            </a:r>
            <a:r>
              <a:rPr lang="ru-RU" sz="2400" dirty="0">
                <a:solidFill>
                  <a:schemeClr val="tx1"/>
                </a:solidFill>
              </a:rPr>
              <a:t>? </a:t>
            </a:r>
          </a:p>
          <a:p>
            <a:pPr algn="l"/>
            <a:r>
              <a:rPr lang="ru-RU" sz="2400" dirty="0">
                <a:solidFill>
                  <a:schemeClr val="tx1"/>
                </a:solidFill>
              </a:rPr>
              <a:t>• </a:t>
            </a:r>
            <a:r>
              <a:rPr lang="ru-RU" sz="2400" dirty="0" err="1">
                <a:solidFill>
                  <a:schemeClr val="tx1"/>
                </a:solidFill>
              </a:rPr>
              <a:t>Він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був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мужнім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і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життєрадісним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smtClean="0">
                <a:solidFill>
                  <a:schemeClr val="tx1"/>
                </a:solidFill>
              </a:rPr>
              <a:t>хлопчиком</a:t>
            </a:r>
            <a:r>
              <a:rPr lang="ru-RU" sz="2400" dirty="0">
                <a:solidFill>
                  <a:schemeClr val="tx1"/>
                </a:solidFill>
              </a:rPr>
              <a:t>? </a:t>
            </a:r>
          </a:p>
          <a:p>
            <a:pPr algn="l"/>
            <a:r>
              <a:rPr lang="ru-RU" sz="2400" dirty="0">
                <a:solidFill>
                  <a:schemeClr val="tx1"/>
                </a:solidFill>
              </a:rPr>
              <a:t>• </a:t>
            </a:r>
            <a:r>
              <a:rPr lang="ru-RU" sz="2400" dirty="0" err="1">
                <a:solidFill>
                  <a:schemeClr val="tx1"/>
                </a:solidFill>
              </a:rPr>
              <a:t>Стівенсон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здобув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професію</a:t>
            </a:r>
            <a:r>
              <a:rPr lang="ru-RU" sz="2400" dirty="0">
                <a:solidFill>
                  <a:schemeClr val="tx1"/>
                </a:solidFill>
              </a:rPr>
              <a:t> юриста? </a:t>
            </a:r>
          </a:p>
          <a:p>
            <a:pPr algn="l"/>
            <a:r>
              <a:rPr lang="ru-RU" sz="2400" dirty="0">
                <a:solidFill>
                  <a:schemeClr val="tx1"/>
                </a:solidFill>
              </a:rPr>
              <a:t>• </a:t>
            </a:r>
            <a:r>
              <a:rPr lang="ru-RU" sz="2400" dirty="0" err="1">
                <a:solidFill>
                  <a:schemeClr val="tx1"/>
                </a:solidFill>
              </a:rPr>
              <a:t>Він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мріяв</a:t>
            </a:r>
            <a:r>
              <a:rPr lang="ru-RU" sz="2400" dirty="0">
                <a:solidFill>
                  <a:schemeClr val="tx1"/>
                </a:solidFill>
              </a:rPr>
              <a:t> стати </a:t>
            </a:r>
            <a:r>
              <a:rPr lang="ru-RU" sz="2400" dirty="0" err="1">
                <a:solidFill>
                  <a:schemeClr val="tx1"/>
                </a:solidFill>
              </a:rPr>
              <a:t>письменником</a:t>
            </a:r>
            <a:r>
              <a:rPr lang="ru-RU" sz="2400" dirty="0">
                <a:solidFill>
                  <a:schemeClr val="tx1"/>
                </a:solidFill>
              </a:rPr>
              <a:t>? </a:t>
            </a:r>
          </a:p>
          <a:p>
            <a:pPr algn="l"/>
            <a:r>
              <a:rPr lang="ru-RU" sz="2400" dirty="0">
                <a:solidFill>
                  <a:schemeClr val="tx1"/>
                </a:solidFill>
              </a:rPr>
              <a:t>• За станом </a:t>
            </a:r>
            <a:r>
              <a:rPr lang="ru-RU" sz="2400" dirty="0" err="1">
                <a:solidFill>
                  <a:schemeClr val="tx1"/>
                </a:solidFill>
              </a:rPr>
              <a:t>здоров'я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він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змушений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був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виїхати</a:t>
            </a:r>
            <a:r>
              <a:rPr lang="ru-RU" sz="2400" dirty="0">
                <a:solidFill>
                  <a:schemeClr val="tx1"/>
                </a:solidFill>
              </a:rPr>
              <a:t> до </a:t>
            </a:r>
            <a:r>
              <a:rPr lang="ru-RU" sz="2400" dirty="0" err="1">
                <a:solidFill>
                  <a:schemeClr val="tx1"/>
                </a:solidFill>
              </a:rPr>
              <a:t>південних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морів</a:t>
            </a:r>
            <a:r>
              <a:rPr lang="ru-RU" sz="2400" dirty="0">
                <a:solidFill>
                  <a:schemeClr val="tx1"/>
                </a:solidFill>
              </a:rPr>
              <a:t>? </a:t>
            </a:r>
          </a:p>
          <a:p>
            <a:pPr algn="l"/>
            <a:r>
              <a:rPr lang="ru-RU" sz="2400" dirty="0">
                <a:solidFill>
                  <a:schemeClr val="tx1"/>
                </a:solidFill>
              </a:rPr>
              <a:t>• </a:t>
            </a:r>
            <a:r>
              <a:rPr lang="ru-RU" sz="2400" dirty="0" err="1">
                <a:solidFill>
                  <a:schemeClr val="tx1"/>
                </a:solidFill>
              </a:rPr>
              <a:t>Місцеві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жителі</a:t>
            </a:r>
            <a:r>
              <a:rPr lang="ru-RU" sz="2400" dirty="0">
                <a:solidFill>
                  <a:schemeClr val="tx1"/>
                </a:solidFill>
              </a:rPr>
              <a:t>, </a:t>
            </a:r>
            <a:r>
              <a:rPr lang="ru-RU" sz="2400" dirty="0" err="1">
                <a:solidFill>
                  <a:schemeClr val="tx1"/>
                </a:solidFill>
              </a:rPr>
              <a:t>самоанці</a:t>
            </a:r>
            <a:r>
              <a:rPr lang="ru-RU" sz="2400" dirty="0">
                <a:solidFill>
                  <a:schemeClr val="tx1"/>
                </a:solidFill>
              </a:rPr>
              <a:t>, </a:t>
            </a:r>
            <a:r>
              <a:rPr lang="ru-RU" sz="2400" dirty="0" err="1">
                <a:solidFill>
                  <a:schemeClr val="tx1"/>
                </a:solidFill>
              </a:rPr>
              <a:t>спочатку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 smtClean="0">
                <a:solidFill>
                  <a:schemeClr val="tx1"/>
                </a:solidFill>
              </a:rPr>
              <a:t>поставилися</a:t>
            </a:r>
            <a:r>
              <a:rPr lang="ru-RU" sz="2400" dirty="0" smtClean="0">
                <a:solidFill>
                  <a:schemeClr val="tx1"/>
                </a:solidFill>
              </a:rPr>
              <a:t> </a:t>
            </a:r>
            <a:r>
              <a:rPr lang="ru-RU" sz="2400" dirty="0">
                <a:solidFill>
                  <a:schemeClr val="tx1"/>
                </a:solidFill>
              </a:rPr>
              <a:t>до </a:t>
            </a:r>
            <a:r>
              <a:rPr lang="ru-RU" sz="2400" dirty="0" err="1">
                <a:solidFill>
                  <a:schemeClr val="tx1"/>
                </a:solidFill>
              </a:rPr>
              <a:t>чужинця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дружньо</a:t>
            </a:r>
            <a:r>
              <a:rPr lang="ru-RU" sz="2400" dirty="0">
                <a:solidFill>
                  <a:schemeClr val="tx1"/>
                </a:solidFill>
              </a:rPr>
              <a:t>? </a:t>
            </a:r>
          </a:p>
          <a:p>
            <a:pPr algn="l"/>
            <a:r>
              <a:rPr lang="ru-RU" sz="2400" dirty="0">
                <a:solidFill>
                  <a:schemeClr val="tx1"/>
                </a:solidFill>
              </a:rPr>
              <a:t>• На знак </a:t>
            </a:r>
            <a:r>
              <a:rPr lang="ru-RU" sz="2400" dirty="0" err="1">
                <a:solidFill>
                  <a:schemeClr val="tx1"/>
                </a:solidFill>
              </a:rPr>
              <a:t>особливої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поваги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й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довіри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самоанці</a:t>
            </a:r>
            <a:r>
              <a:rPr lang="ru-RU" sz="2400" dirty="0">
                <a:solidFill>
                  <a:schemeClr val="tx1"/>
                </a:solidFill>
              </a:rPr>
              <a:t> дали </a:t>
            </a:r>
            <a:r>
              <a:rPr lang="ru-RU" sz="2400" dirty="0" err="1">
                <a:solidFill>
                  <a:schemeClr val="tx1"/>
                </a:solidFill>
              </a:rPr>
              <a:t>йому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ім'я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Тузітала</a:t>
            </a:r>
            <a:r>
              <a:rPr lang="ru-RU" sz="2400" dirty="0">
                <a:solidFill>
                  <a:schemeClr val="tx1"/>
                </a:solidFill>
              </a:rPr>
              <a:t>? </a:t>
            </a:r>
          </a:p>
          <a:p>
            <a:pPr algn="l"/>
            <a:r>
              <a:rPr lang="ru-RU" sz="2400" dirty="0">
                <a:solidFill>
                  <a:schemeClr val="tx1"/>
                </a:solidFill>
              </a:rPr>
              <a:t>• </a:t>
            </a:r>
            <a:r>
              <a:rPr lang="ru-RU" sz="2400" dirty="0" err="1">
                <a:solidFill>
                  <a:schemeClr val="tx1"/>
                </a:solidFill>
              </a:rPr>
              <a:t>Стівенсон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допомагав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самоанцям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захищатися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від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колонізаторів</a:t>
            </a:r>
            <a:r>
              <a:rPr lang="ru-RU" sz="2400" dirty="0">
                <a:solidFill>
                  <a:schemeClr val="tx1"/>
                </a:solidFill>
              </a:rPr>
              <a:t>? </a:t>
            </a:r>
          </a:p>
          <a:p>
            <a:pPr algn="l"/>
            <a:r>
              <a:rPr lang="ru-RU" sz="2400" dirty="0">
                <a:solidFill>
                  <a:schemeClr val="tx1"/>
                </a:solidFill>
              </a:rPr>
              <a:t>• Дорогу до </a:t>
            </a:r>
            <a:r>
              <a:rPr lang="ru-RU" sz="2400" dirty="0" err="1">
                <a:solidFill>
                  <a:schemeClr val="tx1"/>
                </a:solidFill>
              </a:rPr>
              <a:t>його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будинку</a:t>
            </a:r>
            <a:r>
              <a:rPr lang="ru-RU" sz="2400" dirty="0">
                <a:solidFill>
                  <a:schemeClr val="tx1"/>
                </a:solidFill>
              </a:rPr>
              <a:t> назвали </a:t>
            </a:r>
            <a:r>
              <a:rPr lang="ru-RU" sz="2400" dirty="0" smtClean="0">
                <a:solidFill>
                  <a:schemeClr val="tx1"/>
                </a:solidFill>
              </a:rPr>
              <a:t> Дорогою </a:t>
            </a:r>
            <a:r>
              <a:rPr lang="ru-RU" sz="2400" dirty="0" err="1">
                <a:solidFill>
                  <a:schemeClr val="tx1"/>
                </a:solidFill>
              </a:rPr>
              <a:t>подяки</a:t>
            </a:r>
            <a:r>
              <a:rPr lang="ru-RU" sz="2400" dirty="0">
                <a:solidFill>
                  <a:schemeClr val="tx1"/>
                </a:solidFill>
              </a:rPr>
              <a:t>? </a:t>
            </a:r>
          </a:p>
        </p:txBody>
      </p:sp>
      <p:pic>
        <p:nvPicPr>
          <p:cNvPr id="5" name="Рисунок 4" descr="20681256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51520" y="3140968"/>
            <a:ext cx="2476500" cy="3352800"/>
          </a:xfrm>
          <a:prstGeom prst="rect">
            <a:avLst/>
          </a:prstGeom>
        </p:spPr>
      </p:pic>
    </p:spTree>
  </p:cSld>
  <p:clrMapOvr>
    <a:masterClrMapping/>
  </p:clrMapOvr>
  <p:transition>
    <p:wipe dir="d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71600" y="332657"/>
            <a:ext cx="7772400" cy="936104"/>
          </a:xfrm>
        </p:spPr>
        <p:txBody>
          <a:bodyPr>
            <a:normAutofit/>
          </a:bodyPr>
          <a:lstStyle/>
          <a:p>
            <a:r>
              <a:rPr lang="ru-RU" sz="3600" b="1" dirty="0" err="1">
                <a:solidFill>
                  <a:srgbClr val="002060"/>
                </a:solidFill>
              </a:rPr>
              <a:t>Бесіда</a:t>
            </a:r>
            <a:r>
              <a:rPr lang="ru-RU" sz="3600" b="1" dirty="0">
                <a:solidFill>
                  <a:srgbClr val="002060"/>
                </a:solidFill>
              </a:rPr>
              <a:t> </a:t>
            </a:r>
            <a:endParaRPr lang="ru-RU" sz="3600" dirty="0">
              <a:solidFill>
                <a:srgbClr val="00206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987824" y="1412776"/>
            <a:ext cx="5688632" cy="3168352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Font typeface="Arial" pitchFamily="34" charset="0"/>
              <a:buChar char="•"/>
            </a:pPr>
            <a:r>
              <a:rPr lang="ru-RU" sz="2800" dirty="0" err="1">
                <a:solidFill>
                  <a:schemeClr val="tx1"/>
                </a:solidFill>
              </a:rPr>
              <a:t>Чому</a:t>
            </a:r>
            <a:r>
              <a:rPr lang="ru-RU" sz="2800" dirty="0">
                <a:solidFill>
                  <a:schemeClr val="tx1"/>
                </a:solidFill>
              </a:rPr>
              <a:t> роман </a:t>
            </a:r>
            <a:r>
              <a:rPr lang="ru-RU" sz="2800" dirty="0" err="1">
                <a:solidFill>
                  <a:schemeClr val="tx1"/>
                </a:solidFill>
              </a:rPr>
              <a:t>Стівенсона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належить</a:t>
            </a:r>
            <a:r>
              <a:rPr lang="ru-RU" sz="2800" dirty="0">
                <a:solidFill>
                  <a:schemeClr val="tx1"/>
                </a:solidFill>
              </a:rPr>
              <a:t> до </a:t>
            </a:r>
            <a:r>
              <a:rPr lang="ru-RU" sz="2800" dirty="0" err="1">
                <a:solidFill>
                  <a:schemeClr val="tx1"/>
                </a:solidFill>
              </a:rPr>
              <a:t>різновиду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пригодницького</a:t>
            </a:r>
            <a:r>
              <a:rPr lang="ru-RU" sz="2800" dirty="0">
                <a:solidFill>
                  <a:schemeClr val="tx1"/>
                </a:solidFill>
              </a:rPr>
              <a:t> роману? </a:t>
            </a:r>
          </a:p>
          <a:p>
            <a:pPr>
              <a:buFont typeface="Arial" pitchFamily="34" charset="0"/>
              <a:buChar char="•"/>
            </a:pPr>
            <a:r>
              <a:rPr lang="ru-RU" sz="2800" dirty="0" smtClean="0">
                <a:solidFill>
                  <a:schemeClr val="tx1"/>
                </a:solidFill>
              </a:rPr>
              <a:t>Яке </a:t>
            </a:r>
            <a:r>
              <a:rPr lang="ru-RU" sz="2800" dirty="0" err="1">
                <a:solidFill>
                  <a:schemeClr val="tx1"/>
                </a:solidFill>
              </a:rPr>
              <a:t>враження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твір</a:t>
            </a:r>
            <a:r>
              <a:rPr lang="ru-RU" sz="2800" dirty="0">
                <a:solidFill>
                  <a:schemeClr val="tx1"/>
                </a:solidFill>
              </a:rPr>
              <a:t> справив на вас? </a:t>
            </a:r>
          </a:p>
          <a:p>
            <a:endParaRPr lang="ru-RU" sz="2800" dirty="0">
              <a:solidFill>
                <a:schemeClr val="tx1"/>
              </a:solidFill>
            </a:endParaRPr>
          </a:p>
        </p:txBody>
      </p:sp>
      <p:pic>
        <p:nvPicPr>
          <p:cNvPr id="4" name="Рисунок 3" descr="20681256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580112" y="3212976"/>
            <a:ext cx="2476500" cy="3352800"/>
          </a:xfrm>
          <a:prstGeom prst="rect">
            <a:avLst/>
          </a:prstGeom>
        </p:spPr>
      </p:pic>
      <p:pic>
        <p:nvPicPr>
          <p:cNvPr id="5" name="Рисунок 4" descr="19447153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971600" y="3501008"/>
            <a:ext cx="2809875" cy="1857375"/>
          </a:xfrm>
          <a:prstGeom prst="rect">
            <a:avLst/>
          </a:prstGeom>
        </p:spPr>
      </p:pic>
    </p:spTree>
  </p:cSld>
  <p:clrMapOvr>
    <a:masterClrMapping/>
  </p:clrMapOvr>
  <p:transition>
    <p:wipe dir="d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059832" y="260649"/>
            <a:ext cx="5470376" cy="864096"/>
          </a:xfrm>
        </p:spPr>
        <p:txBody>
          <a:bodyPr>
            <a:normAutofit fontScale="90000"/>
          </a:bodyPr>
          <a:lstStyle/>
          <a:p>
            <a:r>
              <a:rPr lang="ru-RU" sz="3600" b="1" dirty="0">
                <a:solidFill>
                  <a:srgbClr val="002060"/>
                </a:solidFill>
              </a:rPr>
              <a:t>Характеристика </a:t>
            </a:r>
            <a:r>
              <a:rPr lang="ru-RU" sz="3600" b="1" dirty="0" err="1">
                <a:solidFill>
                  <a:srgbClr val="002060"/>
                </a:solidFill>
              </a:rPr>
              <a:t>позитивних</a:t>
            </a:r>
            <a:r>
              <a:rPr lang="ru-RU" sz="3600" b="1" dirty="0">
                <a:solidFill>
                  <a:srgbClr val="002060"/>
                </a:solidFill>
              </a:rPr>
              <a:t> </a:t>
            </a:r>
            <a:r>
              <a:rPr lang="ru-RU" sz="3600" b="1" dirty="0" err="1">
                <a:solidFill>
                  <a:srgbClr val="002060"/>
                </a:solidFill>
              </a:rPr>
              <a:t>персонажів</a:t>
            </a:r>
            <a:r>
              <a:rPr lang="ru-RU" sz="3600" b="1" dirty="0">
                <a:solidFill>
                  <a:srgbClr val="002060"/>
                </a:solidFill>
              </a:rPr>
              <a:t> </a:t>
            </a:r>
            <a:endParaRPr lang="ru-RU" sz="3600" dirty="0">
              <a:solidFill>
                <a:srgbClr val="00206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55776" y="1268760"/>
            <a:ext cx="6400800" cy="4032448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l">
              <a:buFont typeface="Arial" pitchFamily="34" charset="0"/>
              <a:buChar char="•"/>
            </a:pPr>
            <a:r>
              <a:rPr lang="ru-RU" sz="2400" dirty="0" smtClean="0">
                <a:solidFill>
                  <a:schemeClr val="tx1"/>
                </a:solidFill>
              </a:rPr>
              <a:t> </a:t>
            </a:r>
            <a:r>
              <a:rPr lang="ru-RU" sz="2400" dirty="0" err="1" smtClean="0">
                <a:solidFill>
                  <a:schemeClr val="tx1"/>
                </a:solidFill>
              </a:rPr>
              <a:t>Визначте</a:t>
            </a:r>
            <a:r>
              <a:rPr lang="ru-RU" sz="2400" dirty="0" smtClean="0">
                <a:solidFill>
                  <a:schemeClr val="tx1"/>
                </a:solidFill>
              </a:rPr>
              <a:t> </a:t>
            </a:r>
            <a:r>
              <a:rPr lang="ru-RU" sz="2400" dirty="0">
                <a:solidFill>
                  <a:schemeClr val="tx1"/>
                </a:solidFill>
              </a:rPr>
              <a:t>роль образу </a:t>
            </a:r>
            <a:r>
              <a:rPr lang="ru-RU" sz="2400" dirty="0" err="1">
                <a:solidFill>
                  <a:schemeClr val="tx1"/>
                </a:solidFill>
              </a:rPr>
              <a:t>Джіма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Гокінса</a:t>
            </a:r>
            <a:r>
              <a:rPr lang="ru-RU" sz="2400" dirty="0">
                <a:solidFill>
                  <a:schemeClr val="tx1"/>
                </a:solidFill>
              </a:rPr>
              <a:t> в </a:t>
            </a:r>
            <a:r>
              <a:rPr lang="ru-RU" sz="2400" dirty="0" err="1">
                <a:solidFill>
                  <a:schemeClr val="tx1"/>
                </a:solidFill>
              </a:rPr>
              <a:t>контексті</a:t>
            </a:r>
            <a:r>
              <a:rPr lang="ru-RU" sz="2400" dirty="0">
                <a:solidFill>
                  <a:schemeClr val="tx1"/>
                </a:solidFill>
              </a:rPr>
              <a:t> роману «</a:t>
            </a:r>
            <a:r>
              <a:rPr lang="ru-RU" sz="2400" dirty="0" err="1">
                <a:solidFill>
                  <a:schemeClr val="tx1"/>
                </a:solidFill>
              </a:rPr>
              <a:t>Острів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Скарбів</a:t>
            </a:r>
            <a:r>
              <a:rPr lang="ru-RU" sz="2400" dirty="0">
                <a:solidFill>
                  <a:schemeClr val="tx1"/>
                </a:solidFill>
              </a:rPr>
              <a:t>». </a:t>
            </a:r>
            <a:endParaRPr lang="ru-RU" sz="2400" dirty="0" smtClean="0">
              <a:solidFill>
                <a:schemeClr val="tx1"/>
              </a:solidFill>
            </a:endParaRPr>
          </a:p>
          <a:p>
            <a:pPr algn="l">
              <a:buFont typeface="Arial" pitchFamily="34" charset="0"/>
              <a:buChar char="•"/>
            </a:pPr>
            <a:r>
              <a:rPr lang="ru-RU" sz="2400" dirty="0" smtClean="0"/>
              <a:t> </a:t>
            </a:r>
            <a:r>
              <a:rPr lang="ru-RU" sz="2400" dirty="0" smtClean="0">
                <a:solidFill>
                  <a:schemeClr val="tx1"/>
                </a:solidFill>
              </a:rPr>
              <a:t>Як </a:t>
            </a:r>
            <a:r>
              <a:rPr lang="ru-RU" sz="2400" dirty="0" err="1">
                <a:solidFill>
                  <a:schemeClr val="tx1"/>
                </a:solidFill>
              </a:rPr>
              <a:t>ви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думаєте</a:t>
            </a:r>
            <a:r>
              <a:rPr lang="ru-RU" sz="2400" dirty="0">
                <a:solidFill>
                  <a:schemeClr val="tx1"/>
                </a:solidFill>
              </a:rPr>
              <a:t>, </a:t>
            </a:r>
            <a:r>
              <a:rPr lang="ru-RU" sz="2400" dirty="0" err="1">
                <a:solidFill>
                  <a:schemeClr val="tx1"/>
                </a:solidFill>
              </a:rPr>
              <a:t>чому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Джім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Гокінс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віддав</a:t>
            </a:r>
            <a:r>
              <a:rPr lang="ru-RU" sz="2400" dirty="0">
                <a:solidFill>
                  <a:schemeClr val="tx1"/>
                </a:solidFill>
              </a:rPr>
              <a:t> карту </a:t>
            </a:r>
            <a:r>
              <a:rPr lang="ru-RU" sz="2400" dirty="0" err="1">
                <a:solidFill>
                  <a:schemeClr val="tx1"/>
                </a:solidFill>
              </a:rPr>
              <a:t>Біллі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Бонса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саме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лікарю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Лівсі</a:t>
            </a:r>
            <a:r>
              <a:rPr lang="ru-RU" sz="2400" dirty="0">
                <a:solidFill>
                  <a:schemeClr val="tx1"/>
                </a:solidFill>
              </a:rPr>
              <a:t>? </a:t>
            </a:r>
            <a:r>
              <a:rPr lang="ru-RU" sz="2400" dirty="0" err="1">
                <a:solidFill>
                  <a:schemeClr val="tx1"/>
                </a:solidFill>
              </a:rPr>
              <a:t>Що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ви</a:t>
            </a:r>
            <a:r>
              <a:rPr lang="ru-RU" sz="2400" dirty="0">
                <a:solidFill>
                  <a:schemeClr val="tx1"/>
                </a:solidFill>
              </a:rPr>
              <a:t> можете </a:t>
            </a:r>
            <a:r>
              <a:rPr lang="ru-RU" sz="2400" dirty="0" err="1">
                <a:solidFill>
                  <a:schemeClr val="tx1"/>
                </a:solidFill>
              </a:rPr>
              <a:t>сказати</a:t>
            </a:r>
            <a:r>
              <a:rPr lang="ru-RU" sz="2400" dirty="0">
                <a:solidFill>
                  <a:schemeClr val="tx1"/>
                </a:solidFill>
              </a:rPr>
              <a:t> про </a:t>
            </a:r>
            <a:r>
              <a:rPr lang="ru-RU" sz="2400" dirty="0" err="1">
                <a:solidFill>
                  <a:schemeClr val="tx1"/>
                </a:solidFill>
              </a:rPr>
              <a:t>Лівсі</a:t>
            </a:r>
            <a:r>
              <a:rPr lang="ru-RU" sz="2400" dirty="0">
                <a:solidFill>
                  <a:schemeClr val="tx1"/>
                </a:solidFill>
              </a:rPr>
              <a:t> як про </a:t>
            </a:r>
            <a:r>
              <a:rPr lang="ru-RU" sz="2400" dirty="0" err="1">
                <a:solidFill>
                  <a:schemeClr val="tx1"/>
                </a:solidFill>
              </a:rPr>
              <a:t>людину</a:t>
            </a:r>
            <a:r>
              <a:rPr lang="ru-RU" sz="2400" dirty="0">
                <a:solidFill>
                  <a:schemeClr val="tx1"/>
                </a:solidFill>
              </a:rPr>
              <a:t> та як про </a:t>
            </a:r>
            <a:r>
              <a:rPr lang="ru-RU" sz="2400" dirty="0" err="1">
                <a:solidFill>
                  <a:schemeClr val="tx1"/>
                </a:solidFill>
              </a:rPr>
              <a:t>лікаря</a:t>
            </a:r>
            <a:r>
              <a:rPr lang="ru-RU" sz="2400" dirty="0">
                <a:solidFill>
                  <a:schemeClr val="tx1"/>
                </a:solidFill>
              </a:rPr>
              <a:t>? </a:t>
            </a:r>
            <a:endParaRPr lang="ru-RU" sz="2400" dirty="0" smtClean="0">
              <a:solidFill>
                <a:schemeClr val="tx1"/>
              </a:solidFill>
            </a:endParaRPr>
          </a:p>
          <a:p>
            <a:pPr algn="l">
              <a:buFont typeface="Arial" pitchFamily="34" charset="0"/>
              <a:buChar char="•"/>
            </a:pPr>
            <a:r>
              <a:rPr lang="uk-UA" sz="2400" dirty="0">
                <a:solidFill>
                  <a:schemeClr val="tx1"/>
                </a:solidFill>
              </a:rPr>
              <a:t> </a:t>
            </a:r>
            <a:r>
              <a:rPr lang="ru-RU" sz="2400" dirty="0">
                <a:solidFill>
                  <a:schemeClr val="tx1"/>
                </a:solidFill>
              </a:rPr>
              <a:t>Як </a:t>
            </a:r>
            <a:r>
              <a:rPr lang="ru-RU" sz="2400" dirty="0" err="1">
                <a:solidFill>
                  <a:schemeClr val="tx1"/>
                </a:solidFill>
              </a:rPr>
              <a:t>ви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думаєте</a:t>
            </a:r>
            <a:r>
              <a:rPr lang="ru-RU" sz="2400" dirty="0">
                <a:solidFill>
                  <a:schemeClr val="tx1"/>
                </a:solidFill>
              </a:rPr>
              <a:t>, </a:t>
            </a:r>
            <a:r>
              <a:rPr lang="ru-RU" sz="2400" dirty="0" err="1">
                <a:solidFill>
                  <a:schemeClr val="tx1"/>
                </a:solidFill>
              </a:rPr>
              <a:t>чому</a:t>
            </a:r>
            <a:r>
              <a:rPr lang="ru-RU" sz="2400" dirty="0">
                <a:solidFill>
                  <a:schemeClr val="tx1"/>
                </a:solidFill>
              </a:rPr>
              <a:t> Джим </a:t>
            </a:r>
            <a:r>
              <a:rPr lang="ru-RU" sz="2400" dirty="0" err="1">
                <a:solidFill>
                  <a:schemeClr val="tx1"/>
                </a:solidFill>
              </a:rPr>
              <a:t>Хокінс</a:t>
            </a:r>
            <a:r>
              <a:rPr lang="ru-RU" sz="2400" dirty="0">
                <a:solidFill>
                  <a:schemeClr val="tx1"/>
                </a:solidFill>
              </a:rPr>
              <a:t> пристав на </a:t>
            </a:r>
            <a:r>
              <a:rPr lang="ru-RU" sz="2400" dirty="0" err="1">
                <a:solidFill>
                  <a:schemeClr val="tx1"/>
                </a:solidFill>
              </a:rPr>
              <a:t>пропозицію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лікаря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Лівсі</a:t>
            </a:r>
            <a:r>
              <a:rPr lang="ru-RU" sz="2400" dirty="0">
                <a:solidFill>
                  <a:schemeClr val="tx1"/>
                </a:solidFill>
              </a:rPr>
              <a:t> та </a:t>
            </a:r>
            <a:r>
              <a:rPr lang="ru-RU" sz="2400" dirty="0" err="1">
                <a:solidFill>
                  <a:schemeClr val="tx1"/>
                </a:solidFill>
              </a:rPr>
              <a:t>вирушив</a:t>
            </a:r>
            <a:r>
              <a:rPr lang="ru-RU" sz="2400" dirty="0">
                <a:solidFill>
                  <a:schemeClr val="tx1"/>
                </a:solidFill>
              </a:rPr>
              <a:t> у </a:t>
            </a:r>
            <a:r>
              <a:rPr lang="ru-RU" sz="2400" dirty="0" err="1">
                <a:solidFill>
                  <a:schemeClr val="tx1"/>
                </a:solidFill>
              </a:rPr>
              <a:t>подорож</a:t>
            </a:r>
            <a:r>
              <a:rPr lang="ru-RU" sz="2400" dirty="0">
                <a:solidFill>
                  <a:schemeClr val="tx1"/>
                </a:solidFill>
              </a:rPr>
              <a:t>? </a:t>
            </a:r>
            <a:r>
              <a:rPr lang="ru-RU" sz="2400" dirty="0" err="1">
                <a:solidFill>
                  <a:schemeClr val="tx1"/>
                </a:solidFill>
              </a:rPr>
              <a:t>Що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його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приваблювало</a:t>
            </a:r>
            <a:r>
              <a:rPr lang="ru-RU" sz="2400" dirty="0">
                <a:solidFill>
                  <a:schemeClr val="tx1"/>
                </a:solidFill>
              </a:rPr>
              <a:t>: золото </a:t>
            </a:r>
            <a:r>
              <a:rPr lang="ru-RU" sz="2400" dirty="0" err="1">
                <a:solidFill>
                  <a:schemeClr val="tx1"/>
                </a:solidFill>
              </a:rPr>
              <a:t>чи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пригоди</a:t>
            </a:r>
            <a:r>
              <a:rPr lang="ru-RU" sz="2400" dirty="0">
                <a:solidFill>
                  <a:schemeClr val="tx1"/>
                </a:solidFill>
              </a:rPr>
              <a:t>? </a:t>
            </a:r>
          </a:p>
        </p:txBody>
      </p:sp>
      <p:pic>
        <p:nvPicPr>
          <p:cNvPr id="25602" name="Picture 2" descr="https://f.kinozon.tv/%D0%BF%D1%80%D0%B8%D0%BC%D0%B5%D1%80%D1%8B_%D0%BA%D0%B0%D0%B4%D1%80%D0%BE%D0%B2/1648/%D0%9E%D1%81%D1%82%D1%80%D0%BE%D0%B2_%D1%81%D0%BE%D0%BA%D1%80%D0%BE%D0%B2%D0%B8%D1%89-1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95936" y="4941168"/>
            <a:ext cx="4139952" cy="174798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0031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607796" y="548680"/>
            <a:ext cx="1536204" cy="1536204"/>
          </a:xfrm>
          <a:prstGeom prst="rect">
            <a:avLst/>
          </a:prstGeom>
        </p:spPr>
      </p:pic>
    </p:spTree>
  </p:cSld>
  <p:clrMapOvr>
    <a:masterClrMapping/>
  </p:clrMapOvr>
  <p:transition>
    <p:wipe dir="d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743200" y="332656"/>
            <a:ext cx="6400800" cy="3816424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Font typeface="Arial" pitchFamily="34" charset="0"/>
              <a:buChar char="•"/>
            </a:pPr>
            <a:r>
              <a:rPr lang="uk-UA" sz="2400" dirty="0" smtClean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Чи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усвідомлював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він</a:t>
            </a:r>
            <a:r>
              <a:rPr lang="ru-RU" sz="2400" dirty="0">
                <a:solidFill>
                  <a:schemeClr val="tx1"/>
                </a:solidFill>
              </a:rPr>
              <a:t>, яка </a:t>
            </a:r>
            <a:r>
              <a:rPr lang="ru-RU" sz="2400" dirty="0" err="1">
                <a:solidFill>
                  <a:schemeClr val="tx1"/>
                </a:solidFill>
              </a:rPr>
              <a:t>небезпека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пов'язана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з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пошуками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піратських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скарбів</a:t>
            </a:r>
            <a:r>
              <a:rPr lang="ru-RU" sz="2400" dirty="0">
                <a:solidFill>
                  <a:schemeClr val="tx1"/>
                </a:solidFill>
              </a:rPr>
              <a:t>? </a:t>
            </a:r>
            <a:endParaRPr lang="ru-RU" sz="2400" dirty="0" smtClean="0">
              <a:solidFill>
                <a:schemeClr val="tx1"/>
              </a:solidFill>
            </a:endParaRPr>
          </a:p>
          <a:p>
            <a:pPr algn="l">
              <a:buFont typeface="Arial" pitchFamily="34" charset="0"/>
              <a:buChar char="•"/>
            </a:pPr>
            <a:r>
              <a:rPr lang="ru-RU" sz="2400" dirty="0" err="1" smtClean="0">
                <a:solidFill>
                  <a:schemeClr val="tx1"/>
                </a:solidFill>
              </a:rPr>
              <a:t>Які</a:t>
            </a:r>
            <a:r>
              <a:rPr lang="ru-RU" sz="2400" dirty="0" smtClean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епізоди</a:t>
            </a:r>
            <a:r>
              <a:rPr lang="ru-RU" sz="2400" dirty="0">
                <a:solidFill>
                  <a:schemeClr val="tx1"/>
                </a:solidFill>
              </a:rPr>
              <a:t> роману </a:t>
            </a:r>
            <a:r>
              <a:rPr lang="ru-RU" sz="2400" dirty="0" err="1">
                <a:solidFill>
                  <a:schemeClr val="tx1"/>
                </a:solidFill>
              </a:rPr>
              <a:t>свідчать</a:t>
            </a:r>
            <a:r>
              <a:rPr lang="ru-RU" sz="2400" dirty="0">
                <a:solidFill>
                  <a:schemeClr val="tx1"/>
                </a:solidFill>
              </a:rPr>
              <a:t> про </a:t>
            </a:r>
            <a:r>
              <a:rPr lang="ru-RU" sz="2400" dirty="0" err="1">
                <a:solidFill>
                  <a:schemeClr val="tx1"/>
                </a:solidFill>
              </a:rPr>
              <a:t>наївність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і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надмірну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довірливість</a:t>
            </a:r>
            <a:r>
              <a:rPr lang="ru-RU" sz="2400" dirty="0">
                <a:solidFill>
                  <a:schemeClr val="tx1"/>
                </a:solidFill>
              </a:rPr>
              <a:t> юнги? </a:t>
            </a:r>
            <a:endParaRPr lang="ru-RU" sz="2400" dirty="0" smtClean="0">
              <a:solidFill>
                <a:schemeClr val="tx1"/>
              </a:solidFill>
            </a:endParaRPr>
          </a:p>
          <a:p>
            <a:pPr algn="l">
              <a:buFont typeface="Arial" pitchFamily="34" charset="0"/>
              <a:buChar char="•"/>
            </a:pPr>
            <a:r>
              <a:rPr lang="ru-RU" sz="2400" dirty="0" smtClean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Які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вчинки</a:t>
            </a:r>
            <a:r>
              <a:rPr lang="ru-RU" sz="2400" dirty="0">
                <a:solidFill>
                  <a:schemeClr val="tx1"/>
                </a:solidFill>
              </a:rPr>
              <a:t> хлопчика </a:t>
            </a:r>
            <a:r>
              <a:rPr lang="ru-RU" sz="2400" dirty="0" err="1">
                <a:solidFill>
                  <a:schemeClr val="tx1"/>
                </a:solidFill>
              </a:rPr>
              <a:t>врятували</a:t>
            </a:r>
            <a:r>
              <a:rPr lang="ru-RU" sz="2400" dirty="0">
                <a:solidFill>
                  <a:schemeClr val="tx1"/>
                </a:solidFill>
              </a:rPr>
              <a:t> всю </a:t>
            </a:r>
            <a:r>
              <a:rPr lang="ru-RU" sz="2400" dirty="0" err="1">
                <a:solidFill>
                  <a:schemeClr val="tx1"/>
                </a:solidFill>
              </a:rPr>
              <a:t>його</a:t>
            </a:r>
            <a:r>
              <a:rPr lang="ru-RU" sz="2400" dirty="0">
                <a:solidFill>
                  <a:schemeClr val="tx1"/>
                </a:solidFill>
              </a:rPr>
              <a:t> команду? </a:t>
            </a:r>
            <a:endParaRPr lang="ru-RU" sz="2400" i="1" dirty="0" smtClean="0">
              <a:solidFill>
                <a:schemeClr val="tx1"/>
              </a:solidFill>
            </a:endParaRPr>
          </a:p>
          <a:p>
            <a:pPr algn="l">
              <a:buFont typeface="Arial" pitchFamily="34" charset="0"/>
              <a:buChar char="•"/>
            </a:pPr>
            <a:r>
              <a:rPr lang="ru-RU" sz="2400" dirty="0" smtClean="0">
                <a:solidFill>
                  <a:schemeClr val="tx1"/>
                </a:solidFill>
              </a:rPr>
              <a:t> </a:t>
            </a:r>
            <a:r>
              <a:rPr lang="ru-RU" sz="2400" dirty="0">
                <a:solidFill>
                  <a:schemeClr val="tx1"/>
                </a:solidFill>
              </a:rPr>
              <a:t>Як </a:t>
            </a:r>
            <a:r>
              <a:rPr lang="ru-RU" sz="2400" dirty="0" err="1">
                <a:solidFill>
                  <a:schemeClr val="tx1"/>
                </a:solidFill>
              </a:rPr>
              <a:t>змінився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його</a:t>
            </a:r>
            <a:r>
              <a:rPr lang="ru-RU" sz="2400" dirty="0">
                <a:solidFill>
                  <a:schemeClr val="tx1"/>
                </a:solidFill>
              </a:rPr>
              <a:t> характер у </a:t>
            </a:r>
            <a:r>
              <a:rPr lang="ru-RU" sz="2400" dirty="0" err="1">
                <a:solidFill>
                  <a:schemeClr val="tx1"/>
                </a:solidFill>
              </a:rPr>
              <a:t>результаті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подорожі</a:t>
            </a:r>
            <a:r>
              <a:rPr lang="ru-RU" sz="2400" dirty="0">
                <a:solidFill>
                  <a:schemeClr val="tx1"/>
                </a:solidFill>
              </a:rPr>
              <a:t> до острова </a:t>
            </a:r>
            <a:r>
              <a:rPr lang="ru-RU" sz="2400" dirty="0" err="1">
                <a:solidFill>
                  <a:schemeClr val="tx1"/>
                </a:solidFill>
              </a:rPr>
              <a:t>скарбів</a:t>
            </a:r>
            <a:r>
              <a:rPr lang="ru-RU" sz="2400" dirty="0">
                <a:solidFill>
                  <a:schemeClr val="tx1"/>
                </a:solidFill>
              </a:rPr>
              <a:t>? </a:t>
            </a:r>
          </a:p>
        </p:txBody>
      </p:sp>
      <p:pic>
        <p:nvPicPr>
          <p:cNvPr id="24578" name="Picture 2" descr="https://regnum.ru/uploads/pictures/news/2015/11/13/regnum_picture_144742541829324_normal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3933056"/>
            <a:ext cx="6048672" cy="256969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13294622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580112" y="2634059"/>
            <a:ext cx="4577573" cy="4223941"/>
          </a:xfrm>
          <a:prstGeom prst="rect">
            <a:avLst/>
          </a:prstGeom>
        </p:spPr>
      </p:pic>
    </p:spTree>
  </p:cSld>
  <p:clrMapOvr>
    <a:masterClrMapping/>
  </p:clrMapOvr>
  <p:transition>
    <p:wipe dir="d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267744" y="1"/>
            <a:ext cx="6876256" cy="1124743"/>
          </a:xfrm>
        </p:spPr>
        <p:txBody>
          <a:bodyPr>
            <a:normAutofit fontScale="90000"/>
          </a:bodyPr>
          <a:lstStyle/>
          <a:p>
            <a:r>
              <a:rPr lang="ru-RU" sz="3600" b="1" dirty="0" err="1">
                <a:solidFill>
                  <a:srgbClr val="002060"/>
                </a:solidFill>
              </a:rPr>
              <a:t>Складання</a:t>
            </a:r>
            <a:r>
              <a:rPr lang="ru-RU" sz="3600" b="1" dirty="0">
                <a:solidFill>
                  <a:srgbClr val="002060"/>
                </a:solidFill>
              </a:rPr>
              <a:t> </a:t>
            </a:r>
            <a:r>
              <a:rPr lang="ru-RU" sz="3600" b="1" dirty="0" err="1">
                <a:solidFill>
                  <a:srgbClr val="002060"/>
                </a:solidFill>
              </a:rPr>
              <a:t>схеми</a:t>
            </a:r>
            <a:r>
              <a:rPr lang="ru-RU" sz="3600" b="1" dirty="0">
                <a:solidFill>
                  <a:srgbClr val="002060"/>
                </a:solidFill>
              </a:rPr>
              <a:t> </a:t>
            </a:r>
            <a:r>
              <a:rPr lang="ru-RU" sz="3600" b="1" dirty="0" smtClean="0">
                <a:solidFill>
                  <a:srgbClr val="002060"/>
                </a:solidFill>
              </a:rPr>
              <a:t/>
            </a:r>
            <a:br>
              <a:rPr lang="ru-RU" sz="3600" b="1" dirty="0" smtClean="0">
                <a:solidFill>
                  <a:srgbClr val="002060"/>
                </a:solidFill>
              </a:rPr>
            </a:br>
            <a:r>
              <a:rPr lang="ru-RU" sz="3600" b="1" dirty="0" smtClean="0">
                <a:solidFill>
                  <a:srgbClr val="002060"/>
                </a:solidFill>
              </a:rPr>
              <a:t>«</a:t>
            </a:r>
            <a:r>
              <a:rPr lang="ru-RU" sz="3600" b="1" dirty="0">
                <a:solidFill>
                  <a:srgbClr val="002060"/>
                </a:solidFill>
              </a:rPr>
              <a:t>Уроки острова </a:t>
            </a:r>
            <a:endParaRPr lang="ru-RU" sz="3600" dirty="0">
              <a:solidFill>
                <a:srgbClr val="00206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491880" y="1124744"/>
            <a:ext cx="5032648" cy="1152128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>
              <a:buFont typeface="Arial" pitchFamily="34" charset="0"/>
              <a:buChar char="•"/>
            </a:pPr>
            <a:r>
              <a:rPr lang="ru-RU" dirty="0" smtClean="0"/>
              <a:t> </a:t>
            </a:r>
            <a:r>
              <a:rPr lang="ru-RU" dirty="0" err="1" smtClean="0">
                <a:solidFill>
                  <a:schemeClr val="tx1"/>
                </a:solidFill>
              </a:rPr>
              <a:t>Які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життєві</a:t>
            </a:r>
            <a:r>
              <a:rPr lang="ru-RU" dirty="0">
                <a:solidFill>
                  <a:schemeClr val="tx1"/>
                </a:solidFill>
              </a:rPr>
              <a:t> уроки </a:t>
            </a:r>
            <a:r>
              <a:rPr lang="ru-RU" dirty="0" err="1">
                <a:solidFill>
                  <a:schemeClr val="tx1"/>
                </a:solidFill>
              </a:rPr>
              <a:t>здобув</a:t>
            </a:r>
            <a:r>
              <a:rPr lang="ru-RU" dirty="0">
                <a:solidFill>
                  <a:schemeClr val="tx1"/>
                </a:solidFill>
              </a:rPr>
              <a:t> Джим? 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395536" y="4581128"/>
          <a:ext cx="6096000" cy="1468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/>
                <a:gridCol w="3048000"/>
              </a:tblGrid>
              <a:tr h="139040">
                <a:tc>
                  <a:txBody>
                    <a:bodyPr/>
                    <a:lstStyle/>
                    <a:p>
                      <a:pPr algn="ctr"/>
                      <a:r>
                        <a:rPr lang="uk-UA" sz="3200" dirty="0" err="1" smtClean="0"/>
                        <a:t>Джим</a:t>
                      </a:r>
                      <a:r>
                        <a:rPr lang="uk-UA" sz="3200" dirty="0" smtClean="0"/>
                        <a:t> </a:t>
                      </a:r>
                      <a:r>
                        <a:rPr lang="uk-UA" sz="3200" dirty="0" err="1" smtClean="0"/>
                        <a:t>Хокінс</a:t>
                      </a:r>
                      <a:endParaRPr lang="ru-RU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uk-UA" sz="2800" dirty="0" smtClean="0"/>
                        <a:t>зрозумів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800" dirty="0" smtClean="0"/>
                        <a:t>навчився</a:t>
                      </a:r>
                      <a:endParaRPr lang="ru-RU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23554" name="Picture 2" descr="http://img-fotki.yandex.ru/get/875526/508051939.b4/0_1a93f7_53c01e31_orig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63888" y="2420888"/>
            <a:ext cx="4775266" cy="20162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13294622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228184" y="3858195"/>
            <a:ext cx="3250951" cy="2999805"/>
          </a:xfrm>
          <a:prstGeom prst="rect">
            <a:avLst/>
          </a:prstGeom>
        </p:spPr>
      </p:pic>
    </p:spTree>
  </p:cSld>
  <p:clrMapOvr>
    <a:masterClrMapping/>
  </p:clrMapOvr>
  <p:transition>
    <p:wipe dir="d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743200" y="764704"/>
            <a:ext cx="6149280" cy="3312368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l">
              <a:buFont typeface="Arial" pitchFamily="34" charset="0"/>
              <a:buChar char="•"/>
            </a:pPr>
            <a:r>
              <a:rPr lang="ru-RU" sz="2400" dirty="0">
                <a:solidFill>
                  <a:schemeClr val="tx1"/>
                </a:solidFill>
              </a:rPr>
              <a:t>Кого </a:t>
            </a:r>
            <a:r>
              <a:rPr lang="ru-RU" sz="2400" dirty="0" err="1">
                <a:solidFill>
                  <a:schemeClr val="tx1"/>
                </a:solidFill>
              </a:rPr>
              <a:t>з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персонажів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прочитаних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раніше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творів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нагадує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корабельний</a:t>
            </a:r>
            <a:r>
              <a:rPr lang="ru-RU" sz="2400" dirty="0">
                <a:solidFill>
                  <a:schemeClr val="tx1"/>
                </a:solidFill>
              </a:rPr>
              <a:t> юнга Джим </a:t>
            </a:r>
            <a:r>
              <a:rPr lang="ru-RU" sz="2400" dirty="0" err="1">
                <a:solidFill>
                  <a:schemeClr val="tx1"/>
                </a:solidFill>
              </a:rPr>
              <a:t>Хокінс</a:t>
            </a:r>
            <a:r>
              <a:rPr lang="ru-RU" sz="2400" dirty="0">
                <a:solidFill>
                  <a:schemeClr val="tx1"/>
                </a:solidFill>
              </a:rPr>
              <a:t>? </a:t>
            </a:r>
          </a:p>
          <a:p>
            <a:pPr algn="l">
              <a:buFont typeface="Arial" pitchFamily="34" charset="0"/>
              <a:buChar char="•"/>
            </a:pPr>
            <a:r>
              <a:rPr lang="ru-RU" sz="2400" dirty="0" smtClean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Що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об'єднує</a:t>
            </a:r>
            <a:r>
              <a:rPr lang="ru-RU" sz="2400" dirty="0">
                <a:solidFill>
                  <a:schemeClr val="tx1"/>
                </a:solidFill>
              </a:rPr>
              <a:t> Джима </a:t>
            </a:r>
            <a:r>
              <a:rPr lang="ru-RU" sz="2400" dirty="0" err="1">
                <a:solidFill>
                  <a:schemeClr val="tx1"/>
                </a:solidFill>
              </a:rPr>
              <a:t>Хокінса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і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Діка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Сенда</a:t>
            </a:r>
            <a:r>
              <a:rPr lang="ru-RU" sz="2400" dirty="0">
                <a:solidFill>
                  <a:schemeClr val="tx1"/>
                </a:solidFill>
              </a:rPr>
              <a:t>? </a:t>
            </a:r>
          </a:p>
          <a:p>
            <a:pPr algn="l">
              <a:buFont typeface="Arial" pitchFamily="34" charset="0"/>
              <a:buChar char="•"/>
            </a:pPr>
            <a:r>
              <a:rPr lang="ru-RU" sz="2400" dirty="0" smtClean="0">
                <a:solidFill>
                  <a:schemeClr val="tx1"/>
                </a:solidFill>
              </a:rPr>
              <a:t> </a:t>
            </a:r>
            <a:r>
              <a:rPr lang="ru-RU" sz="2400" dirty="0">
                <a:solidFill>
                  <a:schemeClr val="tx1"/>
                </a:solidFill>
              </a:rPr>
              <a:t>Чим вони </a:t>
            </a:r>
            <a:r>
              <a:rPr lang="ru-RU" sz="2400" dirty="0" err="1">
                <a:solidFill>
                  <a:schemeClr val="tx1"/>
                </a:solidFill>
              </a:rPr>
              <a:t>відрізняються</a:t>
            </a:r>
            <a:r>
              <a:rPr lang="ru-RU" sz="2400" dirty="0">
                <a:solidFill>
                  <a:schemeClr val="tx1"/>
                </a:solidFill>
              </a:rPr>
              <a:t>? </a:t>
            </a:r>
          </a:p>
          <a:p>
            <a:pPr algn="l">
              <a:buFont typeface="Arial" pitchFamily="34" charset="0"/>
              <a:buChar char="•"/>
            </a:pPr>
            <a:r>
              <a:rPr lang="ru-RU" sz="2400" dirty="0" smtClean="0">
                <a:solidFill>
                  <a:schemeClr val="tx1"/>
                </a:solidFill>
              </a:rPr>
              <a:t>-Як </a:t>
            </a:r>
            <a:r>
              <a:rPr lang="ru-RU" sz="2400" dirty="0">
                <a:solidFill>
                  <a:schemeClr val="tx1"/>
                </a:solidFill>
              </a:rPr>
              <a:t>ставиться до кожного </a:t>
            </a:r>
            <a:r>
              <a:rPr lang="ru-RU" sz="2400" dirty="0" err="1">
                <a:solidFill>
                  <a:schemeClr val="tx1"/>
                </a:solidFill>
              </a:rPr>
              <a:t>з</a:t>
            </a:r>
            <a:r>
              <a:rPr lang="ru-RU" sz="2400" dirty="0">
                <a:solidFill>
                  <a:schemeClr val="tx1"/>
                </a:solidFill>
              </a:rPr>
              <a:t> них автор </a:t>
            </a:r>
            <a:r>
              <a:rPr lang="ru-RU" sz="2400" dirty="0" err="1">
                <a:solidFill>
                  <a:schemeClr val="tx1"/>
                </a:solidFill>
              </a:rPr>
              <a:t>твору</a:t>
            </a:r>
            <a:r>
              <a:rPr lang="ru-RU" sz="2400" dirty="0">
                <a:solidFill>
                  <a:schemeClr val="tx1"/>
                </a:solidFill>
              </a:rPr>
              <a:t>? </a:t>
            </a:r>
          </a:p>
          <a:p>
            <a:pPr algn="l">
              <a:buFont typeface="Arial" pitchFamily="34" charset="0"/>
              <a:buChar char="•"/>
            </a:pPr>
            <a:r>
              <a:rPr lang="ru-RU" sz="2400" dirty="0" smtClean="0">
                <a:solidFill>
                  <a:schemeClr val="tx1"/>
                </a:solidFill>
              </a:rPr>
              <a:t> </a:t>
            </a:r>
            <a:r>
              <a:rPr lang="ru-RU" sz="2400" dirty="0">
                <a:solidFill>
                  <a:schemeClr val="tx1"/>
                </a:solidFill>
              </a:rPr>
              <a:t>Як </a:t>
            </a:r>
            <a:r>
              <a:rPr lang="ru-RU" sz="2400" dirty="0" err="1">
                <a:solidFill>
                  <a:schemeClr val="tx1"/>
                </a:solidFill>
              </a:rPr>
              <a:t>ці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персонажі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поводяться</a:t>
            </a:r>
            <a:r>
              <a:rPr lang="ru-RU" sz="2400" dirty="0">
                <a:solidFill>
                  <a:schemeClr val="tx1"/>
                </a:solidFill>
              </a:rPr>
              <a:t> у </a:t>
            </a:r>
            <a:r>
              <a:rPr lang="ru-RU" sz="2400" dirty="0" err="1">
                <a:solidFill>
                  <a:schemeClr val="tx1"/>
                </a:solidFill>
              </a:rPr>
              <a:t>критичних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ситуаціях</a:t>
            </a:r>
            <a:r>
              <a:rPr lang="ru-RU" sz="2400" dirty="0">
                <a:solidFill>
                  <a:schemeClr val="tx1"/>
                </a:solidFill>
              </a:rPr>
              <a:t>? </a:t>
            </a:r>
          </a:p>
          <a:p>
            <a:pPr algn="l"/>
            <a:endParaRPr lang="ru-RU" sz="2400" dirty="0">
              <a:solidFill>
                <a:schemeClr val="tx1"/>
              </a:solidFill>
            </a:endParaRPr>
          </a:p>
        </p:txBody>
      </p:sp>
      <p:pic>
        <p:nvPicPr>
          <p:cNvPr id="12290" name="Picture 2" descr="https://f.kinozon.tv/%D0%BF%D1%80%D0%B8%D0%BC%D0%B5%D1%80%D1%8B_%D0%BA%D0%B0%D0%B4%D1%80%D0%BE%D0%B2/1648/%D0%9E%D1%81%D1%82%D1%80%D0%BE%D0%B2_%D1%81%D0%BE%D0%BA%D1%80%D0%BE%D0%B2%D0%B8%D1%89-1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3789040"/>
            <a:ext cx="4536504" cy="19154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292" name="Picture 4" descr="http://s44.radikal.ru/i103/1009/d2/9abfdadbd017.png"/>
          <p:cNvPicPr>
            <a:picLocks noChangeAspect="1" noChangeArrowheads="1"/>
          </p:cNvPicPr>
          <p:nvPr/>
        </p:nvPicPr>
        <p:blipFill>
          <a:blip r:embed="rId4" cstate="print"/>
          <a:srcRect l="15618"/>
          <a:stretch>
            <a:fillRect/>
          </a:stretch>
        </p:blipFill>
        <p:spPr bwMode="auto">
          <a:xfrm>
            <a:off x="4932040" y="4581128"/>
            <a:ext cx="3609256" cy="19442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wipe dir="d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8" name="Picture 4" descr="https://images.onlinelabels.com/images/clip-art/technoargia/technoargia_Bulle_droite_montre_bas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11960" y="0"/>
            <a:ext cx="4392488" cy="2851229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491880" y="476672"/>
            <a:ext cx="4966320" cy="866527"/>
          </a:xfrm>
        </p:spPr>
        <p:txBody>
          <a:bodyPr>
            <a:normAutofit/>
          </a:bodyPr>
          <a:lstStyle/>
          <a:p>
            <a:r>
              <a:rPr lang="ru-RU" sz="3600" b="1" dirty="0">
                <a:solidFill>
                  <a:srgbClr val="002060"/>
                </a:solidFill>
              </a:rPr>
              <a:t>«Коло думок»</a:t>
            </a:r>
            <a:endParaRPr lang="ru-RU" sz="3600" dirty="0">
              <a:solidFill>
                <a:srgbClr val="00206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43608" y="2060848"/>
            <a:ext cx="6077272" cy="4464496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l">
              <a:buFont typeface="Arial" pitchFamily="34" charset="0"/>
              <a:buChar char="•"/>
            </a:pPr>
            <a:r>
              <a:rPr lang="uk-UA" sz="2400" dirty="0" smtClean="0">
                <a:solidFill>
                  <a:schemeClr val="tx1"/>
                </a:solidFill>
              </a:rPr>
              <a:t> </a:t>
            </a:r>
            <a:r>
              <a:rPr lang="ru-RU" sz="2400" dirty="0">
                <a:solidFill>
                  <a:schemeClr val="tx1"/>
                </a:solidFill>
              </a:rPr>
              <a:t>Кого </a:t>
            </a:r>
            <a:r>
              <a:rPr lang="ru-RU" sz="2400" dirty="0" err="1">
                <a:solidFill>
                  <a:schemeClr val="tx1"/>
                </a:solidFill>
              </a:rPr>
              <a:t>з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юнаків</a:t>
            </a:r>
            <a:r>
              <a:rPr lang="ru-RU" sz="2400" dirty="0">
                <a:solidFill>
                  <a:schemeClr val="tx1"/>
                </a:solidFill>
              </a:rPr>
              <a:t> - Джима </a:t>
            </a:r>
            <a:r>
              <a:rPr lang="ru-RU" sz="2400" dirty="0" err="1">
                <a:solidFill>
                  <a:schemeClr val="tx1"/>
                </a:solidFill>
              </a:rPr>
              <a:t>Хокінса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чи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Діка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Сенда</a:t>
            </a:r>
            <a:r>
              <a:rPr lang="ru-RU" sz="2400" dirty="0">
                <a:solidFill>
                  <a:schemeClr val="tx1"/>
                </a:solidFill>
              </a:rPr>
              <a:t> - </a:t>
            </a:r>
            <a:r>
              <a:rPr lang="ru-RU" sz="2400" dirty="0" err="1">
                <a:solidFill>
                  <a:schemeClr val="tx1"/>
                </a:solidFill>
              </a:rPr>
              <a:t>ви</a:t>
            </a:r>
            <a:r>
              <a:rPr lang="ru-RU" sz="2400" dirty="0">
                <a:solidFill>
                  <a:schemeClr val="tx1"/>
                </a:solidFill>
              </a:rPr>
              <a:t> б </a:t>
            </a:r>
            <a:r>
              <a:rPr lang="ru-RU" sz="2400" dirty="0" err="1">
                <a:solidFill>
                  <a:schemeClr val="tx1"/>
                </a:solidFill>
              </a:rPr>
              <a:t>хотіли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мати</a:t>
            </a:r>
            <a:r>
              <a:rPr lang="ru-RU" sz="2400" dirty="0">
                <a:solidFill>
                  <a:schemeClr val="tx1"/>
                </a:solidFill>
              </a:rPr>
              <a:t> за </a:t>
            </a:r>
            <a:r>
              <a:rPr lang="ru-RU" sz="2400" dirty="0" err="1">
                <a:solidFill>
                  <a:schemeClr val="tx1"/>
                </a:solidFill>
              </a:rPr>
              <a:t>товариша</a:t>
            </a:r>
            <a:r>
              <a:rPr lang="ru-RU" sz="2400" dirty="0">
                <a:solidFill>
                  <a:schemeClr val="tx1"/>
                </a:solidFill>
              </a:rPr>
              <a:t>? </a:t>
            </a:r>
            <a:r>
              <a:rPr lang="ru-RU" sz="2400" dirty="0" err="1">
                <a:solidFill>
                  <a:schemeClr val="tx1"/>
                </a:solidFill>
              </a:rPr>
              <a:t>Чому</a:t>
            </a:r>
            <a:r>
              <a:rPr lang="ru-RU" sz="2400" dirty="0" smtClean="0">
                <a:solidFill>
                  <a:schemeClr val="tx1"/>
                </a:solidFill>
              </a:rPr>
              <a:t>?</a:t>
            </a:r>
          </a:p>
          <a:p>
            <a:pPr algn="l">
              <a:buFont typeface="Arial" pitchFamily="34" charset="0"/>
              <a:buChar char="•"/>
            </a:pP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 smtClean="0">
                <a:solidFill>
                  <a:schemeClr val="tx1"/>
                </a:solidFill>
              </a:rPr>
              <a:t>Висловіть</a:t>
            </a:r>
            <a:r>
              <a:rPr lang="ru-RU" sz="2400" dirty="0" smtClean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своє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ставлення</a:t>
            </a:r>
            <a:r>
              <a:rPr lang="ru-RU" sz="2400" dirty="0">
                <a:solidFill>
                  <a:schemeClr val="tx1"/>
                </a:solidFill>
              </a:rPr>
              <a:t> до сквайра Джона </a:t>
            </a:r>
            <a:r>
              <a:rPr lang="ru-RU" sz="2400" dirty="0" err="1">
                <a:solidFill>
                  <a:schemeClr val="tx1"/>
                </a:solidFill>
              </a:rPr>
              <a:t>Трелоні</a:t>
            </a:r>
            <a:r>
              <a:rPr lang="ru-RU" sz="2400" dirty="0">
                <a:solidFill>
                  <a:schemeClr val="tx1"/>
                </a:solidFill>
              </a:rPr>
              <a:t>. </a:t>
            </a:r>
            <a:r>
              <a:rPr lang="ru-RU" sz="2400" dirty="0" err="1">
                <a:solidFill>
                  <a:schemeClr val="tx1"/>
                </a:solidFill>
              </a:rPr>
              <a:t>Чому</a:t>
            </a:r>
            <a:r>
              <a:rPr lang="ru-RU" sz="2400" dirty="0">
                <a:solidFill>
                  <a:schemeClr val="tx1"/>
                </a:solidFill>
              </a:rPr>
              <a:t>, </a:t>
            </a:r>
            <a:r>
              <a:rPr lang="ru-RU" sz="2400" dirty="0" err="1">
                <a:solidFill>
                  <a:schemeClr val="tx1"/>
                </a:solidFill>
              </a:rPr>
              <a:t>по-вашому</a:t>
            </a:r>
            <a:r>
              <a:rPr lang="ru-RU" sz="2400" dirty="0">
                <a:solidFill>
                  <a:schemeClr val="tx1"/>
                </a:solidFill>
              </a:rPr>
              <a:t>, автор ставиться до </a:t>
            </a:r>
            <a:r>
              <a:rPr lang="ru-RU" sz="2400" dirty="0" err="1">
                <a:solidFill>
                  <a:schemeClr val="tx1"/>
                </a:solidFill>
              </a:rPr>
              <a:t>цього</a:t>
            </a:r>
            <a:r>
              <a:rPr lang="ru-RU" sz="2400" dirty="0">
                <a:solidFill>
                  <a:schemeClr val="tx1"/>
                </a:solidFill>
              </a:rPr>
              <a:t> персонажа </a:t>
            </a:r>
            <a:r>
              <a:rPr lang="ru-RU" sz="2400" dirty="0" err="1">
                <a:solidFill>
                  <a:schemeClr val="tx1"/>
                </a:solidFill>
              </a:rPr>
              <a:t>з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певною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мірою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іронії</a:t>
            </a:r>
            <a:r>
              <a:rPr lang="ru-RU" sz="2400" dirty="0">
                <a:solidFill>
                  <a:schemeClr val="tx1"/>
                </a:solidFill>
              </a:rPr>
              <a:t>? </a:t>
            </a:r>
            <a:r>
              <a:rPr lang="ru-RU" sz="2400" dirty="0" err="1">
                <a:solidFill>
                  <a:schemeClr val="tx1"/>
                </a:solidFill>
              </a:rPr>
              <a:t>Визначте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сильні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й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слабкі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сторони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вдачі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Трелоні</a:t>
            </a:r>
            <a:r>
              <a:rPr lang="ru-RU" sz="2400" dirty="0">
                <a:solidFill>
                  <a:schemeClr val="tx1"/>
                </a:solidFill>
              </a:rPr>
              <a:t>, </a:t>
            </a:r>
            <a:r>
              <a:rPr lang="ru-RU" sz="2400" dirty="0" err="1">
                <a:solidFill>
                  <a:schemeClr val="tx1"/>
                </a:solidFill>
              </a:rPr>
              <a:t>аргументуючи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свої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висновки</a:t>
            </a:r>
            <a:r>
              <a:rPr lang="ru-RU" sz="2400" dirty="0">
                <a:solidFill>
                  <a:schemeClr val="tx1"/>
                </a:solidFill>
              </a:rPr>
              <a:t> прикладами </a:t>
            </a:r>
            <a:r>
              <a:rPr lang="ru-RU" sz="2400" dirty="0" err="1">
                <a:solidFill>
                  <a:schemeClr val="tx1"/>
                </a:solidFill>
              </a:rPr>
              <a:t>з</a:t>
            </a:r>
            <a:r>
              <a:rPr lang="ru-RU" sz="2400" dirty="0">
                <a:solidFill>
                  <a:schemeClr val="tx1"/>
                </a:solidFill>
              </a:rPr>
              <a:t> тексту. </a:t>
            </a:r>
            <a:endParaRPr lang="ru-RU" sz="2400" dirty="0" smtClean="0">
              <a:solidFill>
                <a:schemeClr val="tx1"/>
              </a:solidFill>
            </a:endParaRPr>
          </a:p>
          <a:p>
            <a:pPr algn="l">
              <a:buFont typeface="Arial" pitchFamily="34" charset="0"/>
              <a:buChar char="•"/>
            </a:pPr>
            <a:r>
              <a:rPr lang="uk-UA" sz="2400" dirty="0">
                <a:solidFill>
                  <a:schemeClr val="tx1"/>
                </a:solidFill>
              </a:rPr>
              <a:t> </a:t>
            </a:r>
            <a:r>
              <a:rPr lang="ru-RU" sz="2400" dirty="0">
                <a:solidFill>
                  <a:schemeClr val="tx1"/>
                </a:solidFill>
              </a:rPr>
              <a:t>Як </a:t>
            </a:r>
            <a:r>
              <a:rPr lang="ru-RU" sz="2400" dirty="0" err="1">
                <a:solidFill>
                  <a:schemeClr val="tx1"/>
                </a:solidFill>
              </a:rPr>
              <a:t>ви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думаєте</a:t>
            </a:r>
            <a:r>
              <a:rPr lang="ru-RU" sz="2400" dirty="0">
                <a:solidFill>
                  <a:schemeClr val="tx1"/>
                </a:solidFill>
              </a:rPr>
              <a:t>, </a:t>
            </a:r>
            <a:r>
              <a:rPr lang="ru-RU" sz="2400" dirty="0" err="1">
                <a:solidFill>
                  <a:schemeClr val="tx1"/>
                </a:solidFill>
              </a:rPr>
              <a:t>чому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Стівенсон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віддає</a:t>
            </a:r>
            <a:r>
              <a:rPr lang="ru-RU" sz="2400" dirty="0">
                <a:solidFill>
                  <a:schemeClr val="tx1"/>
                </a:solidFill>
              </a:rPr>
              <a:t> «</a:t>
            </a:r>
            <a:r>
              <a:rPr lang="ru-RU" sz="2400" dirty="0" err="1">
                <a:solidFill>
                  <a:schemeClr val="tx1"/>
                </a:solidFill>
              </a:rPr>
              <a:t>Еспаньйолу</a:t>
            </a:r>
            <a:r>
              <a:rPr lang="ru-RU" sz="2400" dirty="0">
                <a:solidFill>
                  <a:schemeClr val="tx1"/>
                </a:solidFill>
              </a:rPr>
              <a:t>» </a:t>
            </a:r>
            <a:r>
              <a:rPr lang="ru-RU" sz="2400" dirty="0" err="1">
                <a:solidFill>
                  <a:schemeClr val="tx1"/>
                </a:solidFill>
              </a:rPr>
              <a:t>саме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під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командування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капітана</a:t>
            </a:r>
            <a:r>
              <a:rPr lang="ru-RU" sz="2400" dirty="0">
                <a:solidFill>
                  <a:schemeClr val="tx1"/>
                </a:solidFill>
              </a:rPr>
              <a:t> Александра </a:t>
            </a:r>
            <a:r>
              <a:rPr lang="ru-RU" sz="2400" dirty="0" err="1">
                <a:solidFill>
                  <a:schemeClr val="tx1"/>
                </a:solidFill>
              </a:rPr>
              <a:t>Смоллета</a:t>
            </a:r>
            <a:r>
              <a:rPr lang="ru-RU" sz="2400" dirty="0">
                <a:solidFill>
                  <a:schemeClr val="tx1"/>
                </a:solidFill>
              </a:rPr>
              <a:t>? </a:t>
            </a:r>
          </a:p>
        </p:txBody>
      </p:sp>
      <p:pic>
        <p:nvPicPr>
          <p:cNvPr id="6" name="Рисунок 5" descr="13294622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508104" y="3282131"/>
            <a:ext cx="3875244" cy="3575869"/>
          </a:xfrm>
          <a:prstGeom prst="rect">
            <a:avLst/>
          </a:prstGeom>
        </p:spPr>
      </p:pic>
    </p:spTree>
  </p:cSld>
  <p:clrMapOvr>
    <a:masterClrMapping/>
  </p:clrMapOvr>
  <p:transition>
    <p:wipe dir="d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743200" y="548680"/>
            <a:ext cx="6400800" cy="4176464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l">
              <a:buFont typeface="Arial" pitchFamily="34" charset="0"/>
              <a:buChar char="•"/>
            </a:pPr>
            <a:r>
              <a:rPr lang="uk-UA" sz="2800" dirty="0" smtClean="0"/>
              <a:t> </a:t>
            </a:r>
            <a:r>
              <a:rPr lang="ru-RU" sz="2400" dirty="0">
                <a:solidFill>
                  <a:schemeClr val="tx1"/>
                </a:solidFill>
              </a:rPr>
              <a:t>Як </a:t>
            </a:r>
            <a:r>
              <a:rPr lang="ru-RU" sz="2400" dirty="0" err="1">
                <a:solidFill>
                  <a:schemeClr val="tx1"/>
                </a:solidFill>
              </a:rPr>
              <a:t>ви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думаєте</a:t>
            </a:r>
            <a:r>
              <a:rPr lang="ru-RU" sz="2400" dirty="0">
                <a:solidFill>
                  <a:schemeClr val="tx1"/>
                </a:solidFill>
              </a:rPr>
              <a:t>, </a:t>
            </a:r>
            <a:r>
              <a:rPr lang="ru-RU" sz="2400" dirty="0" err="1">
                <a:solidFill>
                  <a:schemeClr val="tx1"/>
                </a:solidFill>
              </a:rPr>
              <a:t>чому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після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повернення</a:t>
            </a:r>
            <a:r>
              <a:rPr lang="ru-RU" sz="2400" dirty="0">
                <a:solidFill>
                  <a:schemeClr val="tx1"/>
                </a:solidFill>
              </a:rPr>
              <a:t> до </a:t>
            </a:r>
            <a:r>
              <a:rPr lang="ru-RU" sz="2400" dirty="0" err="1">
                <a:solidFill>
                  <a:schemeClr val="tx1"/>
                </a:solidFill>
              </a:rPr>
              <a:t>Англії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Смоллет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залишив</a:t>
            </a:r>
            <a:r>
              <a:rPr lang="ru-RU" sz="2400" dirty="0">
                <a:solidFill>
                  <a:schemeClr val="tx1"/>
                </a:solidFill>
              </a:rPr>
              <a:t> службу на </a:t>
            </a:r>
            <a:r>
              <a:rPr lang="ru-RU" sz="2400" dirty="0" err="1">
                <a:solidFill>
                  <a:schemeClr val="tx1"/>
                </a:solidFill>
              </a:rPr>
              <a:t>флоті</a:t>
            </a:r>
            <a:r>
              <a:rPr lang="ru-RU" sz="2400" dirty="0">
                <a:solidFill>
                  <a:schemeClr val="tx1"/>
                </a:solidFill>
              </a:rPr>
              <a:t>? </a:t>
            </a:r>
            <a:endParaRPr lang="ru-RU" sz="2400" dirty="0" smtClean="0">
              <a:solidFill>
                <a:schemeClr val="tx1"/>
              </a:solidFill>
            </a:endParaRPr>
          </a:p>
          <a:p>
            <a:pPr algn="l">
              <a:buFont typeface="Arial" pitchFamily="34" charset="0"/>
              <a:buChar char="•"/>
            </a:pPr>
            <a:r>
              <a:rPr lang="uk-UA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Хто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такий</a:t>
            </a:r>
            <a:r>
              <a:rPr lang="ru-RU" sz="2400" dirty="0">
                <a:solidFill>
                  <a:schemeClr val="tx1"/>
                </a:solidFill>
              </a:rPr>
              <a:t> Бен Ганн? </a:t>
            </a:r>
            <a:r>
              <a:rPr lang="ru-RU" sz="2400" dirty="0" err="1">
                <a:solidFill>
                  <a:schemeClr val="tx1"/>
                </a:solidFill>
              </a:rPr>
              <a:t>Визначте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його</a:t>
            </a:r>
            <a:r>
              <a:rPr lang="ru-RU" sz="2400" dirty="0">
                <a:solidFill>
                  <a:schemeClr val="tx1"/>
                </a:solidFill>
              </a:rPr>
              <a:t> роль у </a:t>
            </a:r>
            <a:r>
              <a:rPr lang="ru-RU" sz="2400" dirty="0" err="1">
                <a:solidFill>
                  <a:schemeClr val="tx1"/>
                </a:solidFill>
              </a:rPr>
              <a:t>розвитку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сюжетної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лінії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твору</a:t>
            </a:r>
            <a:r>
              <a:rPr lang="ru-RU" sz="2400" dirty="0">
                <a:solidFill>
                  <a:schemeClr val="tx1"/>
                </a:solidFill>
              </a:rPr>
              <a:t>. </a:t>
            </a:r>
            <a:endParaRPr lang="ru-RU" sz="2400" dirty="0" smtClean="0">
              <a:solidFill>
                <a:schemeClr val="tx1"/>
              </a:solidFill>
            </a:endParaRPr>
          </a:p>
          <a:p>
            <a:pPr algn="l">
              <a:buFont typeface="Arial" pitchFamily="34" charset="0"/>
              <a:buChar char="•"/>
            </a:pPr>
            <a:r>
              <a:rPr lang="uk-UA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Зробіть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висновок</a:t>
            </a:r>
            <a:r>
              <a:rPr lang="ru-RU" sz="2400" dirty="0">
                <a:solidFill>
                  <a:schemeClr val="tx1"/>
                </a:solidFill>
              </a:rPr>
              <a:t>, </a:t>
            </a:r>
            <a:r>
              <a:rPr lang="ru-RU" sz="2400" dirty="0" err="1">
                <a:solidFill>
                  <a:schemeClr val="tx1"/>
                </a:solidFill>
              </a:rPr>
              <a:t>що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об'єднує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героїв</a:t>
            </a:r>
            <a:r>
              <a:rPr lang="ru-RU" sz="2400" dirty="0">
                <a:solidFill>
                  <a:schemeClr val="tx1"/>
                </a:solidFill>
              </a:rPr>
              <a:t> роману, про </a:t>
            </a:r>
            <a:r>
              <a:rPr lang="ru-RU" sz="2400" dirty="0" err="1">
                <a:solidFill>
                  <a:schemeClr val="tx1"/>
                </a:solidFill>
              </a:rPr>
              <a:t>яких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щойно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йшла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мова</a:t>
            </a:r>
            <a:r>
              <a:rPr lang="ru-RU" sz="2400" dirty="0">
                <a:solidFill>
                  <a:schemeClr val="tx1"/>
                </a:solidFill>
              </a:rPr>
              <a:t>. </a:t>
            </a:r>
            <a:endParaRPr lang="ru-RU" sz="2400" dirty="0" smtClean="0">
              <a:solidFill>
                <a:schemeClr val="tx1"/>
              </a:solidFill>
            </a:endParaRPr>
          </a:p>
          <a:p>
            <a:pPr algn="l">
              <a:buFont typeface="Arial" pitchFamily="34" charset="0"/>
              <a:buChar char="•"/>
            </a:pPr>
            <a:r>
              <a:rPr lang="uk-UA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Чи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можна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їх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назвати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позитивними</a:t>
            </a:r>
            <a:r>
              <a:rPr lang="ru-RU" sz="2400" dirty="0">
                <a:solidFill>
                  <a:schemeClr val="tx1"/>
                </a:solidFill>
              </a:rPr>
              <a:t> персонажами? </a:t>
            </a:r>
            <a:r>
              <a:rPr lang="ru-RU" sz="2400" dirty="0" err="1">
                <a:solidFill>
                  <a:schemeClr val="tx1"/>
                </a:solidFill>
              </a:rPr>
              <a:t>Чи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є</a:t>
            </a:r>
            <a:r>
              <a:rPr lang="ru-RU" sz="2400" dirty="0">
                <a:solidFill>
                  <a:schemeClr val="tx1"/>
                </a:solidFill>
              </a:rPr>
              <a:t> у </a:t>
            </a:r>
            <a:r>
              <a:rPr lang="ru-RU" sz="2400" dirty="0" err="1">
                <a:solidFill>
                  <a:schemeClr val="tx1"/>
                </a:solidFill>
              </a:rPr>
              <a:t>позитивних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персонажів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такі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риси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вдачі</a:t>
            </a:r>
            <a:r>
              <a:rPr lang="ru-RU" sz="2400" dirty="0">
                <a:solidFill>
                  <a:schemeClr val="tx1"/>
                </a:solidFill>
              </a:rPr>
              <a:t>, </a:t>
            </a:r>
            <a:r>
              <a:rPr lang="ru-RU" sz="2400" dirty="0" err="1">
                <a:solidFill>
                  <a:schemeClr val="tx1"/>
                </a:solidFill>
              </a:rPr>
              <a:t>які</a:t>
            </a:r>
            <a:r>
              <a:rPr lang="ru-RU" sz="2400" dirty="0">
                <a:solidFill>
                  <a:schemeClr val="tx1"/>
                </a:solidFill>
              </a:rPr>
              <a:t> вам не </a:t>
            </a:r>
            <a:r>
              <a:rPr lang="ru-RU" sz="2400" dirty="0" err="1">
                <a:solidFill>
                  <a:schemeClr val="tx1"/>
                </a:solidFill>
              </a:rPr>
              <a:t>подобаються</a:t>
            </a:r>
            <a:r>
              <a:rPr lang="ru-RU" sz="2400" dirty="0">
                <a:solidFill>
                  <a:schemeClr val="tx1"/>
                </a:solidFill>
              </a:rPr>
              <a:t>? </a:t>
            </a:r>
          </a:p>
        </p:txBody>
      </p:sp>
      <p:pic>
        <p:nvPicPr>
          <p:cNvPr id="10244" name="Picture 4" descr="https://www.songs-from-movies.ru/wp-content/uploads/2014/02/21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03848" y="4437112"/>
            <a:ext cx="5112568" cy="21720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13294622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-396552" y="2708920"/>
            <a:ext cx="3797208" cy="3503861"/>
          </a:xfrm>
          <a:prstGeom prst="rect">
            <a:avLst/>
          </a:prstGeom>
        </p:spPr>
      </p:pic>
    </p:spTree>
  </p:cSld>
  <p:clrMapOvr>
    <a:masterClrMapping/>
  </p:clrMapOvr>
  <p:transition>
    <p:wipe dir="d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771800" y="1"/>
            <a:ext cx="5974432" cy="1124744"/>
          </a:xfrm>
        </p:spPr>
        <p:txBody>
          <a:bodyPr>
            <a:normAutofit fontScale="90000"/>
          </a:bodyPr>
          <a:lstStyle/>
          <a:p>
            <a:r>
              <a:rPr lang="ru-RU" sz="3600" b="1" dirty="0">
                <a:solidFill>
                  <a:srgbClr val="002060"/>
                </a:solidFill>
              </a:rPr>
              <a:t>Характеристика </a:t>
            </a:r>
            <a:r>
              <a:rPr lang="ru-RU" sz="3600" b="1" dirty="0" err="1">
                <a:solidFill>
                  <a:srgbClr val="002060"/>
                </a:solidFill>
              </a:rPr>
              <a:t>негативних</a:t>
            </a:r>
            <a:r>
              <a:rPr lang="ru-RU" sz="3600" b="1" dirty="0">
                <a:solidFill>
                  <a:srgbClr val="002060"/>
                </a:solidFill>
              </a:rPr>
              <a:t> </a:t>
            </a:r>
            <a:r>
              <a:rPr lang="ru-RU" sz="3600" b="1" dirty="0" err="1">
                <a:solidFill>
                  <a:srgbClr val="002060"/>
                </a:solidFill>
              </a:rPr>
              <a:t>персонажів</a:t>
            </a:r>
            <a:r>
              <a:rPr lang="ru-RU" sz="3600" b="1" dirty="0">
                <a:solidFill>
                  <a:srgbClr val="002060"/>
                </a:solidFill>
              </a:rPr>
              <a:t> </a:t>
            </a:r>
            <a:endParaRPr lang="ru-RU" sz="3600" dirty="0">
              <a:solidFill>
                <a:srgbClr val="00206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743200" y="1700808"/>
            <a:ext cx="6077272" cy="2304256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r>
              <a:rPr lang="ru-RU" b="1" i="1" dirty="0">
                <a:solidFill>
                  <a:schemeClr val="tx1"/>
                </a:solidFill>
              </a:rPr>
              <a:t>Для </a:t>
            </a:r>
            <a:r>
              <a:rPr lang="ru-RU" b="1" i="1" dirty="0" err="1">
                <a:solidFill>
                  <a:schemeClr val="tx1"/>
                </a:solidFill>
              </a:rPr>
              <a:t>чого</a:t>
            </a:r>
            <a:r>
              <a:rPr lang="ru-RU" b="1" i="1" dirty="0">
                <a:solidFill>
                  <a:schemeClr val="tx1"/>
                </a:solidFill>
              </a:rPr>
              <a:t> </a:t>
            </a:r>
            <a:r>
              <a:rPr lang="ru-RU" b="1" i="1" dirty="0" err="1">
                <a:solidFill>
                  <a:schemeClr val="tx1"/>
                </a:solidFill>
              </a:rPr>
              <a:t>людині</a:t>
            </a:r>
            <a:r>
              <a:rPr lang="ru-RU" b="1" i="1" dirty="0">
                <a:solidFill>
                  <a:schemeClr val="tx1"/>
                </a:solidFill>
              </a:rPr>
              <a:t> </a:t>
            </a:r>
            <a:r>
              <a:rPr lang="ru-RU" b="1" i="1" dirty="0" err="1">
                <a:solidFill>
                  <a:schemeClr val="tx1"/>
                </a:solidFill>
              </a:rPr>
              <a:t>потрібні</a:t>
            </a:r>
            <a:r>
              <a:rPr lang="ru-RU" b="1" i="1" dirty="0">
                <a:solidFill>
                  <a:schemeClr val="tx1"/>
                </a:solidFill>
              </a:rPr>
              <a:t> </a:t>
            </a:r>
            <a:r>
              <a:rPr lang="ru-RU" b="1" i="1" dirty="0" err="1">
                <a:solidFill>
                  <a:schemeClr val="tx1"/>
                </a:solidFill>
              </a:rPr>
              <a:t>гроші</a:t>
            </a:r>
            <a:r>
              <a:rPr lang="ru-RU" b="1" i="1" dirty="0">
                <a:solidFill>
                  <a:schemeClr val="tx1"/>
                </a:solidFill>
              </a:rPr>
              <a:t>? </a:t>
            </a:r>
            <a:endParaRPr lang="ru-RU" b="1" i="1" dirty="0" smtClean="0">
              <a:solidFill>
                <a:schemeClr val="tx1"/>
              </a:solidFill>
            </a:endParaRPr>
          </a:p>
          <a:p>
            <a:r>
              <a:rPr lang="ru-RU" dirty="0" smtClean="0">
                <a:solidFill>
                  <a:schemeClr val="tx1"/>
                </a:solidFill>
              </a:rPr>
              <a:t>Для </a:t>
            </a:r>
            <a:r>
              <a:rPr lang="ru-RU" dirty="0" err="1">
                <a:solidFill>
                  <a:schemeClr val="tx1"/>
                </a:solidFill>
              </a:rPr>
              <a:t>матеріального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збагачення</a:t>
            </a:r>
            <a:r>
              <a:rPr lang="ru-RU" dirty="0">
                <a:solidFill>
                  <a:schemeClr val="tx1"/>
                </a:solidFill>
              </a:rPr>
              <a:t>? </a:t>
            </a:r>
            <a:endParaRPr lang="ru-RU" dirty="0" smtClean="0">
              <a:solidFill>
                <a:schemeClr val="tx1"/>
              </a:solidFill>
            </a:endParaRPr>
          </a:p>
          <a:p>
            <a:r>
              <a:rPr lang="ru-RU" dirty="0" smtClean="0">
                <a:solidFill>
                  <a:schemeClr val="tx1"/>
                </a:solidFill>
              </a:rPr>
              <a:t>Для </a:t>
            </a:r>
            <a:r>
              <a:rPr lang="ru-RU" dirty="0" err="1">
                <a:solidFill>
                  <a:schemeClr val="tx1"/>
                </a:solidFill>
              </a:rPr>
              <a:t>самовдосконалення</a:t>
            </a:r>
            <a:r>
              <a:rPr lang="ru-RU" dirty="0">
                <a:solidFill>
                  <a:schemeClr val="tx1"/>
                </a:solidFill>
              </a:rPr>
              <a:t>? </a:t>
            </a:r>
            <a:endParaRPr lang="ru-RU" dirty="0" smtClean="0">
              <a:solidFill>
                <a:schemeClr val="tx1"/>
              </a:solidFill>
            </a:endParaRPr>
          </a:p>
          <a:p>
            <a:r>
              <a:rPr lang="ru-RU" dirty="0" err="1" smtClean="0">
                <a:solidFill>
                  <a:schemeClr val="tx1"/>
                </a:solidFill>
              </a:rPr>
              <a:t>Чи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може</a:t>
            </a:r>
            <a:r>
              <a:rPr lang="ru-RU" dirty="0">
                <a:solidFill>
                  <a:schemeClr val="tx1"/>
                </a:solidFill>
              </a:rPr>
              <a:t>, для того, </a:t>
            </a:r>
            <a:r>
              <a:rPr lang="ru-RU" dirty="0" err="1">
                <a:solidFill>
                  <a:schemeClr val="tx1"/>
                </a:solidFill>
              </a:rPr>
              <a:t>щоб</a:t>
            </a:r>
            <a:r>
              <a:rPr lang="ru-RU" dirty="0">
                <a:solidFill>
                  <a:schemeClr val="tx1"/>
                </a:solidFill>
              </a:rPr>
              <a:t> просто </a:t>
            </a:r>
            <a:r>
              <a:rPr lang="ru-RU" dirty="0" err="1">
                <a:solidFill>
                  <a:schemeClr val="tx1"/>
                </a:solidFill>
              </a:rPr>
              <a:t>вижити</a:t>
            </a:r>
            <a:r>
              <a:rPr lang="ru-RU" dirty="0">
                <a:solidFill>
                  <a:schemeClr val="tx1"/>
                </a:solidFill>
              </a:rPr>
              <a:t>? </a:t>
            </a:r>
          </a:p>
        </p:txBody>
      </p:sp>
      <p:pic>
        <p:nvPicPr>
          <p:cNvPr id="9218" name="Picture 2" descr="http://animashki.info/uploads/posts/2017-03/1489594533_2537-zolotye-monety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38314" y="4077072"/>
            <a:ext cx="4659338" cy="2376264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d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699792" y="260649"/>
            <a:ext cx="6118448" cy="720080"/>
          </a:xfrm>
        </p:spPr>
        <p:txBody>
          <a:bodyPr>
            <a:normAutofit/>
          </a:bodyPr>
          <a:lstStyle/>
          <a:p>
            <a:r>
              <a:rPr lang="ru-RU" sz="3600" b="1" dirty="0" err="1">
                <a:solidFill>
                  <a:srgbClr val="002060"/>
                </a:solidFill>
              </a:rPr>
              <a:t>Словникова</a:t>
            </a:r>
            <a:r>
              <a:rPr lang="ru-RU" sz="3600" b="1" dirty="0">
                <a:solidFill>
                  <a:srgbClr val="002060"/>
                </a:solidFill>
              </a:rPr>
              <a:t> робота </a:t>
            </a:r>
            <a:endParaRPr lang="ru-RU" sz="3600" dirty="0">
              <a:solidFill>
                <a:srgbClr val="00206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131840" y="1268760"/>
            <a:ext cx="5616624" cy="4176464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pPr algn="l"/>
            <a:r>
              <a:rPr lang="ru-RU" b="1" i="1" dirty="0" err="1">
                <a:solidFill>
                  <a:schemeClr val="tx1"/>
                </a:solidFill>
              </a:rPr>
              <a:t>Гроші</a:t>
            </a:r>
            <a:r>
              <a:rPr lang="ru-RU" b="1" i="1" dirty="0">
                <a:solidFill>
                  <a:schemeClr val="tx1"/>
                </a:solidFill>
              </a:rPr>
              <a:t> - </a:t>
            </a:r>
            <a:r>
              <a:rPr lang="ru-RU" i="1" dirty="0" err="1">
                <a:solidFill>
                  <a:schemeClr val="tx1"/>
                </a:solidFill>
              </a:rPr>
              <a:t>це</a:t>
            </a:r>
            <a:r>
              <a:rPr lang="ru-RU" i="1" dirty="0">
                <a:solidFill>
                  <a:schemeClr val="tx1"/>
                </a:solidFill>
              </a:rPr>
              <a:t> </a:t>
            </a:r>
            <a:r>
              <a:rPr lang="ru-RU" i="1" dirty="0" err="1">
                <a:solidFill>
                  <a:schemeClr val="tx1"/>
                </a:solidFill>
              </a:rPr>
              <a:t>металеві</a:t>
            </a:r>
            <a:r>
              <a:rPr lang="ru-RU" i="1" dirty="0">
                <a:solidFill>
                  <a:schemeClr val="tx1"/>
                </a:solidFill>
              </a:rPr>
              <a:t> та </a:t>
            </a:r>
            <a:r>
              <a:rPr lang="ru-RU" i="1" dirty="0" err="1">
                <a:solidFill>
                  <a:schemeClr val="tx1"/>
                </a:solidFill>
              </a:rPr>
              <a:t>паперові</a:t>
            </a:r>
            <a:r>
              <a:rPr lang="ru-RU" i="1" dirty="0">
                <a:solidFill>
                  <a:schemeClr val="tx1"/>
                </a:solidFill>
              </a:rPr>
              <a:t> знаки, </a:t>
            </a:r>
            <a:r>
              <a:rPr lang="ru-RU" i="1" dirty="0" err="1">
                <a:solidFill>
                  <a:schemeClr val="tx1"/>
                </a:solidFill>
              </a:rPr>
              <a:t>що</a:t>
            </a:r>
            <a:r>
              <a:rPr lang="ru-RU" i="1" dirty="0">
                <a:solidFill>
                  <a:schemeClr val="tx1"/>
                </a:solidFill>
              </a:rPr>
              <a:t> </a:t>
            </a:r>
            <a:r>
              <a:rPr lang="ru-RU" i="1" dirty="0" err="1">
                <a:solidFill>
                  <a:schemeClr val="tx1"/>
                </a:solidFill>
              </a:rPr>
              <a:t>є</a:t>
            </a:r>
            <a:r>
              <a:rPr lang="ru-RU" i="1" dirty="0">
                <a:solidFill>
                  <a:schemeClr val="tx1"/>
                </a:solidFill>
              </a:rPr>
              <a:t> </a:t>
            </a:r>
            <a:r>
              <a:rPr lang="ru-RU" i="1" dirty="0" err="1">
                <a:solidFill>
                  <a:schemeClr val="tx1"/>
                </a:solidFill>
              </a:rPr>
              <a:t>мірою</a:t>
            </a:r>
            <a:r>
              <a:rPr lang="ru-RU" i="1" dirty="0">
                <a:solidFill>
                  <a:schemeClr val="tx1"/>
                </a:solidFill>
              </a:rPr>
              <a:t> </a:t>
            </a:r>
            <a:r>
              <a:rPr lang="ru-RU" i="1" dirty="0" err="1">
                <a:solidFill>
                  <a:schemeClr val="tx1"/>
                </a:solidFill>
              </a:rPr>
              <a:t>вартості</a:t>
            </a:r>
            <a:r>
              <a:rPr lang="ru-RU" i="1" dirty="0">
                <a:solidFill>
                  <a:schemeClr val="tx1"/>
                </a:solidFill>
              </a:rPr>
              <a:t> при </a:t>
            </a:r>
            <a:r>
              <a:rPr lang="ru-RU" i="1" dirty="0" err="1">
                <a:solidFill>
                  <a:schemeClr val="tx1"/>
                </a:solidFill>
              </a:rPr>
              <a:t>купівлі</a:t>
            </a:r>
            <a:r>
              <a:rPr lang="ru-RU" i="1" dirty="0">
                <a:solidFill>
                  <a:schemeClr val="tx1"/>
                </a:solidFill>
              </a:rPr>
              <a:t> </a:t>
            </a:r>
            <a:r>
              <a:rPr lang="ru-RU" i="1" dirty="0" err="1">
                <a:solidFill>
                  <a:schemeClr val="tx1"/>
                </a:solidFill>
              </a:rPr>
              <a:t>й</a:t>
            </a:r>
            <a:r>
              <a:rPr lang="ru-RU" i="1" dirty="0">
                <a:solidFill>
                  <a:schemeClr val="tx1"/>
                </a:solidFill>
              </a:rPr>
              <a:t> продажу. </a:t>
            </a:r>
          </a:p>
          <a:p>
            <a:pPr algn="l"/>
            <a:r>
              <a:rPr lang="ru-RU" b="1" i="1" dirty="0" err="1">
                <a:solidFill>
                  <a:schemeClr val="tx1"/>
                </a:solidFill>
              </a:rPr>
              <a:t>Жага</a:t>
            </a:r>
            <a:r>
              <a:rPr lang="ru-RU" b="1" i="1" dirty="0">
                <a:solidFill>
                  <a:schemeClr val="tx1"/>
                </a:solidFill>
              </a:rPr>
              <a:t> - </a:t>
            </a:r>
            <a:r>
              <a:rPr lang="ru-RU" i="1" dirty="0" err="1">
                <a:solidFill>
                  <a:schemeClr val="tx1"/>
                </a:solidFill>
              </a:rPr>
              <a:t>велике</a:t>
            </a:r>
            <a:r>
              <a:rPr lang="ru-RU" i="1" dirty="0">
                <a:solidFill>
                  <a:schemeClr val="tx1"/>
                </a:solidFill>
              </a:rPr>
              <a:t>, </a:t>
            </a:r>
            <a:r>
              <a:rPr lang="ru-RU" i="1" dirty="0" err="1">
                <a:solidFill>
                  <a:schemeClr val="tx1"/>
                </a:solidFill>
              </a:rPr>
              <a:t>нестримне</a:t>
            </a:r>
            <a:r>
              <a:rPr lang="ru-RU" i="1" dirty="0">
                <a:solidFill>
                  <a:schemeClr val="tx1"/>
                </a:solidFill>
              </a:rPr>
              <a:t> </a:t>
            </a:r>
            <a:r>
              <a:rPr lang="ru-RU" i="1" dirty="0" err="1">
                <a:solidFill>
                  <a:schemeClr val="tx1"/>
                </a:solidFill>
              </a:rPr>
              <a:t>бажання</a:t>
            </a:r>
            <a:r>
              <a:rPr lang="ru-RU" i="1" dirty="0">
                <a:solidFill>
                  <a:schemeClr val="tx1"/>
                </a:solidFill>
              </a:rPr>
              <a:t> </a:t>
            </a:r>
            <a:r>
              <a:rPr lang="ru-RU" i="1" dirty="0" err="1">
                <a:solidFill>
                  <a:schemeClr val="tx1"/>
                </a:solidFill>
              </a:rPr>
              <a:t>чого-небудь</a:t>
            </a:r>
            <a:r>
              <a:rPr lang="ru-RU" i="1" dirty="0">
                <a:solidFill>
                  <a:schemeClr val="tx1"/>
                </a:solidFill>
              </a:rPr>
              <a:t>. </a:t>
            </a:r>
          </a:p>
          <a:p>
            <a:pPr algn="l"/>
            <a:r>
              <a:rPr lang="ru-RU" b="1" i="1" dirty="0" err="1">
                <a:solidFill>
                  <a:schemeClr val="tx1"/>
                </a:solidFill>
              </a:rPr>
              <a:t>Пірати</a:t>
            </a:r>
            <a:r>
              <a:rPr lang="ru-RU" b="1" i="1" dirty="0">
                <a:solidFill>
                  <a:schemeClr val="tx1"/>
                </a:solidFill>
              </a:rPr>
              <a:t> (</a:t>
            </a:r>
            <a:r>
              <a:rPr lang="ru-RU" b="1" i="1" dirty="0" err="1">
                <a:solidFill>
                  <a:schemeClr val="tx1"/>
                </a:solidFill>
              </a:rPr>
              <a:t>з</a:t>
            </a:r>
            <a:r>
              <a:rPr lang="ru-RU" b="1" i="1" dirty="0">
                <a:solidFill>
                  <a:schemeClr val="tx1"/>
                </a:solidFill>
              </a:rPr>
              <a:t> </a:t>
            </a:r>
            <a:r>
              <a:rPr lang="ru-RU" b="1" i="1" dirty="0" err="1">
                <a:solidFill>
                  <a:schemeClr val="tx1"/>
                </a:solidFill>
              </a:rPr>
              <a:t>грец</a:t>
            </a:r>
            <a:r>
              <a:rPr lang="ru-RU" b="1" i="1" dirty="0">
                <a:solidFill>
                  <a:schemeClr val="tx1"/>
                </a:solidFill>
              </a:rPr>
              <a:t>.) - </a:t>
            </a:r>
            <a:r>
              <a:rPr lang="ru-RU" i="1" dirty="0" err="1">
                <a:solidFill>
                  <a:schemeClr val="tx1"/>
                </a:solidFill>
              </a:rPr>
              <a:t>грабіжники</a:t>
            </a:r>
            <a:r>
              <a:rPr lang="ru-RU" i="1" dirty="0">
                <a:solidFill>
                  <a:schemeClr val="tx1"/>
                </a:solidFill>
              </a:rPr>
              <a:t>; </a:t>
            </a:r>
            <a:r>
              <a:rPr lang="ru-RU" i="1" dirty="0" err="1">
                <a:solidFill>
                  <a:schemeClr val="tx1"/>
                </a:solidFill>
              </a:rPr>
              <a:t>корсари</a:t>
            </a:r>
            <a:r>
              <a:rPr lang="ru-RU" i="1" dirty="0">
                <a:solidFill>
                  <a:schemeClr val="tx1"/>
                </a:solidFill>
              </a:rPr>
              <a:t> (</a:t>
            </a:r>
            <a:r>
              <a:rPr lang="ru-RU" i="1" dirty="0" err="1">
                <a:solidFill>
                  <a:schemeClr val="tx1"/>
                </a:solidFill>
              </a:rPr>
              <a:t>іт</a:t>
            </a:r>
            <a:r>
              <a:rPr lang="ru-RU" i="1" dirty="0">
                <a:solidFill>
                  <a:schemeClr val="tx1"/>
                </a:solidFill>
              </a:rPr>
              <a:t>.), </a:t>
            </a:r>
            <a:r>
              <a:rPr lang="ru-RU" i="1" dirty="0" err="1">
                <a:solidFill>
                  <a:schemeClr val="tx1"/>
                </a:solidFill>
              </a:rPr>
              <a:t>буканьєри</a:t>
            </a:r>
            <a:r>
              <a:rPr lang="ru-RU" i="1" dirty="0">
                <a:solidFill>
                  <a:schemeClr val="tx1"/>
                </a:solidFill>
              </a:rPr>
              <a:t>, </a:t>
            </a:r>
            <a:r>
              <a:rPr lang="ru-RU" i="1" dirty="0" err="1">
                <a:solidFill>
                  <a:schemeClr val="tx1"/>
                </a:solidFill>
              </a:rPr>
              <a:t>флібустьєри</a:t>
            </a:r>
            <a:r>
              <a:rPr lang="ru-RU" i="1" dirty="0">
                <a:solidFill>
                  <a:schemeClr val="tx1"/>
                </a:solidFill>
              </a:rPr>
              <a:t> (гол.) 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4" name="Picture 2" descr="http://animashki.info/uploads/posts/2017-03/1489594533_2537-zolotye-monety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4437112"/>
            <a:ext cx="3241998" cy="1653420"/>
          </a:xfrm>
          <a:prstGeom prst="rect">
            <a:avLst/>
          </a:prstGeom>
          <a:noFill/>
        </p:spPr>
      </p:pic>
      <p:pic>
        <p:nvPicPr>
          <p:cNvPr id="5" name="Рисунок 4" descr="1465208226_1233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732240" y="4193704"/>
            <a:ext cx="2664296" cy="2664296"/>
          </a:xfrm>
          <a:prstGeom prst="rect">
            <a:avLst/>
          </a:prstGeom>
        </p:spPr>
      </p:pic>
    </p:spTree>
  </p:cSld>
  <p:clrMapOvr>
    <a:masterClrMapping/>
  </p:clrMapOvr>
  <p:transition>
    <p:wipe dir="d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483768" y="404665"/>
            <a:ext cx="6836296" cy="864096"/>
          </a:xfrm>
        </p:spPr>
        <p:txBody>
          <a:bodyPr>
            <a:normAutofit/>
          </a:bodyPr>
          <a:lstStyle/>
          <a:p>
            <a:r>
              <a:rPr lang="ru-RU" sz="3600" b="1" dirty="0" err="1">
                <a:solidFill>
                  <a:srgbClr val="002060"/>
                </a:solidFill>
              </a:rPr>
              <a:t>Повідомлення</a:t>
            </a:r>
            <a:r>
              <a:rPr lang="ru-RU" sz="3600" b="1" dirty="0">
                <a:solidFill>
                  <a:srgbClr val="002060"/>
                </a:solidFill>
              </a:rPr>
              <a:t> «</a:t>
            </a:r>
            <a:r>
              <a:rPr lang="ru-RU" sz="3600" b="1" dirty="0" err="1">
                <a:solidFill>
                  <a:srgbClr val="002060"/>
                </a:solidFill>
              </a:rPr>
              <a:t>історика</a:t>
            </a:r>
            <a:r>
              <a:rPr lang="ru-RU" sz="3600" b="1" dirty="0">
                <a:solidFill>
                  <a:srgbClr val="002060"/>
                </a:solidFill>
              </a:rPr>
              <a:t>» </a:t>
            </a:r>
            <a:endParaRPr lang="ru-RU" sz="3600" dirty="0">
              <a:solidFill>
                <a:srgbClr val="00206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483768" y="1988840"/>
            <a:ext cx="6400800" cy="36004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pPr algn="l"/>
            <a:r>
              <a:rPr lang="ru-RU" sz="2400" dirty="0">
                <a:solidFill>
                  <a:schemeClr val="tx1"/>
                </a:solidFill>
              </a:rPr>
              <a:t>З </a:t>
            </a:r>
            <a:r>
              <a:rPr lang="ru-RU" sz="2400" dirty="0" err="1">
                <a:solidFill>
                  <a:schemeClr val="tx1"/>
                </a:solidFill>
              </a:rPr>
              <a:t>виникненням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землеробства</a:t>
            </a:r>
            <a:r>
              <a:rPr lang="ru-RU" sz="2400" dirty="0">
                <a:solidFill>
                  <a:schemeClr val="tx1"/>
                </a:solidFill>
              </a:rPr>
              <a:t>, </a:t>
            </a:r>
            <a:r>
              <a:rPr lang="ru-RU" sz="2400" dirty="0" err="1">
                <a:solidFill>
                  <a:schemeClr val="tx1"/>
                </a:solidFill>
              </a:rPr>
              <a:t>скотарства</a:t>
            </a:r>
            <a:r>
              <a:rPr lang="ru-RU" sz="2400" dirty="0">
                <a:solidFill>
                  <a:schemeClr val="tx1"/>
                </a:solidFill>
              </a:rPr>
              <a:t>, ремесла </a:t>
            </a:r>
            <a:r>
              <a:rPr lang="ru-RU" sz="2400" dirty="0" err="1">
                <a:solidFill>
                  <a:schemeClr val="tx1"/>
                </a:solidFill>
              </a:rPr>
              <a:t>між</a:t>
            </a:r>
            <a:r>
              <a:rPr lang="ru-RU" sz="2400" dirty="0">
                <a:solidFill>
                  <a:schemeClr val="tx1"/>
                </a:solidFill>
              </a:rPr>
              <a:t> людьми </a:t>
            </a:r>
            <a:r>
              <a:rPr lang="ru-RU" sz="2400" dirty="0" err="1">
                <a:solidFill>
                  <a:schemeClr val="tx1"/>
                </a:solidFill>
              </a:rPr>
              <a:t>починається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обмін</a:t>
            </a:r>
            <a:r>
              <a:rPr lang="ru-RU" sz="2400" dirty="0">
                <a:solidFill>
                  <a:schemeClr val="tx1"/>
                </a:solidFill>
              </a:rPr>
              <a:t> продуктами </a:t>
            </a:r>
            <a:r>
              <a:rPr lang="ru-RU" sz="2400" dirty="0" err="1">
                <a:solidFill>
                  <a:schemeClr val="tx1"/>
                </a:solidFill>
              </a:rPr>
              <a:t>виробництва</a:t>
            </a:r>
            <a:r>
              <a:rPr lang="ru-RU" sz="2400" dirty="0">
                <a:solidFill>
                  <a:schemeClr val="tx1"/>
                </a:solidFill>
              </a:rPr>
              <a:t>, </a:t>
            </a:r>
            <a:r>
              <a:rPr lang="ru-RU" sz="2400" dirty="0" err="1">
                <a:solidFill>
                  <a:schemeClr val="tx1"/>
                </a:solidFill>
              </a:rPr>
              <a:t>який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призводить</a:t>
            </a:r>
            <a:r>
              <a:rPr lang="ru-RU" sz="2400" dirty="0">
                <a:solidFill>
                  <a:schemeClr val="tx1"/>
                </a:solidFill>
              </a:rPr>
              <a:t> до </a:t>
            </a:r>
            <a:r>
              <a:rPr lang="ru-RU" sz="2400" dirty="0" err="1">
                <a:solidFill>
                  <a:schemeClr val="tx1"/>
                </a:solidFill>
              </a:rPr>
              <a:t>появи</a:t>
            </a:r>
            <a:r>
              <a:rPr lang="ru-RU" sz="2400" dirty="0">
                <a:solidFill>
                  <a:schemeClr val="tx1"/>
                </a:solidFill>
              </a:rPr>
              <a:t> грошей. </a:t>
            </a:r>
          </a:p>
          <a:p>
            <a:pPr algn="l"/>
            <a:r>
              <a:rPr lang="ru-RU" sz="2400" dirty="0" err="1">
                <a:solidFill>
                  <a:schemeClr val="tx1"/>
                </a:solidFill>
              </a:rPr>
              <a:t>Перші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гроші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побутували</a:t>
            </a:r>
            <a:r>
              <a:rPr lang="ru-RU" sz="2400" dirty="0">
                <a:solidFill>
                  <a:schemeClr val="tx1"/>
                </a:solidFill>
              </a:rPr>
              <a:t> у </a:t>
            </a:r>
            <a:r>
              <a:rPr lang="ru-RU" sz="2400" dirty="0" err="1">
                <a:solidFill>
                  <a:schemeClr val="tx1"/>
                </a:solidFill>
              </a:rPr>
              <a:t>вигляді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предметів</a:t>
            </a:r>
            <a:r>
              <a:rPr lang="ru-RU" sz="2400" dirty="0">
                <a:solidFill>
                  <a:schemeClr val="tx1"/>
                </a:solidFill>
              </a:rPr>
              <a:t> - </a:t>
            </a:r>
            <a:r>
              <a:rPr lang="ru-RU" sz="2400" dirty="0" err="1">
                <a:solidFill>
                  <a:schemeClr val="tx1"/>
                </a:solidFill>
              </a:rPr>
              <a:t>камінців</a:t>
            </a:r>
            <a:r>
              <a:rPr lang="ru-RU" sz="2400" dirty="0">
                <a:solidFill>
                  <a:schemeClr val="tx1"/>
                </a:solidFill>
              </a:rPr>
              <a:t>, </a:t>
            </a:r>
            <a:r>
              <a:rPr lang="ru-RU" sz="2400" dirty="0" err="1">
                <a:solidFill>
                  <a:schemeClr val="tx1"/>
                </a:solidFill>
              </a:rPr>
              <a:t>рідкісних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мушель</a:t>
            </a:r>
            <a:r>
              <a:rPr lang="ru-RU" sz="2400" dirty="0">
                <a:solidFill>
                  <a:schemeClr val="tx1"/>
                </a:solidFill>
              </a:rPr>
              <a:t>, шкур </a:t>
            </a:r>
            <a:r>
              <a:rPr lang="ru-RU" sz="2400" dirty="0" err="1">
                <a:solidFill>
                  <a:schemeClr val="tx1"/>
                </a:solidFill>
              </a:rPr>
              <a:t>тварин</a:t>
            </a:r>
            <a:r>
              <a:rPr lang="ru-RU" sz="2400" dirty="0">
                <a:solidFill>
                  <a:schemeClr val="tx1"/>
                </a:solidFill>
              </a:rPr>
              <a:t>, </a:t>
            </a:r>
            <a:r>
              <a:rPr lang="ru-RU" sz="2400" dirty="0" err="1">
                <a:solidFill>
                  <a:schemeClr val="tx1"/>
                </a:solidFill>
              </a:rPr>
              <a:t>худоби</a:t>
            </a:r>
            <a:r>
              <a:rPr lang="ru-RU" sz="2400" dirty="0">
                <a:solidFill>
                  <a:schemeClr val="tx1"/>
                </a:solidFill>
              </a:rPr>
              <a:t>, зерна </a:t>
            </a:r>
            <a:r>
              <a:rPr lang="ru-RU" sz="2400" dirty="0" err="1">
                <a:solidFill>
                  <a:schemeClr val="tx1"/>
                </a:solidFill>
              </a:rPr>
              <a:t>тощо</a:t>
            </a:r>
            <a:r>
              <a:rPr lang="ru-RU" sz="2400" dirty="0">
                <a:solidFill>
                  <a:schemeClr val="tx1"/>
                </a:solidFill>
              </a:rPr>
              <a:t>. </a:t>
            </a:r>
            <a:r>
              <a:rPr lang="ru-RU" sz="2400" dirty="0" err="1">
                <a:solidFill>
                  <a:schemeClr val="tx1"/>
                </a:solidFill>
              </a:rPr>
              <a:t>Металеві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гроші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з'явилися</a:t>
            </a:r>
            <a:r>
              <a:rPr lang="ru-RU" sz="2400" dirty="0">
                <a:solidFill>
                  <a:schemeClr val="tx1"/>
                </a:solidFill>
              </a:rPr>
              <a:t> на </a:t>
            </a:r>
            <a:r>
              <a:rPr lang="ru-RU" sz="2400" dirty="0" err="1">
                <a:solidFill>
                  <a:schemeClr val="tx1"/>
                </a:solidFill>
              </a:rPr>
              <a:t>межі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en-US" sz="2400" dirty="0">
                <a:solidFill>
                  <a:schemeClr val="tx1"/>
                </a:solidFill>
              </a:rPr>
              <a:t>II—</a:t>
            </a:r>
            <a:r>
              <a:rPr lang="ru-RU" sz="2400" dirty="0">
                <a:solidFill>
                  <a:schemeClr val="tx1"/>
                </a:solidFill>
              </a:rPr>
              <a:t>І тис. до Р. </a:t>
            </a:r>
            <a:r>
              <a:rPr lang="en-US" sz="2400" dirty="0">
                <a:solidFill>
                  <a:schemeClr val="tx1"/>
                </a:solidFill>
              </a:rPr>
              <a:t>X. </a:t>
            </a:r>
          </a:p>
          <a:p>
            <a:pPr algn="l"/>
            <a:r>
              <a:rPr lang="ru-RU" sz="2400" dirty="0">
                <a:solidFill>
                  <a:schemeClr val="tx1"/>
                </a:solidFill>
              </a:rPr>
              <a:t>Коли </a:t>
            </a:r>
            <a:r>
              <a:rPr lang="ru-RU" sz="2400" dirty="0" err="1">
                <a:solidFill>
                  <a:schemeClr val="tx1"/>
                </a:solidFill>
              </a:rPr>
              <a:t>суспільство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вдається</a:t>
            </a:r>
            <a:r>
              <a:rPr lang="ru-RU" sz="2400" dirty="0">
                <a:solidFill>
                  <a:schemeClr val="tx1"/>
                </a:solidFill>
              </a:rPr>
              <a:t> до </a:t>
            </a:r>
            <a:r>
              <a:rPr lang="ru-RU" sz="2400" dirty="0" err="1">
                <a:solidFill>
                  <a:schemeClr val="tx1"/>
                </a:solidFill>
              </a:rPr>
              <a:t>торгівлі</a:t>
            </a:r>
            <a:r>
              <a:rPr lang="ru-RU" sz="2400" dirty="0">
                <a:solidFill>
                  <a:schemeClr val="tx1"/>
                </a:solidFill>
              </a:rPr>
              <a:t>, </a:t>
            </a:r>
            <a:r>
              <a:rPr lang="ru-RU" sz="2400" dirty="0" err="1">
                <a:solidFill>
                  <a:schemeClr val="tx1"/>
                </a:solidFill>
              </a:rPr>
              <a:t>з'являються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гроші</a:t>
            </a:r>
            <a:r>
              <a:rPr lang="ru-RU" sz="2400" dirty="0">
                <a:solidFill>
                  <a:schemeClr val="tx1"/>
                </a:solidFill>
              </a:rPr>
              <a:t>, </a:t>
            </a:r>
            <a:r>
              <a:rPr lang="ru-RU" sz="2400" dirty="0" err="1">
                <a:solidFill>
                  <a:schemeClr val="tx1"/>
                </a:solidFill>
              </a:rPr>
              <a:t>це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призводить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до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збагачення</a:t>
            </a:r>
            <a:r>
              <a:rPr lang="ru-RU" sz="2400" dirty="0">
                <a:solidFill>
                  <a:schemeClr val="tx1"/>
                </a:solidFill>
              </a:rPr>
              <a:t> одних </a:t>
            </a:r>
            <a:r>
              <a:rPr lang="ru-RU" sz="2400" dirty="0" err="1">
                <a:solidFill>
                  <a:schemeClr val="tx1"/>
                </a:solidFill>
              </a:rPr>
              <a:t>і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зубожіння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інших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smtClean="0">
                <a:solidFill>
                  <a:schemeClr val="tx1"/>
                </a:solidFill>
              </a:rPr>
              <a:t>.</a:t>
            </a:r>
            <a:endParaRPr lang="ru-RU" sz="2400" dirty="0">
              <a:solidFill>
                <a:schemeClr val="tx1"/>
              </a:solidFill>
            </a:endParaRPr>
          </a:p>
        </p:txBody>
      </p:sp>
      <p:pic>
        <p:nvPicPr>
          <p:cNvPr id="4" name="Picture 2" descr="http://animashki.info/uploads/posts/2017-03/1489594533_2537-zolotye-monety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12160" y="5157192"/>
            <a:ext cx="2880320" cy="1468964"/>
          </a:xfrm>
          <a:prstGeom prst="rect">
            <a:avLst/>
          </a:prstGeom>
          <a:noFill/>
        </p:spPr>
      </p:pic>
      <p:pic>
        <p:nvPicPr>
          <p:cNvPr id="7170" name="Picture 2" descr="http://zemchug.originalprodukt.eu/pictures/1449675372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9552" y="4437112"/>
            <a:ext cx="2016224" cy="2036427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d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843808" y="332656"/>
            <a:ext cx="6116216" cy="1470025"/>
          </a:xfrm>
        </p:spPr>
        <p:txBody>
          <a:bodyPr>
            <a:normAutofit/>
          </a:bodyPr>
          <a:lstStyle/>
          <a:p>
            <a:r>
              <a:rPr lang="ru-RU" sz="3600" b="1" dirty="0" err="1">
                <a:solidFill>
                  <a:srgbClr val="002060"/>
                </a:solidFill>
              </a:rPr>
              <a:t>Повідомлення</a:t>
            </a:r>
            <a:r>
              <a:rPr lang="ru-RU" sz="3600" b="1" dirty="0">
                <a:solidFill>
                  <a:srgbClr val="002060"/>
                </a:solidFill>
              </a:rPr>
              <a:t> «</a:t>
            </a:r>
            <a:r>
              <a:rPr lang="ru-RU" sz="3600" b="1" dirty="0" smtClean="0">
                <a:solidFill>
                  <a:srgbClr val="002060"/>
                </a:solidFill>
              </a:rPr>
              <a:t>географа» </a:t>
            </a:r>
            <a:endParaRPr lang="ru-RU" sz="3600" dirty="0">
              <a:solidFill>
                <a:srgbClr val="00206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843808" y="1484784"/>
            <a:ext cx="6112768" cy="4536504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pPr algn="l"/>
            <a:r>
              <a:rPr lang="ru-RU" sz="2400" dirty="0">
                <a:solidFill>
                  <a:schemeClr val="tx1"/>
                </a:solidFill>
              </a:rPr>
              <a:t>З 1535 до 1660 року </a:t>
            </a:r>
            <a:r>
              <a:rPr lang="ru-RU" sz="2400" dirty="0" err="1">
                <a:solidFill>
                  <a:schemeClr val="tx1"/>
                </a:solidFill>
              </a:rPr>
              <a:t>з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поневолених</a:t>
            </a:r>
            <a:r>
              <a:rPr lang="ru-RU" sz="2400" dirty="0">
                <a:solidFill>
                  <a:schemeClr val="tx1"/>
                </a:solidFill>
              </a:rPr>
              <a:t> держав </a:t>
            </a:r>
            <a:r>
              <a:rPr lang="ru-RU" sz="2400" dirty="0" err="1">
                <a:solidFill>
                  <a:schemeClr val="tx1"/>
                </a:solidFill>
              </a:rPr>
              <a:t>інків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і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ацтеків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вивезено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коштовностей</a:t>
            </a:r>
            <a:r>
              <a:rPr lang="ru-RU" sz="2400" dirty="0">
                <a:solidFill>
                  <a:schemeClr val="tx1"/>
                </a:solidFill>
              </a:rPr>
              <a:t> на суму 2,5 </a:t>
            </a:r>
            <a:r>
              <a:rPr lang="ru-RU" sz="2400" dirty="0" err="1">
                <a:solidFill>
                  <a:schemeClr val="tx1"/>
                </a:solidFill>
              </a:rPr>
              <a:t>млн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доларів</a:t>
            </a:r>
            <a:r>
              <a:rPr lang="ru-RU" sz="2400" dirty="0">
                <a:solidFill>
                  <a:schemeClr val="tx1"/>
                </a:solidFill>
              </a:rPr>
              <a:t>. </a:t>
            </a:r>
            <a:r>
              <a:rPr lang="ru-RU" sz="2400" dirty="0" err="1">
                <a:solidFill>
                  <a:schemeClr val="tx1"/>
                </a:solidFill>
              </a:rPr>
              <a:t>Це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вдвічі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перевищувало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вартість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цінностей</a:t>
            </a:r>
            <a:r>
              <a:rPr lang="ru-RU" sz="2400" dirty="0">
                <a:solidFill>
                  <a:schemeClr val="tx1"/>
                </a:solidFill>
              </a:rPr>
              <a:t>, </a:t>
            </a:r>
            <a:r>
              <a:rPr lang="ru-RU" sz="2400" dirty="0" err="1">
                <a:solidFill>
                  <a:schemeClr val="tx1"/>
                </a:solidFill>
              </a:rPr>
              <a:t>здобутих</a:t>
            </a:r>
            <a:r>
              <a:rPr lang="ru-RU" sz="2400" dirty="0">
                <a:solidFill>
                  <a:schemeClr val="tx1"/>
                </a:solidFill>
              </a:rPr>
              <a:t> у Старому </a:t>
            </a:r>
            <a:r>
              <a:rPr lang="ru-RU" sz="2400" dirty="0" err="1">
                <a:solidFill>
                  <a:schemeClr val="tx1"/>
                </a:solidFill>
              </a:rPr>
              <a:t>Світі</a:t>
            </a:r>
            <a:r>
              <a:rPr lang="ru-RU" sz="2400" dirty="0">
                <a:solidFill>
                  <a:schemeClr val="tx1"/>
                </a:solidFill>
              </a:rPr>
              <a:t> до </a:t>
            </a:r>
            <a:r>
              <a:rPr lang="en-US" sz="2400" dirty="0">
                <a:solidFill>
                  <a:schemeClr val="tx1"/>
                </a:solidFill>
              </a:rPr>
              <a:t>XVIII </a:t>
            </a:r>
            <a:r>
              <a:rPr lang="ru-RU" sz="2400" dirty="0">
                <a:solidFill>
                  <a:schemeClr val="tx1"/>
                </a:solidFill>
              </a:rPr>
              <a:t>ст. Уряди </a:t>
            </a:r>
            <a:r>
              <a:rPr lang="ru-RU" sz="2400" dirty="0" err="1">
                <a:solidFill>
                  <a:schemeClr val="tx1"/>
                </a:solidFill>
              </a:rPr>
              <a:t>європейських</a:t>
            </a:r>
            <a:r>
              <a:rPr lang="ru-RU" sz="2400" dirty="0">
                <a:solidFill>
                  <a:schemeClr val="tx1"/>
                </a:solidFill>
              </a:rPr>
              <a:t> держав - </a:t>
            </a:r>
            <a:r>
              <a:rPr lang="ru-RU" sz="2400" dirty="0" err="1">
                <a:solidFill>
                  <a:schemeClr val="tx1"/>
                </a:solidFill>
              </a:rPr>
              <a:t>Великобританії</a:t>
            </a:r>
            <a:r>
              <a:rPr lang="ru-RU" sz="2400" dirty="0">
                <a:solidFill>
                  <a:schemeClr val="tx1"/>
                </a:solidFill>
              </a:rPr>
              <a:t>, </a:t>
            </a:r>
            <a:r>
              <a:rPr lang="ru-RU" sz="2400" dirty="0" err="1">
                <a:solidFill>
                  <a:schemeClr val="tx1"/>
                </a:solidFill>
              </a:rPr>
              <a:t>Франції</a:t>
            </a:r>
            <a:r>
              <a:rPr lang="ru-RU" sz="2400" dirty="0">
                <a:solidFill>
                  <a:schemeClr val="tx1"/>
                </a:solidFill>
              </a:rPr>
              <a:t>, </a:t>
            </a:r>
            <a:r>
              <a:rPr lang="ru-RU" sz="2400" dirty="0" err="1">
                <a:solidFill>
                  <a:schemeClr val="tx1"/>
                </a:solidFill>
              </a:rPr>
              <a:t>Голландії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організували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спустошливі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грабежі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країн</a:t>
            </a:r>
            <a:r>
              <a:rPr lang="ru-RU" sz="2400" dirty="0">
                <a:solidFill>
                  <a:schemeClr val="tx1"/>
                </a:solidFill>
              </a:rPr>
              <a:t> Америки. Вони </a:t>
            </a:r>
            <a:r>
              <a:rPr lang="ru-RU" sz="2400" dirty="0" err="1">
                <a:solidFill>
                  <a:schemeClr val="tx1"/>
                </a:solidFill>
              </a:rPr>
              <a:t>роздавали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спеціальні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грамоти</a:t>
            </a:r>
            <a:r>
              <a:rPr lang="ru-RU" sz="2400" dirty="0">
                <a:solidFill>
                  <a:schemeClr val="tx1"/>
                </a:solidFill>
              </a:rPr>
              <a:t> на право </a:t>
            </a:r>
            <a:r>
              <a:rPr lang="ru-RU" sz="2400" dirty="0" err="1">
                <a:solidFill>
                  <a:schemeClr val="tx1"/>
                </a:solidFill>
              </a:rPr>
              <a:t>грабувати</a:t>
            </a:r>
            <a:r>
              <a:rPr lang="ru-RU" sz="2400" dirty="0">
                <a:solidFill>
                  <a:schemeClr val="tx1"/>
                </a:solidFill>
              </a:rPr>
              <a:t>. Так </a:t>
            </a:r>
            <a:r>
              <a:rPr lang="ru-RU" sz="2400" dirty="0" err="1">
                <a:solidFill>
                  <a:schemeClr val="tx1"/>
                </a:solidFill>
              </a:rPr>
              <a:t>з'явилися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королівські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пірати</a:t>
            </a:r>
            <a:r>
              <a:rPr lang="ru-RU" sz="2400" dirty="0">
                <a:solidFill>
                  <a:schemeClr val="tx1"/>
                </a:solidFill>
              </a:rPr>
              <a:t>. </a:t>
            </a:r>
          </a:p>
          <a:p>
            <a:pPr algn="l"/>
            <a:r>
              <a:rPr lang="ru-RU" sz="2400" dirty="0">
                <a:solidFill>
                  <a:schemeClr val="tx1"/>
                </a:solidFill>
              </a:rPr>
              <a:t>У наш час </a:t>
            </a:r>
            <a:r>
              <a:rPr lang="ru-RU" sz="2400" dirty="0" err="1">
                <a:solidFill>
                  <a:schemeClr val="tx1"/>
                </a:solidFill>
              </a:rPr>
              <a:t>напад</a:t>
            </a:r>
            <a:r>
              <a:rPr lang="ru-RU" sz="2400" dirty="0">
                <a:solidFill>
                  <a:schemeClr val="tx1"/>
                </a:solidFill>
              </a:rPr>
              <a:t> на </a:t>
            </a:r>
            <a:r>
              <a:rPr lang="ru-RU" sz="2400" dirty="0" err="1">
                <a:solidFill>
                  <a:schemeClr val="tx1"/>
                </a:solidFill>
              </a:rPr>
              <a:t>морське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або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річкове</a:t>
            </a:r>
            <a:r>
              <a:rPr lang="ru-RU" sz="2400" dirty="0">
                <a:solidFill>
                  <a:schemeClr val="tx1"/>
                </a:solidFill>
              </a:rPr>
              <a:t> судно </a:t>
            </a:r>
            <a:r>
              <a:rPr lang="ru-RU" sz="2400" dirty="0" err="1">
                <a:solidFill>
                  <a:schemeClr val="tx1"/>
                </a:solidFill>
              </a:rPr>
              <a:t>з</a:t>
            </a:r>
            <a:r>
              <a:rPr lang="ru-RU" sz="2400" dirty="0">
                <a:solidFill>
                  <a:schemeClr val="tx1"/>
                </a:solidFill>
              </a:rPr>
              <a:t> метою </a:t>
            </a:r>
            <a:r>
              <a:rPr lang="ru-RU" sz="2400" dirty="0" err="1">
                <a:solidFill>
                  <a:schemeClr val="tx1"/>
                </a:solidFill>
              </a:rPr>
              <a:t>заволодіння</a:t>
            </a:r>
            <a:r>
              <a:rPr lang="ru-RU" sz="2400" dirty="0">
                <a:solidFill>
                  <a:schemeClr val="tx1"/>
                </a:solidFill>
              </a:rPr>
              <a:t> чужим </a:t>
            </a:r>
            <a:r>
              <a:rPr lang="ru-RU" sz="2400" dirty="0" err="1">
                <a:solidFill>
                  <a:schemeClr val="tx1"/>
                </a:solidFill>
              </a:rPr>
              <a:t>майном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карається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позбавленням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волі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строком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від</a:t>
            </a:r>
            <a:r>
              <a:rPr lang="ru-RU" sz="2400" dirty="0">
                <a:solidFill>
                  <a:schemeClr val="tx1"/>
                </a:solidFill>
              </a:rPr>
              <a:t> 5 до 10 </a:t>
            </a:r>
            <a:r>
              <a:rPr lang="ru-RU" sz="2400" dirty="0" err="1">
                <a:solidFill>
                  <a:schemeClr val="tx1"/>
                </a:solidFill>
              </a:rPr>
              <a:t>років</a:t>
            </a:r>
            <a:r>
              <a:rPr lang="ru-RU" sz="2400" dirty="0">
                <a:solidFill>
                  <a:schemeClr val="tx1"/>
                </a:solidFill>
              </a:rPr>
              <a:t>. </a:t>
            </a:r>
          </a:p>
        </p:txBody>
      </p:sp>
      <p:pic>
        <p:nvPicPr>
          <p:cNvPr id="4" name="Рисунок 3" descr="pirat-animatsionnaya-kartinka-0005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732240" y="5517232"/>
            <a:ext cx="1524000" cy="1143000"/>
          </a:xfrm>
          <a:prstGeom prst="rect">
            <a:avLst/>
          </a:prstGeom>
        </p:spPr>
      </p:pic>
      <p:pic>
        <p:nvPicPr>
          <p:cNvPr id="5" name="Рисунок 4" descr="20681256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11560" y="2852936"/>
            <a:ext cx="2476500" cy="3352800"/>
          </a:xfrm>
          <a:prstGeom prst="rect">
            <a:avLst/>
          </a:prstGeom>
        </p:spPr>
      </p:pic>
    </p:spTree>
  </p:cSld>
  <p:clrMapOvr>
    <a:masterClrMapping/>
  </p:clrMapOvr>
  <p:transition>
    <p:wipe dir="d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71600" y="404665"/>
            <a:ext cx="7772400" cy="576063"/>
          </a:xfrm>
        </p:spPr>
        <p:txBody>
          <a:bodyPr>
            <a:normAutofit fontScale="90000"/>
          </a:bodyPr>
          <a:lstStyle/>
          <a:p>
            <a:r>
              <a:rPr lang="uk-UA" sz="3600" b="1" dirty="0">
                <a:solidFill>
                  <a:srgbClr val="002060"/>
                </a:solidFill>
              </a:rPr>
              <a:t>Б</a:t>
            </a:r>
            <a:r>
              <a:rPr lang="uk-UA" sz="3600" b="1" dirty="0" smtClean="0">
                <a:solidFill>
                  <a:srgbClr val="002060"/>
                </a:solidFill>
              </a:rPr>
              <a:t>есіда</a:t>
            </a:r>
            <a:endParaRPr lang="ru-RU" sz="3600" b="1" dirty="0">
              <a:solidFill>
                <a:srgbClr val="00206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15616" y="1196752"/>
            <a:ext cx="7704856" cy="3672408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pPr algn="l">
              <a:buFont typeface="Arial" pitchFamily="34" charset="0"/>
              <a:buChar char="•"/>
            </a:pPr>
            <a:r>
              <a:rPr lang="uk-UA" sz="2400" dirty="0" smtClean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Чи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було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щось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позитивне</a:t>
            </a:r>
            <a:r>
              <a:rPr lang="ru-RU" sz="2400" dirty="0">
                <a:solidFill>
                  <a:schemeClr val="tx1"/>
                </a:solidFill>
              </a:rPr>
              <a:t> у </a:t>
            </a:r>
            <a:r>
              <a:rPr lang="ru-RU" sz="2400" dirty="0" err="1">
                <a:solidFill>
                  <a:schemeClr val="tx1"/>
                </a:solidFill>
              </a:rPr>
              <a:t>діяльності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морських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розбійників</a:t>
            </a:r>
            <a:r>
              <a:rPr lang="ru-RU" sz="2400" dirty="0" smtClean="0">
                <a:solidFill>
                  <a:schemeClr val="tx1"/>
                </a:solidFill>
              </a:rPr>
              <a:t>?</a:t>
            </a:r>
          </a:p>
          <a:p>
            <a:pPr algn="l">
              <a:buFont typeface="Arial" pitchFamily="34" charset="0"/>
              <a:buChar char="•"/>
            </a:pPr>
            <a:r>
              <a:rPr lang="ru-RU" sz="2400" dirty="0">
                <a:solidFill>
                  <a:schemeClr val="tx1"/>
                </a:solidFill>
              </a:rPr>
              <a:t> У </a:t>
            </a:r>
            <a:r>
              <a:rPr lang="ru-RU" sz="2400" dirty="0" err="1">
                <a:solidFill>
                  <a:schemeClr val="tx1"/>
                </a:solidFill>
              </a:rPr>
              <a:t>зв'язку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з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яким</a:t>
            </a:r>
            <a:r>
              <a:rPr lang="ru-RU" sz="2400" dirty="0">
                <a:solidFill>
                  <a:schemeClr val="tx1"/>
                </a:solidFill>
              </a:rPr>
              <a:t> персонажем у роман </a:t>
            </a:r>
            <a:r>
              <a:rPr lang="ru-RU" sz="2400" dirty="0" err="1">
                <a:solidFill>
                  <a:schemeClr val="tx1"/>
                </a:solidFill>
              </a:rPr>
              <a:t>Стівенсона</a:t>
            </a:r>
            <a:r>
              <a:rPr lang="ru-RU" sz="2400" dirty="0">
                <a:solidFill>
                  <a:schemeClr val="tx1"/>
                </a:solidFill>
              </a:rPr>
              <a:t> «</a:t>
            </a:r>
            <a:r>
              <a:rPr lang="ru-RU" sz="2400" dirty="0" err="1">
                <a:solidFill>
                  <a:schemeClr val="tx1"/>
                </a:solidFill>
              </a:rPr>
              <a:t>Острів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Скарбів</a:t>
            </a:r>
            <a:r>
              <a:rPr lang="ru-RU" sz="2400" dirty="0">
                <a:solidFill>
                  <a:schemeClr val="tx1"/>
                </a:solidFill>
              </a:rPr>
              <a:t>» </a:t>
            </a:r>
            <a:r>
              <a:rPr lang="ru-RU" sz="2400" dirty="0" err="1">
                <a:solidFill>
                  <a:schemeClr val="tx1"/>
                </a:solidFill>
              </a:rPr>
              <a:t>уперше</a:t>
            </a:r>
            <a:r>
              <a:rPr lang="ru-RU" sz="2400" dirty="0">
                <a:solidFill>
                  <a:schemeClr val="tx1"/>
                </a:solidFill>
              </a:rPr>
              <a:t> входить тема </a:t>
            </a:r>
            <a:r>
              <a:rPr lang="ru-RU" sz="2400" dirty="0" err="1">
                <a:solidFill>
                  <a:schemeClr val="tx1"/>
                </a:solidFill>
              </a:rPr>
              <a:t>піратства</a:t>
            </a:r>
            <a:r>
              <a:rPr lang="ru-RU" sz="2400" dirty="0">
                <a:solidFill>
                  <a:schemeClr val="tx1"/>
                </a:solidFill>
              </a:rPr>
              <a:t>? </a:t>
            </a:r>
            <a:r>
              <a:rPr lang="ru-RU" sz="2400" dirty="0" smtClean="0">
                <a:solidFill>
                  <a:schemeClr val="tx1"/>
                </a:solidFill>
              </a:rPr>
              <a:t> </a:t>
            </a:r>
          </a:p>
          <a:p>
            <a:pPr algn="l">
              <a:buFont typeface="Arial" pitchFamily="34" charset="0"/>
              <a:buChar char="•"/>
            </a:pPr>
            <a:r>
              <a:rPr lang="uk-UA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Чому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саме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сліпий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П'ю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зі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своїми</a:t>
            </a:r>
            <a:r>
              <a:rPr lang="ru-RU" sz="2400" dirty="0">
                <a:solidFill>
                  <a:schemeClr val="tx1"/>
                </a:solidFill>
              </a:rPr>
              <a:t> «джентльменами </a:t>
            </a:r>
            <a:r>
              <a:rPr lang="ru-RU" sz="2400" dirty="0" err="1">
                <a:solidFill>
                  <a:schemeClr val="tx1"/>
                </a:solidFill>
              </a:rPr>
              <a:t>удачі</a:t>
            </a:r>
            <a:r>
              <a:rPr lang="ru-RU" sz="2400" dirty="0">
                <a:solidFill>
                  <a:schemeClr val="tx1"/>
                </a:solidFill>
              </a:rPr>
              <a:t>» </a:t>
            </a:r>
            <a:r>
              <a:rPr lang="ru-RU" sz="2400" dirty="0" err="1">
                <a:solidFill>
                  <a:schemeClr val="tx1"/>
                </a:solidFill>
              </a:rPr>
              <a:t>знаходить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Біллі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Бонса</a:t>
            </a:r>
            <a:r>
              <a:rPr lang="ru-RU" sz="2400" dirty="0">
                <a:solidFill>
                  <a:schemeClr val="tx1"/>
                </a:solidFill>
              </a:rPr>
              <a:t>? </a:t>
            </a:r>
            <a:r>
              <a:rPr lang="ru-RU" sz="2400" dirty="0" err="1">
                <a:solidFill>
                  <a:schemeClr val="tx1"/>
                </a:solidFill>
              </a:rPr>
              <a:t>Що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ви</a:t>
            </a:r>
            <a:r>
              <a:rPr lang="ru-RU" sz="2400" dirty="0">
                <a:solidFill>
                  <a:schemeClr val="tx1"/>
                </a:solidFill>
              </a:rPr>
              <a:t> можете </a:t>
            </a:r>
            <a:r>
              <a:rPr lang="ru-RU" sz="2400" dirty="0" err="1">
                <a:solidFill>
                  <a:schemeClr val="tx1"/>
                </a:solidFill>
              </a:rPr>
              <a:t>сказати</a:t>
            </a:r>
            <a:r>
              <a:rPr lang="ru-RU" sz="2400" dirty="0">
                <a:solidFill>
                  <a:schemeClr val="tx1"/>
                </a:solidFill>
              </a:rPr>
              <a:t> про </a:t>
            </a:r>
            <a:r>
              <a:rPr lang="ru-RU" sz="2400" dirty="0" err="1">
                <a:solidFill>
                  <a:schemeClr val="tx1"/>
                </a:solidFill>
              </a:rPr>
              <a:t>П'ю</a:t>
            </a:r>
            <a:r>
              <a:rPr lang="ru-RU" sz="2400" dirty="0">
                <a:solidFill>
                  <a:schemeClr val="tx1"/>
                </a:solidFill>
              </a:rPr>
              <a:t>? </a:t>
            </a:r>
            <a:r>
              <a:rPr lang="ru-RU" sz="2400" dirty="0" err="1">
                <a:solidFill>
                  <a:schemeClr val="tx1"/>
                </a:solidFill>
              </a:rPr>
              <a:t>Чому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він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гине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услід</a:t>
            </a:r>
            <a:r>
              <a:rPr lang="ru-RU" sz="2400" dirty="0">
                <a:solidFill>
                  <a:schemeClr val="tx1"/>
                </a:solidFill>
              </a:rPr>
              <a:t> за </a:t>
            </a:r>
            <a:r>
              <a:rPr lang="ru-RU" sz="2400" dirty="0" err="1">
                <a:solidFill>
                  <a:schemeClr val="tx1"/>
                </a:solidFill>
              </a:rPr>
              <a:t>Біллі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Бонсом</a:t>
            </a:r>
            <a:r>
              <a:rPr lang="ru-RU" sz="2400" dirty="0" smtClean="0">
                <a:solidFill>
                  <a:schemeClr val="tx1"/>
                </a:solidFill>
              </a:rPr>
              <a:t>?</a:t>
            </a:r>
          </a:p>
          <a:p>
            <a:pPr algn="l">
              <a:buFont typeface="Arial" pitchFamily="34" charset="0"/>
              <a:buChar char="•"/>
            </a:pPr>
            <a:r>
              <a:rPr lang="ru-RU" sz="2400" dirty="0">
                <a:solidFill>
                  <a:schemeClr val="tx1"/>
                </a:solidFill>
              </a:rPr>
              <a:t> Кого </a:t>
            </a:r>
            <a:r>
              <a:rPr lang="ru-RU" sz="2400" dirty="0" err="1">
                <a:solidFill>
                  <a:schemeClr val="tx1"/>
                </a:solidFill>
              </a:rPr>
              <a:t>з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піратів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ви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вважаєте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найбільш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небезпечним</a:t>
            </a:r>
            <a:r>
              <a:rPr lang="ru-RU" sz="2400" dirty="0">
                <a:solidFill>
                  <a:schemeClr val="tx1"/>
                </a:solidFill>
              </a:rPr>
              <a:t>? </a:t>
            </a:r>
            <a:r>
              <a:rPr lang="ru-RU" sz="2400" dirty="0" err="1">
                <a:solidFill>
                  <a:schemeClr val="tx1"/>
                </a:solidFill>
              </a:rPr>
              <a:t>Чому</a:t>
            </a:r>
            <a:r>
              <a:rPr lang="ru-RU" sz="2400" dirty="0">
                <a:solidFill>
                  <a:schemeClr val="tx1"/>
                </a:solidFill>
              </a:rPr>
              <a:t>? </a:t>
            </a:r>
            <a:r>
              <a:rPr lang="ru-RU" sz="2400" dirty="0" err="1">
                <a:solidFill>
                  <a:schemeClr val="tx1"/>
                </a:solidFill>
              </a:rPr>
              <a:t>Визначте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провідні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риси</a:t>
            </a:r>
            <a:r>
              <a:rPr lang="ru-RU" sz="2400" dirty="0">
                <a:solidFill>
                  <a:schemeClr val="tx1"/>
                </a:solidFill>
              </a:rPr>
              <a:t> характеру </a:t>
            </a:r>
            <a:r>
              <a:rPr lang="ru-RU" sz="2400" dirty="0" err="1">
                <a:solidFill>
                  <a:schemeClr val="tx1"/>
                </a:solidFill>
              </a:rPr>
              <a:t>цього</a:t>
            </a:r>
            <a:r>
              <a:rPr lang="ru-RU" sz="2400" dirty="0">
                <a:solidFill>
                  <a:schemeClr val="tx1"/>
                </a:solidFill>
              </a:rPr>
              <a:t> персонажа? </a:t>
            </a:r>
            <a:r>
              <a:rPr lang="ru-RU" sz="2400" dirty="0" err="1">
                <a:solidFill>
                  <a:schemeClr val="tx1"/>
                </a:solidFill>
              </a:rPr>
              <a:t>Чи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тільки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негативні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риси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характеризують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його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вдачу</a:t>
            </a:r>
            <a:r>
              <a:rPr lang="ru-RU" sz="2400" dirty="0">
                <a:solidFill>
                  <a:schemeClr val="tx1"/>
                </a:solidFill>
              </a:rPr>
              <a:t>? </a:t>
            </a:r>
            <a:r>
              <a:rPr lang="ru-RU" sz="2400" dirty="0" err="1">
                <a:solidFill>
                  <a:schemeClr val="tx1"/>
                </a:solidFill>
              </a:rPr>
              <a:t>Яким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є</a:t>
            </a:r>
            <a:r>
              <a:rPr lang="ru-RU" sz="2400" dirty="0">
                <a:solidFill>
                  <a:schemeClr val="tx1"/>
                </a:solidFill>
              </a:rPr>
              <a:t> ваше </a:t>
            </a:r>
            <a:r>
              <a:rPr lang="ru-RU" sz="2400" dirty="0" err="1">
                <a:solidFill>
                  <a:schemeClr val="tx1"/>
                </a:solidFill>
              </a:rPr>
              <a:t>особисте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ставлення</a:t>
            </a:r>
            <a:r>
              <a:rPr lang="ru-RU" sz="2400" dirty="0">
                <a:solidFill>
                  <a:schemeClr val="tx1"/>
                </a:solidFill>
              </a:rPr>
              <a:t> до </a:t>
            </a:r>
            <a:r>
              <a:rPr lang="ru-RU" sz="2400" dirty="0" err="1">
                <a:solidFill>
                  <a:schemeClr val="tx1"/>
                </a:solidFill>
              </a:rPr>
              <a:t>нього</a:t>
            </a:r>
            <a:r>
              <a:rPr lang="ru-RU" sz="2400" dirty="0">
                <a:solidFill>
                  <a:schemeClr val="tx1"/>
                </a:solidFill>
              </a:rPr>
              <a:t>? </a:t>
            </a:r>
            <a:r>
              <a:rPr lang="ru-RU" sz="2400" dirty="0" smtClean="0">
                <a:solidFill>
                  <a:schemeClr val="tx1"/>
                </a:solidFill>
              </a:rPr>
              <a:t> </a:t>
            </a:r>
          </a:p>
          <a:p>
            <a:pPr algn="l">
              <a:buFont typeface="Arial" pitchFamily="34" charset="0"/>
              <a:buChar char="•"/>
            </a:pPr>
            <a:endParaRPr lang="ru-RU" sz="2400" dirty="0">
              <a:solidFill>
                <a:schemeClr val="tx1"/>
              </a:solidFill>
            </a:endParaRPr>
          </a:p>
        </p:txBody>
      </p:sp>
      <p:pic>
        <p:nvPicPr>
          <p:cNvPr id="5122" name="Picture 2" descr="http://j-p-g.net/if/2017/03/02/046912000148844757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11960" y="4797152"/>
            <a:ext cx="4739680" cy="18958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124" name="Picture 4" descr="http://cecmpacka3ku.narod.ru/ocmpoba/skull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4869160"/>
            <a:ext cx="2267744" cy="2267744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d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483768" y="188641"/>
            <a:ext cx="5542384" cy="576064"/>
          </a:xfrm>
        </p:spPr>
        <p:txBody>
          <a:bodyPr>
            <a:normAutofit fontScale="90000"/>
          </a:bodyPr>
          <a:lstStyle/>
          <a:p>
            <a:r>
              <a:rPr lang="ru-RU" sz="3600" b="1" dirty="0" err="1">
                <a:solidFill>
                  <a:srgbClr val="002060"/>
                </a:solidFill>
              </a:rPr>
              <a:t>Проблемне</a:t>
            </a:r>
            <a:r>
              <a:rPr lang="ru-RU" sz="3600" b="1" dirty="0">
                <a:solidFill>
                  <a:srgbClr val="002060"/>
                </a:solidFill>
              </a:rPr>
              <a:t> </a:t>
            </a:r>
            <a:r>
              <a:rPr lang="ru-RU" sz="3600" b="1" dirty="0" err="1">
                <a:solidFill>
                  <a:srgbClr val="002060"/>
                </a:solidFill>
              </a:rPr>
              <a:t>питання</a:t>
            </a:r>
            <a:r>
              <a:rPr lang="ru-RU" sz="3600" b="1" dirty="0">
                <a:solidFill>
                  <a:srgbClr val="002060"/>
                </a:solidFill>
              </a:rPr>
              <a:t> </a:t>
            </a:r>
            <a:endParaRPr lang="ru-RU" sz="3600" dirty="0">
              <a:solidFill>
                <a:srgbClr val="00206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3568" y="1124744"/>
            <a:ext cx="8208912" cy="324036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r>
              <a:rPr lang="ru-RU" sz="2800" dirty="0">
                <a:solidFill>
                  <a:schemeClr val="tx1"/>
                </a:solidFill>
              </a:rPr>
              <a:t>«</a:t>
            </a:r>
            <a:r>
              <a:rPr lang="ru-RU" sz="2800" dirty="0" err="1">
                <a:solidFill>
                  <a:schemeClr val="tx1"/>
                </a:solidFill>
              </a:rPr>
              <a:t>Повернуся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з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цього</a:t>
            </a:r>
            <a:r>
              <a:rPr lang="ru-RU" sz="2800" dirty="0">
                <a:solidFill>
                  <a:schemeClr val="tx1"/>
                </a:solidFill>
              </a:rPr>
              <a:t> рейсу </a:t>
            </a:r>
            <a:r>
              <a:rPr lang="ru-RU" sz="2800" dirty="0" err="1">
                <a:solidFill>
                  <a:schemeClr val="tx1"/>
                </a:solidFill>
              </a:rPr>
              <a:t>і</a:t>
            </a:r>
            <a:r>
              <a:rPr lang="ru-RU" sz="2800" dirty="0">
                <a:solidFill>
                  <a:schemeClr val="tx1"/>
                </a:solidFill>
              </a:rPr>
              <a:t> заживу, як </a:t>
            </a:r>
            <a:r>
              <a:rPr lang="ru-RU" sz="2800" dirty="0" err="1">
                <a:solidFill>
                  <a:schemeClr val="tx1"/>
                </a:solidFill>
              </a:rPr>
              <a:t>справжній</a:t>
            </a:r>
            <a:r>
              <a:rPr lang="ru-RU" sz="2800" dirty="0">
                <a:solidFill>
                  <a:schemeClr val="tx1"/>
                </a:solidFill>
              </a:rPr>
              <a:t> джентльмен», - </a:t>
            </a:r>
            <a:r>
              <a:rPr lang="ru-RU" sz="2800" dirty="0" err="1">
                <a:solidFill>
                  <a:schemeClr val="tx1"/>
                </a:solidFill>
              </a:rPr>
              <a:t>планує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Довгий</a:t>
            </a:r>
            <a:r>
              <a:rPr lang="ru-RU" sz="2800" dirty="0">
                <a:solidFill>
                  <a:schemeClr val="tx1"/>
                </a:solidFill>
              </a:rPr>
              <a:t> Джон. </a:t>
            </a:r>
          </a:p>
          <a:p>
            <a:pPr algn="l">
              <a:buFont typeface="Arial" pitchFamily="34" charset="0"/>
              <a:buChar char="•"/>
            </a:pPr>
            <a:r>
              <a:rPr lang="ru-RU" sz="2800" dirty="0" smtClean="0">
                <a:solidFill>
                  <a:schemeClr val="tx1"/>
                </a:solidFill>
              </a:rPr>
              <a:t>Як </a:t>
            </a:r>
            <a:r>
              <a:rPr lang="ru-RU" sz="2800" dirty="0" err="1">
                <a:solidFill>
                  <a:schemeClr val="tx1"/>
                </a:solidFill>
              </a:rPr>
              <a:t>ви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думаєте</a:t>
            </a:r>
            <a:r>
              <a:rPr lang="ru-RU" sz="2800" dirty="0">
                <a:solidFill>
                  <a:schemeClr val="tx1"/>
                </a:solidFill>
              </a:rPr>
              <a:t>, Джон </a:t>
            </a:r>
            <a:r>
              <a:rPr lang="ru-RU" sz="2800" dirty="0" err="1">
                <a:solidFill>
                  <a:schemeClr val="tx1"/>
                </a:solidFill>
              </a:rPr>
              <a:t>Сільвер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smtClean="0">
                <a:solidFill>
                  <a:schemeClr val="tx1"/>
                </a:solidFill>
              </a:rPr>
              <a:t>джентльмен?</a:t>
            </a:r>
          </a:p>
          <a:p>
            <a:pPr algn="l">
              <a:buFont typeface="Arial" pitchFamily="34" charset="0"/>
              <a:buChar char="•"/>
            </a:pPr>
            <a:r>
              <a:rPr lang="ru-RU" sz="2800" dirty="0" smtClean="0">
                <a:solidFill>
                  <a:schemeClr val="tx1"/>
                </a:solidFill>
              </a:rPr>
              <a:t> </a:t>
            </a:r>
            <a:r>
              <a:rPr lang="ru-RU" sz="2600" dirty="0">
                <a:solidFill>
                  <a:schemeClr val="tx1"/>
                </a:solidFill>
              </a:rPr>
              <a:t>Кого </a:t>
            </a:r>
            <a:r>
              <a:rPr lang="ru-RU" sz="2600" dirty="0" err="1">
                <a:solidFill>
                  <a:schemeClr val="tx1"/>
                </a:solidFill>
              </a:rPr>
              <a:t>з</a:t>
            </a:r>
            <a:r>
              <a:rPr lang="ru-RU" sz="2600" dirty="0">
                <a:solidFill>
                  <a:schemeClr val="tx1"/>
                </a:solidFill>
              </a:rPr>
              <a:t> </a:t>
            </a:r>
            <a:r>
              <a:rPr lang="ru-RU" sz="2600" dirty="0" err="1">
                <a:solidFill>
                  <a:schemeClr val="tx1"/>
                </a:solidFill>
              </a:rPr>
              <a:t>піратів</a:t>
            </a:r>
            <a:r>
              <a:rPr lang="ru-RU" sz="2600" dirty="0">
                <a:solidFill>
                  <a:schemeClr val="tx1"/>
                </a:solidFill>
              </a:rPr>
              <a:t> </a:t>
            </a:r>
            <a:r>
              <a:rPr lang="ru-RU" sz="2600" dirty="0" err="1">
                <a:solidFill>
                  <a:schemeClr val="tx1"/>
                </a:solidFill>
              </a:rPr>
              <a:t>можна</a:t>
            </a:r>
            <a:r>
              <a:rPr lang="ru-RU" sz="2600" dirty="0">
                <a:solidFill>
                  <a:schemeClr val="tx1"/>
                </a:solidFill>
              </a:rPr>
              <a:t> </a:t>
            </a:r>
            <a:r>
              <a:rPr lang="ru-RU" sz="2600" dirty="0" err="1">
                <a:solidFill>
                  <a:schemeClr val="tx1"/>
                </a:solidFill>
              </a:rPr>
              <a:t>вважати</a:t>
            </a:r>
            <a:r>
              <a:rPr lang="ru-RU" sz="2600" dirty="0">
                <a:solidFill>
                  <a:schemeClr val="tx1"/>
                </a:solidFill>
              </a:rPr>
              <a:t> другим за Джоном </a:t>
            </a:r>
            <a:r>
              <a:rPr lang="ru-RU" sz="2600" dirty="0" err="1">
                <a:solidFill>
                  <a:schemeClr val="tx1"/>
                </a:solidFill>
              </a:rPr>
              <a:t>Сілвером</a:t>
            </a:r>
            <a:r>
              <a:rPr lang="ru-RU" sz="2600" dirty="0">
                <a:solidFill>
                  <a:schemeClr val="tx1"/>
                </a:solidFill>
              </a:rPr>
              <a:t>? </a:t>
            </a:r>
            <a:r>
              <a:rPr lang="ru-RU" sz="2600" dirty="0" err="1">
                <a:solidFill>
                  <a:schemeClr val="tx1"/>
                </a:solidFill>
              </a:rPr>
              <a:t>Доведіть</a:t>
            </a:r>
            <a:r>
              <a:rPr lang="ru-RU" sz="2600" dirty="0">
                <a:solidFill>
                  <a:schemeClr val="tx1"/>
                </a:solidFill>
              </a:rPr>
              <a:t>, </a:t>
            </a:r>
            <a:r>
              <a:rPr lang="ru-RU" sz="2600" dirty="0" err="1">
                <a:solidFill>
                  <a:schemeClr val="tx1"/>
                </a:solidFill>
              </a:rPr>
              <a:t>спираючись</a:t>
            </a:r>
            <a:r>
              <a:rPr lang="ru-RU" sz="2600" dirty="0">
                <a:solidFill>
                  <a:schemeClr val="tx1"/>
                </a:solidFill>
              </a:rPr>
              <a:t> на текст. </a:t>
            </a:r>
            <a:endParaRPr lang="ru-RU" sz="2600" dirty="0" smtClean="0">
              <a:solidFill>
                <a:schemeClr val="tx1"/>
              </a:solidFill>
            </a:endParaRPr>
          </a:p>
          <a:p>
            <a:pPr algn="l">
              <a:buFont typeface="Arial" pitchFamily="34" charset="0"/>
              <a:buChar char="•"/>
            </a:pPr>
            <a:r>
              <a:rPr lang="ru-RU" sz="2800" dirty="0" err="1">
                <a:solidFill>
                  <a:schemeClr val="tx1"/>
                </a:solidFill>
              </a:rPr>
              <a:t>Схарактеризуйте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найстаршого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серед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піратів</a:t>
            </a:r>
            <a:r>
              <a:rPr lang="ru-RU" sz="2800" dirty="0">
                <a:solidFill>
                  <a:schemeClr val="tx1"/>
                </a:solidFill>
              </a:rPr>
              <a:t>, Тома Моргана. </a:t>
            </a:r>
            <a:r>
              <a:rPr lang="ru-RU" sz="2800" dirty="0" err="1">
                <a:solidFill>
                  <a:schemeClr val="tx1"/>
                </a:solidFill>
              </a:rPr>
              <a:t>Чому</a:t>
            </a:r>
            <a:r>
              <a:rPr lang="ru-RU" sz="2800" dirty="0">
                <a:solidFill>
                  <a:schemeClr val="tx1"/>
                </a:solidFill>
              </a:rPr>
              <a:t>, </a:t>
            </a:r>
            <a:r>
              <a:rPr lang="ru-RU" sz="2800" dirty="0" err="1">
                <a:solidFill>
                  <a:schemeClr val="tx1"/>
                </a:solidFill>
              </a:rPr>
              <a:t>по-вашому</a:t>
            </a:r>
            <a:r>
              <a:rPr lang="ru-RU" sz="2800" dirty="0">
                <a:solidFill>
                  <a:schemeClr val="tx1"/>
                </a:solidFill>
              </a:rPr>
              <a:t>, </a:t>
            </a:r>
            <a:r>
              <a:rPr lang="ru-RU" sz="2800" dirty="0" err="1">
                <a:solidFill>
                  <a:schemeClr val="tx1"/>
                </a:solidFill>
              </a:rPr>
              <a:t>капітан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Смоллет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залишив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його</a:t>
            </a:r>
            <a:r>
              <a:rPr lang="ru-RU" sz="2800" dirty="0">
                <a:solidFill>
                  <a:schemeClr val="tx1"/>
                </a:solidFill>
              </a:rPr>
              <a:t> на </a:t>
            </a:r>
            <a:r>
              <a:rPr lang="ru-RU" sz="2800" dirty="0" err="1">
                <a:solidFill>
                  <a:schemeClr val="tx1"/>
                </a:solidFill>
              </a:rPr>
              <a:t>Острові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Кістяка</a:t>
            </a:r>
            <a:r>
              <a:rPr lang="ru-RU" sz="2800" dirty="0">
                <a:solidFill>
                  <a:schemeClr val="tx1"/>
                </a:solidFill>
              </a:rPr>
              <a:t>? </a:t>
            </a:r>
          </a:p>
        </p:txBody>
      </p:sp>
      <p:pic>
        <p:nvPicPr>
          <p:cNvPr id="4098" name="Picture 2" descr="https://static.kinoafisha.info/k/movie_shots/canvas/600x400/upload/movie_shots/2/6/6/1664662/b666cde4326f522f5c01dbf99781806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4008" y="4005064"/>
            <a:ext cx="4032448" cy="268829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100" name="Picture 4" descr="http://pluspng.com/img-png/enquiry-png-enquiry-1500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24328" y="548680"/>
            <a:ext cx="1822703" cy="1944216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d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699792" y="476673"/>
            <a:ext cx="6620272" cy="720080"/>
          </a:xfrm>
        </p:spPr>
        <p:txBody>
          <a:bodyPr>
            <a:normAutofit/>
          </a:bodyPr>
          <a:lstStyle/>
          <a:p>
            <a:r>
              <a:rPr lang="ru-RU" sz="3600" b="1" dirty="0" err="1">
                <a:solidFill>
                  <a:srgbClr val="002060"/>
                </a:solidFill>
              </a:rPr>
              <a:t>Домашнє</a:t>
            </a:r>
            <a:r>
              <a:rPr lang="ru-RU" sz="3600" b="1" dirty="0">
                <a:solidFill>
                  <a:srgbClr val="002060"/>
                </a:solidFill>
              </a:rPr>
              <a:t> </a:t>
            </a:r>
            <a:r>
              <a:rPr lang="ru-RU" sz="3600" b="1" dirty="0" err="1">
                <a:solidFill>
                  <a:srgbClr val="002060"/>
                </a:solidFill>
              </a:rPr>
              <a:t>завдання</a:t>
            </a:r>
            <a:r>
              <a:rPr lang="ru-RU" sz="3600" b="1" dirty="0">
                <a:solidFill>
                  <a:srgbClr val="002060"/>
                </a:solidFill>
              </a:rPr>
              <a:t> </a:t>
            </a:r>
            <a:endParaRPr lang="ru-RU" sz="3600" dirty="0">
              <a:solidFill>
                <a:srgbClr val="00206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47664" y="3861048"/>
            <a:ext cx="6400800" cy="17526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uk-UA" dirty="0" smtClean="0">
                <a:solidFill>
                  <a:schemeClr val="tx1"/>
                </a:solidFill>
              </a:rPr>
              <a:t>Усний твір-міркування “</a:t>
            </a:r>
            <a:r>
              <a:rPr lang="ru-RU" dirty="0" err="1">
                <a:solidFill>
                  <a:schemeClr val="tx1"/>
                </a:solidFill>
              </a:rPr>
              <a:t>Який</a:t>
            </a:r>
            <a:r>
              <a:rPr lang="ru-RU" dirty="0">
                <a:solidFill>
                  <a:schemeClr val="tx1"/>
                </a:solidFill>
              </a:rPr>
              <a:t> скарб </a:t>
            </a:r>
            <a:r>
              <a:rPr lang="ru-RU" dirty="0" err="1">
                <a:solidFill>
                  <a:schemeClr val="tx1"/>
                </a:solidFill>
              </a:rPr>
              <a:t>ви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знайшли</a:t>
            </a:r>
            <a:r>
              <a:rPr lang="ru-RU" dirty="0">
                <a:solidFill>
                  <a:schemeClr val="tx1"/>
                </a:solidFill>
              </a:rPr>
              <a:t> для себе на </a:t>
            </a:r>
            <a:r>
              <a:rPr lang="ru-RU" dirty="0" err="1">
                <a:solidFill>
                  <a:schemeClr val="tx1"/>
                </a:solidFill>
              </a:rPr>
              <a:t>острові</a:t>
            </a:r>
            <a:r>
              <a:rPr lang="ru-RU" dirty="0">
                <a:solidFill>
                  <a:schemeClr val="tx1"/>
                </a:solidFill>
              </a:rPr>
              <a:t> в </a:t>
            </a:r>
            <a:r>
              <a:rPr lang="ru-RU" dirty="0" err="1">
                <a:solidFill>
                  <a:schemeClr val="tx1"/>
                </a:solidFill>
              </a:rPr>
              <a:t>романі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Стівенсона</a:t>
            </a:r>
            <a:r>
              <a:rPr lang="ru-RU" dirty="0">
                <a:solidFill>
                  <a:schemeClr val="tx1"/>
                </a:solidFill>
              </a:rPr>
              <a:t>? </a:t>
            </a:r>
          </a:p>
        </p:txBody>
      </p:sp>
      <p:pic>
        <p:nvPicPr>
          <p:cNvPr id="3074" name="Picture 2" descr="http://diclist.ru/images/book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31840" y="1412776"/>
            <a:ext cx="4938471" cy="1512168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d"/>
  </p:transition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77</TotalTime>
  <Words>863</Words>
  <Application>Microsoft Office PowerPoint</Application>
  <PresentationFormat>Экран (4:3)</PresentationFormat>
  <Paragraphs>70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Тема Office</vt:lpstr>
      <vt:lpstr>Роберт Льюїс Стівенсон. «Острів скарбів». Система образів </vt:lpstr>
      <vt:lpstr>«Зловіть помилку»</vt:lpstr>
      <vt:lpstr>Бесіда </vt:lpstr>
      <vt:lpstr>Характеристика позитивних персонажів </vt:lpstr>
      <vt:lpstr>Слайд 5</vt:lpstr>
      <vt:lpstr>Складання схеми  «Уроки острова </vt:lpstr>
      <vt:lpstr>Слайд 7</vt:lpstr>
      <vt:lpstr>«Коло думок»</vt:lpstr>
      <vt:lpstr>Слайд 9</vt:lpstr>
      <vt:lpstr>Характеристика негативних персонажів </vt:lpstr>
      <vt:lpstr>Словникова робота </vt:lpstr>
      <vt:lpstr>Повідомлення «історика» </vt:lpstr>
      <vt:lpstr>Повідомлення «географа» </vt:lpstr>
      <vt:lpstr>Бесіда</vt:lpstr>
      <vt:lpstr>Проблемне питання </vt:lpstr>
      <vt:lpstr>Домашнє завдання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Роберт Льюїс Стівенсон. «Острів скарбів». Система образів</dc:title>
  <dc:creator>User</dc:creator>
  <cp:lastModifiedBy>User</cp:lastModifiedBy>
  <cp:revision>8</cp:revision>
  <dcterms:created xsi:type="dcterms:W3CDTF">2018-08-29T11:11:45Z</dcterms:created>
  <dcterms:modified xsi:type="dcterms:W3CDTF">2018-08-29T12:29:05Z</dcterms:modified>
</cp:coreProperties>
</file>