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EC0EF-CE5A-4B8F-8E64-BD1FAECB7B29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6FF49-C98C-441E-B565-4C8029E22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8926" y="1785926"/>
            <a:ext cx="3929090" cy="1785950"/>
          </a:xfrm>
        </p:spPr>
        <p:txBody>
          <a:bodyPr/>
          <a:lstStyle/>
          <a:p>
            <a:r>
              <a:rPr lang="uk-UA" sz="3600" b="1" dirty="0" err="1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Ровена</a:t>
            </a:r>
            <a:r>
              <a:rPr lang="uk-UA" sz="3600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та </a:t>
            </a:r>
            <a:r>
              <a:rPr lang="uk-UA" sz="3600" b="1" dirty="0" err="1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Ребека</a:t>
            </a:r>
            <a:r>
              <a:rPr lang="uk-UA" sz="3600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– дві різні долі</a:t>
            </a:r>
            <a:endParaRPr lang="ru-RU" sz="36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000504"/>
            <a:ext cx="2476504" cy="185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1"/>
          <p:cNvSpPr>
            <a:spLocks noChangeArrowheads="1"/>
          </p:cNvSpPr>
          <p:nvPr/>
        </p:nvSpPr>
        <p:spPr bwMode="blackWhite">
          <a:xfrm>
            <a:off x="1571604" y="285728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3600" i="1" dirty="0"/>
              <a:t>честь</a:t>
            </a: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AutoShape 41"/>
          <p:cNvSpPr>
            <a:spLocks noChangeArrowheads="1"/>
          </p:cNvSpPr>
          <p:nvPr/>
        </p:nvSpPr>
        <p:spPr bwMode="blackWhite">
          <a:xfrm>
            <a:off x="4643438" y="3071810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800" i="1" dirty="0"/>
              <a:t>милосердя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8" name="AutoShape 41"/>
          <p:cNvSpPr>
            <a:spLocks noChangeArrowheads="1"/>
          </p:cNvSpPr>
          <p:nvPr/>
        </p:nvSpPr>
        <p:spPr bwMode="blackWhite">
          <a:xfrm>
            <a:off x="1500166" y="2071678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800" i="1" dirty="0"/>
              <a:t>співчуття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AutoShape 41"/>
          <p:cNvSpPr>
            <a:spLocks noChangeArrowheads="1"/>
          </p:cNvSpPr>
          <p:nvPr/>
        </p:nvSpPr>
        <p:spPr bwMode="blackWhite">
          <a:xfrm>
            <a:off x="4572000" y="1071546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800" i="1" dirty="0"/>
              <a:t>гідність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0" name="AutoShape 41"/>
          <p:cNvSpPr>
            <a:spLocks noChangeArrowheads="1"/>
          </p:cNvSpPr>
          <p:nvPr/>
        </p:nvSpPr>
        <p:spPr bwMode="blackWhite">
          <a:xfrm>
            <a:off x="1214414" y="3857628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800" i="1" dirty="0"/>
              <a:t>обов’язок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2" name="AutoShape 41"/>
          <p:cNvSpPr>
            <a:spLocks noChangeArrowheads="1"/>
          </p:cNvSpPr>
          <p:nvPr/>
        </p:nvSpPr>
        <p:spPr bwMode="blackWhite">
          <a:xfrm>
            <a:off x="1571604" y="5500702"/>
            <a:ext cx="3022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400" i="1" dirty="0"/>
              <a:t>справедливість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440402"/>
            <a:ext cx="1214446" cy="19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Словникова робота</a:t>
            </a:r>
            <a:r>
              <a:rPr lang="ru-RU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</a:br>
            <a:endParaRPr lang="ru-RU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214423"/>
            <a:ext cx="5857916" cy="4429156"/>
          </a:xfrm>
        </p:spPr>
        <p:txBody>
          <a:bodyPr>
            <a:normAutofit/>
          </a:bodyPr>
          <a:lstStyle/>
          <a:p>
            <a:r>
              <a:rPr lang="uk-UA" b="1" i="1" dirty="0"/>
              <a:t> </a:t>
            </a:r>
            <a:r>
              <a:rPr lang="uk-UA" i="1" dirty="0">
                <a:solidFill>
                  <a:srgbClr val="C00000"/>
                </a:solidFill>
              </a:rPr>
              <a:t>Віротерпимість</a:t>
            </a:r>
            <a:r>
              <a:rPr lang="uk-UA" i="1" dirty="0"/>
              <a:t> – вміння терпимо ставитися до інших релігій та людей, які їх сповідують.</a:t>
            </a:r>
            <a:endParaRPr lang="ru-RU" dirty="0"/>
          </a:p>
          <a:p>
            <a:r>
              <a:rPr lang="uk-UA" i="1" dirty="0"/>
              <a:t>   </a:t>
            </a:r>
            <a:r>
              <a:rPr lang="uk-UA" i="1" dirty="0">
                <a:solidFill>
                  <a:srgbClr val="C00000"/>
                </a:solidFill>
              </a:rPr>
              <a:t>Толерантність</a:t>
            </a:r>
            <a:r>
              <a:rPr lang="uk-UA" i="1" dirty="0"/>
              <a:t> – терпляча стриманість у присутності чогось, що не полюбляється або не схвалюється.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6286544" cy="1082660"/>
          </a:xfrm>
        </p:spPr>
        <p:txBody>
          <a:bodyPr>
            <a:normAutofit/>
          </a:bodyPr>
          <a:lstStyle/>
          <a:p>
            <a:r>
              <a:rPr lang="uk-UA" sz="3600" dirty="0" err="1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ОЛС</a:t>
            </a:r>
            <a:r>
              <a:rPr lang="uk-UA" sz="36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 2 героїні роману</a:t>
            </a:r>
            <a:endParaRPr lang="ru-RU" sz="36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blackWhite">
          <a:xfrm>
            <a:off x="1428728" y="1928802"/>
            <a:ext cx="2286016" cy="546100"/>
          </a:xfrm>
          <a:prstGeom prst="roundRect">
            <a:avLst>
              <a:gd name="adj" fmla="val 9106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r>
              <a:rPr lang="uk-UA" sz="2800" b="1" dirty="0" err="1" smtClean="0">
                <a:solidFill>
                  <a:schemeClr val="tx2"/>
                </a:solidFill>
                <a:latin typeface="Arial" charset="0"/>
              </a:rPr>
              <a:t>Ровена</a:t>
            </a:r>
            <a:endParaRPr lang="en-US" sz="28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blackWhite">
          <a:xfrm>
            <a:off x="5072066" y="1928802"/>
            <a:ext cx="2286016" cy="546100"/>
          </a:xfrm>
          <a:prstGeom prst="roundRect">
            <a:avLst>
              <a:gd name="adj" fmla="val 9106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r>
              <a:rPr lang="uk-UA" sz="2800" b="1" dirty="0" err="1" smtClean="0">
                <a:solidFill>
                  <a:schemeClr val="tx2"/>
                </a:solidFill>
                <a:latin typeface="Arial" charset="0"/>
              </a:rPr>
              <a:t>Ребека</a:t>
            </a:r>
            <a:endParaRPr lang="en-US" sz="28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gray">
          <a:xfrm>
            <a:off x="3071802" y="1000108"/>
            <a:ext cx="779444" cy="8651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43"/>
          <p:cNvSpPr>
            <a:spLocks/>
          </p:cNvSpPr>
          <p:nvPr/>
        </p:nvSpPr>
        <p:spPr bwMode="gray">
          <a:xfrm flipH="1">
            <a:off x="5000628" y="1000109"/>
            <a:ext cx="785818" cy="85725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929066"/>
            <a:ext cx="211456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AutoShape 37"/>
          <p:cNvSpPr>
            <a:spLocks noChangeArrowheads="1"/>
          </p:cNvSpPr>
          <p:nvPr/>
        </p:nvSpPr>
        <p:spPr bwMode="gray">
          <a:xfrm rot="5400000">
            <a:off x="5857884" y="3000372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37"/>
          <p:cNvSpPr>
            <a:spLocks noChangeArrowheads="1"/>
          </p:cNvSpPr>
          <p:nvPr/>
        </p:nvSpPr>
        <p:spPr bwMode="gray">
          <a:xfrm rot="5400000">
            <a:off x="2070084" y="2930520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714752"/>
            <a:ext cx="23241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>
                <a:solidFill>
                  <a:srgbClr val="C00000"/>
                </a:solidFill>
              </a:rPr>
              <a:t>Виразне читання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1"/>
            <a:ext cx="6143668" cy="2257427"/>
          </a:xfrm>
        </p:spPr>
        <p:txBody>
          <a:bodyPr/>
          <a:lstStyle/>
          <a:p>
            <a:r>
              <a:rPr lang="uk-UA" dirty="0"/>
              <a:t>Прочитайте портретний опис </a:t>
            </a:r>
            <a:r>
              <a:rPr lang="uk-UA" dirty="0" err="1"/>
              <a:t>Ровени</a:t>
            </a:r>
            <a:r>
              <a:rPr lang="uk-UA" dirty="0"/>
              <a:t> (розділ</a:t>
            </a:r>
            <a:r>
              <a:rPr lang="uk-UA" b="1" dirty="0"/>
              <a:t> </a:t>
            </a:r>
            <a:r>
              <a:rPr lang="uk-UA" dirty="0"/>
              <a:t>І</a:t>
            </a:r>
            <a:r>
              <a:rPr lang="en-US" dirty="0"/>
              <a:t>V</a:t>
            </a:r>
            <a:r>
              <a:rPr lang="uk-UA" dirty="0"/>
              <a:t>). Які риси характеру підкреслює автор у цьому уривку?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4446990"/>
            <a:ext cx="2643206" cy="198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4929222" cy="1143000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Аналіз образу </a:t>
            </a:r>
            <a:r>
              <a:rPr lang="uk-UA" sz="3600" dirty="0" err="1">
                <a:solidFill>
                  <a:srgbClr val="C00000"/>
                </a:solidFill>
              </a:rPr>
              <a:t>Ровени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600200"/>
            <a:ext cx="6215106" cy="46863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/>
              <a:t>1) Розкажіть про походження леді </a:t>
            </a:r>
            <a:r>
              <a:rPr lang="uk-UA" dirty="0" err="1"/>
              <a:t>Ровени</a:t>
            </a:r>
            <a:r>
              <a:rPr lang="uk-UA" dirty="0"/>
              <a:t>. </a:t>
            </a:r>
            <a:endParaRPr lang="ru-RU" dirty="0"/>
          </a:p>
          <a:p>
            <a:pPr>
              <a:buNone/>
            </a:pPr>
            <a:r>
              <a:rPr lang="uk-UA" dirty="0"/>
              <a:t>   2) У якій сім’ї вона виховувалась? Як там до неї ставилися? Як таке ставлення вплинуло на її характер? (Розділ ХХІІІ).</a:t>
            </a:r>
            <a:endParaRPr lang="ru-RU" dirty="0"/>
          </a:p>
          <a:p>
            <a:pPr>
              <a:buNone/>
            </a:pPr>
            <a:r>
              <a:rPr lang="uk-UA" dirty="0"/>
              <a:t>   3) Які плани щодо </a:t>
            </a:r>
            <a:r>
              <a:rPr lang="uk-UA" dirty="0" err="1"/>
              <a:t>Ровени</a:t>
            </a:r>
            <a:r>
              <a:rPr lang="uk-UA" dirty="0"/>
              <a:t> мав її опікун </a:t>
            </a:r>
            <a:r>
              <a:rPr lang="uk-UA" dirty="0" err="1"/>
              <a:t>Седрік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   4) Що заважало здійсненню цих планів?</a:t>
            </a:r>
            <a:endParaRPr lang="ru-RU" dirty="0"/>
          </a:p>
          <a:p>
            <a:pPr>
              <a:buNone/>
            </a:pPr>
            <a:r>
              <a:rPr lang="uk-UA" dirty="0"/>
              <a:t>   5) Як леді </a:t>
            </a:r>
            <a:r>
              <a:rPr lang="uk-UA" dirty="0" err="1"/>
              <a:t>Ровена</a:t>
            </a:r>
            <a:r>
              <a:rPr lang="uk-UA" dirty="0"/>
              <a:t> виявила свої почуття під час гостювання у домі </a:t>
            </a:r>
            <a:r>
              <a:rPr lang="uk-UA" dirty="0" err="1"/>
              <a:t>Седріка</a:t>
            </a:r>
            <a:r>
              <a:rPr lang="uk-UA" dirty="0"/>
              <a:t> норманів та під час турніру? </a:t>
            </a:r>
            <a:endParaRPr lang="ru-RU" dirty="0"/>
          </a:p>
          <a:p>
            <a:pPr>
              <a:buNone/>
            </a:pPr>
            <a:r>
              <a:rPr lang="uk-UA" dirty="0"/>
              <a:t>   6) Порівняйте, як поводилися  жінки під час вибору королеви кохання і краси на турнірі і як поводила себе леді </a:t>
            </a:r>
            <a:r>
              <a:rPr lang="uk-UA" dirty="0" err="1"/>
              <a:t>Ровена</a:t>
            </a:r>
            <a:r>
              <a:rPr lang="uk-UA" dirty="0"/>
              <a:t>. </a:t>
            </a:r>
            <a:endParaRPr lang="ru-RU" dirty="0"/>
          </a:p>
          <a:p>
            <a:pPr>
              <a:buNone/>
            </a:pPr>
            <a:r>
              <a:rPr lang="uk-UA" dirty="0"/>
              <a:t>   7) Чи була </a:t>
            </a:r>
            <a:r>
              <a:rPr lang="uk-UA" dirty="0" err="1"/>
              <a:t>Ровена</a:t>
            </a:r>
            <a:r>
              <a:rPr lang="uk-UA" dirty="0"/>
              <a:t> вірною </a:t>
            </a:r>
            <a:r>
              <a:rPr lang="uk-UA" dirty="0" err="1"/>
              <a:t>Айвенго</a:t>
            </a:r>
            <a:r>
              <a:rPr lang="uk-UA" dirty="0"/>
              <a:t>? У чому це виявляється?</a:t>
            </a:r>
            <a:endParaRPr lang="ru-RU" dirty="0"/>
          </a:p>
          <a:p>
            <a:pPr>
              <a:buNone/>
            </a:pPr>
            <a:r>
              <a:rPr lang="uk-UA" dirty="0"/>
              <a:t>   8) Які перешкоди подолало їхнє кохання?</a:t>
            </a:r>
            <a:r>
              <a:rPr lang="uk-UA" i="1" dirty="0"/>
              <a:t>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14290"/>
            <a:ext cx="1866905" cy="114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Переказ тексту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600201"/>
            <a:ext cx="6143668" cy="4186253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/>
              <a:t>Розкажіть про викрадення </a:t>
            </a:r>
            <a:r>
              <a:rPr lang="uk-UA" sz="2800" dirty="0" err="1"/>
              <a:t>Ровени</a:t>
            </a:r>
            <a:r>
              <a:rPr lang="uk-UA" sz="2800" dirty="0"/>
              <a:t> Морісом де </a:t>
            </a:r>
            <a:r>
              <a:rPr lang="uk-UA" sz="2800" dirty="0" smtClean="0"/>
              <a:t>Брасі.</a:t>
            </a:r>
          </a:p>
          <a:p>
            <a:r>
              <a:rPr lang="uk-UA" sz="2800" b="1" dirty="0"/>
              <a:t>Запитання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   1) Як поводилася </a:t>
            </a:r>
            <a:r>
              <a:rPr lang="uk-UA" sz="2800" dirty="0" err="1"/>
              <a:t>Ровена</a:t>
            </a:r>
            <a:r>
              <a:rPr lang="uk-UA" sz="2800" dirty="0"/>
              <a:t> в цьому епізоді?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   2) Що вона протиставляла домаганням де Брасі?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   3) Чим де Брасі шантажував </a:t>
            </a:r>
            <a:r>
              <a:rPr lang="uk-UA" sz="2800" dirty="0" err="1"/>
              <a:t>Ровену</a:t>
            </a:r>
            <a:r>
              <a:rPr lang="uk-UA" sz="2800" dirty="0"/>
              <a:t>? Які її почуття він хотів використати?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   4) Як </a:t>
            </a:r>
            <a:r>
              <a:rPr lang="uk-UA" sz="2800" dirty="0" err="1"/>
              <a:t>Ровена</a:t>
            </a:r>
            <a:r>
              <a:rPr lang="uk-UA" sz="2800" dirty="0"/>
              <a:t> відреагувала на це? Про що це свідчить?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   5) Як характеризують </a:t>
            </a:r>
            <a:r>
              <a:rPr lang="uk-UA" sz="2800" dirty="0" err="1"/>
              <a:t>Ровену</a:t>
            </a:r>
            <a:r>
              <a:rPr lang="uk-UA" sz="2800" dirty="0"/>
              <a:t> її слова і поведінка після звільнення її з полону? </a:t>
            </a:r>
            <a:endParaRPr lang="ru-RU" sz="2800" dirty="0"/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57874" cy="1143000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«Дилема </a:t>
            </a:r>
            <a:r>
              <a:rPr lang="uk-UA" sz="3600" dirty="0" err="1">
                <a:solidFill>
                  <a:srgbClr val="C00000"/>
                </a:solidFill>
              </a:rPr>
              <a:t>Хельги</a:t>
            </a:r>
            <a:r>
              <a:rPr lang="uk-UA" sz="3600" dirty="0">
                <a:solidFill>
                  <a:srgbClr val="C00000"/>
                </a:solidFill>
              </a:rPr>
              <a:t>»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1"/>
            <a:ext cx="6357982" cy="4400567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/>
              <a:t>Ситуація.</a:t>
            </a:r>
            <a:r>
              <a:rPr lang="uk-UA" dirty="0"/>
              <a:t> Де Брасі хоче примусити леді </a:t>
            </a:r>
            <a:r>
              <a:rPr lang="uk-UA" dirty="0" err="1"/>
              <a:t>Ровену</a:t>
            </a:r>
            <a:r>
              <a:rPr lang="uk-UA" dirty="0"/>
              <a:t> стати його дружиною, шантажуючи її тим, що життя </a:t>
            </a:r>
            <a:r>
              <a:rPr lang="uk-UA" dirty="0" err="1"/>
              <a:t>Айвенго</a:t>
            </a:r>
            <a:r>
              <a:rPr lang="uk-UA" dirty="0"/>
              <a:t> і </a:t>
            </a:r>
            <a:r>
              <a:rPr lang="uk-UA" dirty="0" err="1"/>
              <a:t>Седріка</a:t>
            </a:r>
            <a:r>
              <a:rPr lang="uk-UA" dirty="0"/>
              <a:t> знаходиться у його руках.</a:t>
            </a:r>
            <a:endParaRPr lang="ru-RU" dirty="0"/>
          </a:p>
          <a:p>
            <a:r>
              <a:rPr lang="uk-UA" b="1" dirty="0"/>
              <a:t>   Запитання.</a:t>
            </a:r>
            <a:endParaRPr lang="ru-RU" dirty="0"/>
          </a:p>
          <a:p>
            <a:pPr>
              <a:buNone/>
            </a:pPr>
            <a:r>
              <a:rPr lang="uk-UA" dirty="0"/>
              <a:t>- Чи має леді </a:t>
            </a:r>
            <a:r>
              <a:rPr lang="uk-UA" dirty="0" err="1"/>
              <a:t>Ровена</a:t>
            </a:r>
            <a:r>
              <a:rPr lang="uk-UA" dirty="0"/>
              <a:t> погодитися стати дружиною де Брасі, і таким чином врятувати </a:t>
            </a:r>
            <a:r>
              <a:rPr lang="uk-UA" dirty="0" err="1"/>
              <a:t>Айвенго</a:t>
            </a:r>
            <a:r>
              <a:rPr lang="uk-UA" dirty="0"/>
              <a:t> і </a:t>
            </a:r>
            <a:r>
              <a:rPr lang="uk-UA" dirty="0" err="1"/>
              <a:t>Седріка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- Чи має леді </a:t>
            </a:r>
            <a:r>
              <a:rPr lang="uk-UA" dirty="0" err="1"/>
              <a:t>Ровена</a:t>
            </a:r>
            <a:r>
              <a:rPr lang="uk-UA" dirty="0"/>
              <a:t> відмовити де Брасі, зберігши вірність </a:t>
            </a:r>
            <a:r>
              <a:rPr lang="uk-UA" dirty="0" err="1"/>
              <a:t>Айвенго</a:t>
            </a:r>
            <a:r>
              <a:rPr lang="uk-UA" dirty="0"/>
              <a:t>?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42852"/>
            <a:ext cx="1038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Виразне читання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00201"/>
            <a:ext cx="6572296" cy="4400567"/>
          </a:xfrm>
        </p:spPr>
        <p:txBody>
          <a:bodyPr/>
          <a:lstStyle/>
          <a:p>
            <a:r>
              <a:rPr lang="uk-UA" dirty="0"/>
              <a:t>Прочитайте портретний опис </a:t>
            </a:r>
            <a:r>
              <a:rPr lang="uk-UA" dirty="0" err="1"/>
              <a:t>Ребеки</a:t>
            </a:r>
            <a:r>
              <a:rPr lang="uk-UA" dirty="0"/>
              <a:t> (розділ </a:t>
            </a:r>
            <a:r>
              <a:rPr lang="en-US" dirty="0"/>
              <a:t>V</a:t>
            </a:r>
            <a:r>
              <a:rPr lang="uk-UA" dirty="0"/>
              <a:t>ІІІ). Як сприймали її присутні на турнірі?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536147"/>
            <a:ext cx="2143140" cy="160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>
                <a:solidFill>
                  <a:srgbClr val="C00000"/>
                </a:solidFill>
              </a:rPr>
              <a:t>Аналіз образу </a:t>
            </a:r>
            <a:r>
              <a:rPr lang="uk-UA" sz="4000" dirty="0" err="1">
                <a:solidFill>
                  <a:srgbClr val="C00000"/>
                </a:solidFill>
              </a:rPr>
              <a:t>Ребеки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00201"/>
            <a:ext cx="6500858" cy="432912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dirty="0"/>
              <a:t>1) У чому полягає драматизм образу </a:t>
            </a:r>
            <a:r>
              <a:rPr lang="uk-UA" dirty="0" err="1"/>
              <a:t>Ребеки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   2) Чи страждала вона від зневаги європейців до євреїв? Як вона переносить своє страждання?</a:t>
            </a:r>
            <a:endParaRPr lang="ru-RU" dirty="0"/>
          </a:p>
          <a:p>
            <a:pPr>
              <a:buNone/>
            </a:pPr>
            <a:r>
              <a:rPr lang="uk-UA" dirty="0"/>
              <a:t>   3) Доведіть, що </a:t>
            </a:r>
            <a:r>
              <a:rPr lang="uk-UA" dirty="0" err="1"/>
              <a:t>Ребека</a:t>
            </a:r>
            <a:r>
              <a:rPr lang="uk-UA" dirty="0"/>
              <a:t> навіть у складних обставинах не відмовляється від своєї віри.</a:t>
            </a:r>
            <a:endParaRPr lang="ru-RU" dirty="0"/>
          </a:p>
          <a:p>
            <a:pPr>
              <a:buNone/>
            </a:pPr>
            <a:r>
              <a:rPr lang="uk-UA" dirty="0"/>
              <a:t>   4) Чому </a:t>
            </a:r>
            <a:r>
              <a:rPr lang="uk-UA" dirty="0" err="1"/>
              <a:t>Ребека</a:t>
            </a:r>
            <a:r>
              <a:rPr lang="uk-UA" dirty="0"/>
              <a:t> віддала Гурту гроші для </a:t>
            </a:r>
            <a:r>
              <a:rPr lang="uk-UA" dirty="0" err="1"/>
              <a:t>Айвенго</a:t>
            </a:r>
            <a:r>
              <a:rPr lang="uk-UA" dirty="0"/>
              <a:t>? Які риси характеру героїні при цьому виявилися?</a:t>
            </a:r>
            <a:endParaRPr lang="ru-RU" dirty="0"/>
          </a:p>
          <a:p>
            <a:pPr>
              <a:buNone/>
            </a:pPr>
            <a:r>
              <a:rPr lang="uk-UA" dirty="0"/>
              <a:t>   5) У яких епізодах виявилося милосердя </a:t>
            </a:r>
            <a:r>
              <a:rPr lang="uk-UA" dirty="0" err="1"/>
              <a:t>Ребеки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   6) Чи чекала </a:t>
            </a:r>
            <a:r>
              <a:rPr lang="uk-UA" dirty="0" err="1"/>
              <a:t>Ребека</a:t>
            </a:r>
            <a:r>
              <a:rPr lang="uk-UA" dirty="0"/>
              <a:t> взаємності від </a:t>
            </a:r>
            <a:r>
              <a:rPr lang="uk-UA" dirty="0" err="1"/>
              <a:t>Айвенго</a:t>
            </a:r>
            <a:r>
              <a:rPr lang="uk-UA" dirty="0"/>
              <a:t>? Як вона кохала його?</a:t>
            </a:r>
            <a:endParaRPr lang="ru-RU" dirty="0"/>
          </a:p>
          <a:p>
            <a:pPr>
              <a:buNone/>
            </a:pPr>
            <a:r>
              <a:rPr lang="uk-UA" dirty="0"/>
              <a:t>   7) Як поводила себе </a:t>
            </a:r>
            <a:r>
              <a:rPr lang="uk-UA" dirty="0" err="1"/>
              <a:t>Ребека</a:t>
            </a:r>
            <a:r>
              <a:rPr lang="uk-UA" dirty="0"/>
              <a:t> у полоні? Яку відповідь на свої почуття отримав від неї </a:t>
            </a:r>
            <a:r>
              <a:rPr lang="uk-UA" dirty="0" err="1"/>
              <a:t>Бріан</a:t>
            </a:r>
            <a:r>
              <a:rPr lang="uk-UA" dirty="0"/>
              <a:t> де </a:t>
            </a:r>
            <a:r>
              <a:rPr lang="uk-UA" dirty="0" err="1"/>
              <a:t>Буагільбер</a:t>
            </a:r>
            <a:r>
              <a:rPr lang="uk-UA" dirty="0"/>
              <a:t> у замку </a:t>
            </a:r>
            <a:r>
              <a:rPr lang="uk-UA" dirty="0" err="1"/>
              <a:t>Фрон</a:t>
            </a:r>
            <a:r>
              <a:rPr lang="uk-UA" dirty="0"/>
              <a:t> де </a:t>
            </a:r>
            <a:r>
              <a:rPr lang="uk-UA" dirty="0" err="1"/>
              <a:t>Бефа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   8) Що, на вашу думку, давало силі </a:t>
            </a:r>
            <a:r>
              <a:rPr lang="uk-UA" dirty="0" err="1"/>
              <a:t>Ребеці</a:t>
            </a:r>
            <a:r>
              <a:rPr lang="uk-UA" dirty="0"/>
              <a:t> так сміливо поводитися перед лицем смертельної небезпеки?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Переказ тексту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600200"/>
            <a:ext cx="5929354" cy="4614882"/>
          </a:xfrm>
        </p:spPr>
        <p:txBody>
          <a:bodyPr/>
          <a:lstStyle/>
          <a:p>
            <a:r>
              <a:rPr lang="uk-UA" dirty="0"/>
              <a:t>Розкажіть про суд над </a:t>
            </a:r>
            <a:r>
              <a:rPr lang="uk-UA" dirty="0" err="1"/>
              <a:t>Ребекою</a:t>
            </a:r>
            <a:r>
              <a:rPr lang="uk-UA" dirty="0"/>
              <a:t>. Як поводилася героїня в епізоді суду та двобою </a:t>
            </a:r>
            <a:r>
              <a:rPr lang="uk-UA" dirty="0" err="1"/>
              <a:t>Айвенго</a:t>
            </a:r>
            <a:r>
              <a:rPr lang="uk-UA" dirty="0"/>
              <a:t> із </a:t>
            </a:r>
            <a:r>
              <a:rPr lang="uk-UA" dirty="0" err="1"/>
              <a:t>Бріаном</a:t>
            </a:r>
            <a:r>
              <a:rPr lang="uk-UA" dirty="0"/>
              <a:t> де </a:t>
            </a:r>
            <a:r>
              <a:rPr lang="uk-UA" dirty="0" err="1"/>
              <a:t>Бугільбером</a:t>
            </a:r>
            <a:r>
              <a:rPr lang="uk-UA" dirty="0"/>
              <a:t>?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128830"/>
            <a:ext cx="1571636" cy="208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Виразне читання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1"/>
            <a:ext cx="6286544" cy="4472005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Зачитайте опис </a:t>
            </a:r>
            <a:r>
              <a:rPr lang="uk-UA" dirty="0" err="1"/>
              <a:t>Ребеки</a:t>
            </a:r>
            <a:r>
              <a:rPr lang="uk-UA" dirty="0"/>
              <a:t> під час суду (розділ ХХ</a:t>
            </a:r>
            <a:r>
              <a:rPr lang="en-US" dirty="0"/>
              <a:t>L</a:t>
            </a:r>
            <a:r>
              <a:rPr lang="uk-UA" dirty="0"/>
              <a:t>ІІІ). Як її сприймали члени ордену Храму? Яким був вираз її обличчя</a:t>
            </a:r>
            <a:r>
              <a:rPr lang="uk-UA" dirty="0" smtClean="0"/>
              <a:t>?</a:t>
            </a:r>
          </a:p>
          <a:p>
            <a:r>
              <a:rPr lang="uk-UA" b="1" dirty="0"/>
              <a:t>Запитання</a:t>
            </a:r>
            <a:endParaRPr lang="ru-RU" dirty="0"/>
          </a:p>
          <a:p>
            <a:pPr>
              <a:buNone/>
            </a:pPr>
            <a:r>
              <a:rPr lang="uk-UA" dirty="0"/>
              <a:t>   Чому </a:t>
            </a:r>
            <a:r>
              <a:rPr lang="uk-UA" dirty="0" err="1"/>
              <a:t>Ребека</a:t>
            </a:r>
            <a:r>
              <a:rPr lang="uk-UA" dirty="0"/>
              <a:t> не подякувала </a:t>
            </a:r>
            <a:r>
              <a:rPr lang="uk-UA" dirty="0" err="1"/>
              <a:t>Айвенго</a:t>
            </a:r>
            <a:r>
              <a:rPr lang="uk-UA" dirty="0"/>
              <a:t>, котрий врятував її від спалення? Чому вона відмовилася заговорити з ним?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6429420" cy="1143008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solidFill>
                  <a:srgbClr val="C00000"/>
                </a:solidFill>
              </a:rPr>
              <a:t>Виразне читання в особах фінального діалогу </a:t>
            </a:r>
            <a:r>
              <a:rPr lang="uk-UA" sz="3200" dirty="0" err="1">
                <a:solidFill>
                  <a:srgbClr val="C00000"/>
                </a:solidFill>
              </a:rPr>
              <a:t>Ровени</a:t>
            </a:r>
            <a:r>
              <a:rPr lang="uk-UA" sz="3200" dirty="0">
                <a:solidFill>
                  <a:srgbClr val="C00000"/>
                </a:solidFill>
              </a:rPr>
              <a:t> й </a:t>
            </a:r>
            <a:r>
              <a:rPr lang="uk-UA" sz="3200" dirty="0" err="1">
                <a:solidFill>
                  <a:srgbClr val="C00000"/>
                </a:solidFill>
              </a:rPr>
              <a:t>Ребеки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0"/>
            <a:ext cx="6500858" cy="4543444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Запитання</a:t>
            </a:r>
            <a:endParaRPr lang="ru-RU" dirty="0"/>
          </a:p>
          <a:p>
            <a:pPr>
              <a:buNone/>
            </a:pPr>
            <a:r>
              <a:rPr lang="uk-UA" dirty="0"/>
              <a:t>   1) З якою метою </a:t>
            </a:r>
            <a:r>
              <a:rPr lang="uk-UA" dirty="0" err="1"/>
              <a:t>Ребека</a:t>
            </a:r>
            <a:r>
              <a:rPr lang="uk-UA" dirty="0"/>
              <a:t> прийшла до </a:t>
            </a:r>
            <a:r>
              <a:rPr lang="uk-UA" dirty="0" err="1"/>
              <a:t>Ровени</a:t>
            </a:r>
            <a:r>
              <a:rPr lang="uk-UA" dirty="0"/>
              <a:t>?</a:t>
            </a:r>
            <a:endParaRPr lang="ru-RU" dirty="0"/>
          </a:p>
          <a:p>
            <a:pPr>
              <a:buNone/>
            </a:pPr>
            <a:r>
              <a:rPr lang="uk-UA" dirty="0"/>
              <a:t>   2) Чому </a:t>
            </a:r>
            <a:r>
              <a:rPr lang="uk-UA" dirty="0" err="1"/>
              <a:t>Ребека</a:t>
            </a:r>
            <a:r>
              <a:rPr lang="uk-UA" dirty="0"/>
              <a:t> вирішила подарувати свої коштовності?</a:t>
            </a:r>
            <a:endParaRPr lang="ru-RU" dirty="0"/>
          </a:p>
          <a:p>
            <a:pPr>
              <a:buNone/>
            </a:pPr>
            <a:r>
              <a:rPr lang="uk-UA" dirty="0"/>
              <a:t>   3) Якій меті вона вирішила присвятити своє життя?</a:t>
            </a:r>
            <a:endParaRPr lang="ru-RU" dirty="0"/>
          </a:p>
          <a:p>
            <a:pPr>
              <a:buNone/>
            </a:pPr>
            <a:r>
              <a:rPr lang="uk-UA" dirty="0"/>
              <a:t>   4) У чому вона змогла знайти своє щастя?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Запитання та завдання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1"/>
            <a:ext cx="6572296" cy="41434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/>
              <a:t>- Які риси характеру виявили обидві героїні в романі?</a:t>
            </a:r>
            <a:endParaRPr lang="ru-RU" dirty="0"/>
          </a:p>
          <a:p>
            <a:pPr>
              <a:buNone/>
            </a:pPr>
            <a:r>
              <a:rPr lang="uk-UA" dirty="0"/>
              <a:t>   - Поясніть зміст понять</a:t>
            </a:r>
            <a:r>
              <a:rPr lang="uk-UA" i="1" dirty="0"/>
              <a:t> честь, гідність, співчуття, милосердя, обов’язок, </a:t>
            </a:r>
            <a:r>
              <a:rPr lang="uk-UA" dirty="0"/>
              <a:t>ілюструючи своє пояснення прикладами з життя героїнь роману </a:t>
            </a:r>
            <a:r>
              <a:rPr lang="uk-UA" dirty="0" err="1"/>
              <a:t>„Айвенго”</a:t>
            </a:r>
            <a:r>
              <a:rPr lang="uk-UA" dirty="0"/>
              <a:t>.</a:t>
            </a:r>
            <a:endParaRPr lang="ru-RU" dirty="0"/>
          </a:p>
          <a:p>
            <a:pPr>
              <a:buNone/>
            </a:pPr>
            <a:r>
              <a:rPr lang="uk-UA" dirty="0"/>
              <a:t>   - Які ж </a:t>
            </a:r>
            <a:r>
              <a:rPr lang="uk-UA" dirty="0" err="1"/>
              <a:t>„винагороди”</a:t>
            </a:r>
            <a:r>
              <a:rPr lang="uk-UA" dirty="0"/>
              <a:t> від життя отримали </a:t>
            </a:r>
            <a:r>
              <a:rPr lang="uk-UA" dirty="0" err="1"/>
              <a:t>Ровена</a:t>
            </a:r>
            <a:r>
              <a:rPr lang="uk-UA" dirty="0"/>
              <a:t> й </a:t>
            </a:r>
            <a:r>
              <a:rPr lang="uk-UA" dirty="0" err="1"/>
              <a:t>Ребека</a:t>
            </a:r>
            <a:r>
              <a:rPr lang="uk-UA" dirty="0"/>
              <a:t>?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5143512"/>
            <a:ext cx="2133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dirty="0">
                <a:solidFill>
                  <a:srgbClr val="C00000"/>
                </a:solidFill>
              </a:rPr>
              <a:t>«Думай – Працюй у парі – ділись</a:t>
            </a:r>
            <a:r>
              <a:rPr lang="uk-UA" dirty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00201"/>
            <a:ext cx="6429420" cy="432912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/>
              <a:t>- Чи можна сказати, що </a:t>
            </a:r>
            <a:r>
              <a:rPr lang="uk-UA" dirty="0" err="1"/>
              <a:t>Ребека</a:t>
            </a:r>
            <a:r>
              <a:rPr lang="uk-UA" dirty="0"/>
              <a:t> була обділена долею?</a:t>
            </a:r>
            <a:endParaRPr lang="ru-RU" dirty="0"/>
          </a:p>
          <a:p>
            <a:pPr>
              <a:buNone/>
            </a:pPr>
            <a:r>
              <a:rPr lang="uk-UA" dirty="0"/>
              <a:t>   - Чи завжди доля людини буває справедливою? Аргументуйте свою точку зору.</a:t>
            </a:r>
            <a:endParaRPr lang="ru-RU" dirty="0"/>
          </a:p>
          <a:p>
            <a:pPr>
              <a:buNone/>
            </a:pPr>
            <a:r>
              <a:rPr lang="uk-UA" dirty="0"/>
              <a:t>   - Чи може несправедливість долі бути приводом для невиконання людиною свого морального обов’язку?</a:t>
            </a:r>
            <a:endParaRPr lang="ru-RU" dirty="0"/>
          </a:p>
          <a:p>
            <a:pPr>
              <a:buNone/>
            </a:pPr>
            <a:r>
              <a:rPr lang="uk-UA" dirty="0"/>
              <a:t>   - Як відношення до євреїв у добу середньовіччя характеризує тогочасне суспільство?</a:t>
            </a:r>
            <a:endParaRPr lang="ru-RU" dirty="0"/>
          </a:p>
          <a:p>
            <a:pPr>
              <a:buNone/>
            </a:pPr>
            <a:r>
              <a:rPr lang="uk-UA" dirty="0"/>
              <a:t>   - Чому, на вашу думку, і в наш час актуальними залишаються поняття віротерпимості і толерантності?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i="1" dirty="0" smtClean="0">
                <a:solidFill>
                  <a:srgbClr val="FF0000"/>
                </a:solidFill>
              </a:rPr>
              <a:t>Домашнє завдання</a:t>
            </a:r>
            <a:endParaRPr lang="ru-RU" sz="36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1"/>
            <a:ext cx="5112568" cy="2116832"/>
          </a:xfrm>
        </p:spPr>
        <p:txBody>
          <a:bodyPr/>
          <a:lstStyle/>
          <a:p>
            <a:r>
              <a:rPr lang="uk-UA" dirty="0" smtClean="0"/>
              <a:t> Підготуватися до контрольного твору за творчістю В. Скотта.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0_10ecf8_c1f63e9d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7" y="3604074"/>
            <a:ext cx="2304256" cy="289388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768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Словникова робота </vt:lpstr>
      <vt:lpstr>ОЛС  2 героїні роману</vt:lpstr>
      <vt:lpstr>Виразне читання </vt:lpstr>
      <vt:lpstr>Аналіз образу Ровени</vt:lpstr>
      <vt:lpstr>Переказ тексту </vt:lpstr>
      <vt:lpstr>«Дилема Хельги» </vt:lpstr>
      <vt:lpstr>Виразне читання </vt:lpstr>
      <vt:lpstr>Аналіз образу Ребеки </vt:lpstr>
      <vt:lpstr>Переказ тексту </vt:lpstr>
      <vt:lpstr>Виразне читання </vt:lpstr>
      <vt:lpstr>Виразне читання в особах фінального діалогу Ровени й Ребеки</vt:lpstr>
      <vt:lpstr>Запитання та завдання </vt:lpstr>
      <vt:lpstr>«Думай – Працюй у парі – ділись»</vt:lpstr>
      <vt:lpstr>Домашнє завдання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9</cp:revision>
  <dcterms:created xsi:type="dcterms:W3CDTF">2013-11-19T17:51:40Z</dcterms:created>
  <dcterms:modified xsi:type="dcterms:W3CDTF">2018-08-09T06:32:00Z</dcterms:modified>
</cp:coreProperties>
</file>