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35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4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51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44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55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78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16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649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97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57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87943-18C0-441D-93F7-5447C41BE7AD}" type="datetimeFigureOut">
              <a:rPr lang="ru-RU" smtClean="0"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30AAD-CAD3-4BC8-9751-A43166F90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30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rlib.com.ua/bio-zl/author.php?id=138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87614" y="2090551"/>
            <a:ext cx="5256904" cy="23876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</a:rPr>
              <a:t>Давньогрецька  поетеса 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narodna-osvita.com.ua/uploads/parashu4_files/parashu4-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8" y="682139"/>
            <a:ext cx="4610063" cy="565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66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uk-UA" b="1" i="1" dirty="0" smtClean="0"/>
              <a:t>                  </a:t>
            </a:r>
            <a:r>
              <a:rPr lang="uk-UA" b="1" i="1" dirty="0" smtClean="0">
                <a:solidFill>
                  <a:srgbClr val="7030A0"/>
                </a:solidFill>
              </a:rPr>
              <a:t>Цікаві  факти із життя поетеси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5486" y="1285038"/>
            <a:ext cx="9546515" cy="4351338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rgbClr val="0070C0"/>
                </a:solidFill>
              </a:rPr>
              <a:t>За одним </a:t>
            </a:r>
            <a:r>
              <a:rPr lang="ru-RU" sz="1600" dirty="0" err="1">
                <a:solidFill>
                  <a:srgbClr val="0070C0"/>
                </a:solidFill>
              </a:rPr>
              <a:t>із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переказів</a:t>
            </a:r>
            <a:r>
              <a:rPr lang="ru-RU" sz="1600" dirty="0">
                <a:solidFill>
                  <a:srgbClr val="0070C0"/>
                </a:solidFill>
              </a:rPr>
              <a:t>, Сапфо </a:t>
            </a:r>
            <a:r>
              <a:rPr lang="ru-RU" sz="1600" dirty="0" err="1">
                <a:solidFill>
                  <a:srgbClr val="0070C0"/>
                </a:solidFill>
              </a:rPr>
              <a:t>була</a:t>
            </a:r>
            <a:r>
              <a:rPr lang="ru-RU" sz="1600" dirty="0">
                <a:solidFill>
                  <a:srgbClr val="0070C0"/>
                </a:solidFill>
              </a:rPr>
              <a:t> дочкою аристократа </a:t>
            </a:r>
            <a:r>
              <a:rPr lang="ru-RU" sz="1600" dirty="0" err="1">
                <a:solidFill>
                  <a:srgbClr val="0070C0"/>
                </a:solidFill>
              </a:rPr>
              <a:t>Ска-мандроніма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що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був</a:t>
            </a:r>
            <a:r>
              <a:rPr lang="ru-RU" sz="1600" dirty="0">
                <a:solidFill>
                  <a:srgbClr val="0070C0"/>
                </a:solidFill>
              </a:rPr>
              <a:t> торговцем, і </a:t>
            </a:r>
            <a:r>
              <a:rPr lang="ru-RU" sz="1600" dirty="0" err="1">
                <a:solidFill>
                  <a:srgbClr val="0070C0"/>
                </a:solidFill>
              </a:rPr>
              <a:t>жінки</a:t>
            </a:r>
            <a:r>
              <a:rPr lang="ru-RU" sz="1600" dirty="0">
                <a:solidFill>
                  <a:srgbClr val="0070C0"/>
                </a:solidFill>
              </a:rPr>
              <a:t> на </a:t>
            </a:r>
            <a:r>
              <a:rPr lang="ru-RU" sz="1600" dirty="0" err="1">
                <a:solidFill>
                  <a:srgbClr val="0070C0"/>
                </a:solidFill>
              </a:rPr>
              <a:t>ім’я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Клеїс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Народилася</a:t>
            </a:r>
            <a:r>
              <a:rPr lang="ru-RU" sz="1600" dirty="0">
                <a:solidFill>
                  <a:srgbClr val="0070C0"/>
                </a:solidFill>
              </a:rPr>
              <a:t> в </a:t>
            </a:r>
            <a:r>
              <a:rPr lang="ru-RU" sz="1600" dirty="0" err="1">
                <a:solidFill>
                  <a:srgbClr val="0070C0"/>
                </a:solidFill>
              </a:rPr>
              <a:t>Мітілені</a:t>
            </a:r>
            <a:r>
              <a:rPr lang="ru-RU" sz="1600" dirty="0">
                <a:solidFill>
                  <a:srgbClr val="0070C0"/>
                </a:solidFill>
              </a:rPr>
              <a:t> на </a:t>
            </a:r>
            <a:r>
              <a:rPr lang="ru-RU" sz="1600" dirty="0" err="1">
                <a:solidFill>
                  <a:srgbClr val="0070C0"/>
                </a:solidFill>
              </a:rPr>
              <a:t>острові</a:t>
            </a:r>
            <a:r>
              <a:rPr lang="ru-RU" sz="1600" dirty="0">
                <a:solidFill>
                  <a:srgbClr val="0070C0"/>
                </a:solidFill>
              </a:rPr>
              <a:t> Лесбос, </a:t>
            </a:r>
            <a:r>
              <a:rPr lang="ru-RU" sz="1600" dirty="0" err="1">
                <a:solidFill>
                  <a:srgbClr val="0070C0"/>
                </a:solidFill>
              </a:rPr>
              <a:t>що</a:t>
            </a:r>
            <a:r>
              <a:rPr lang="ru-RU" sz="1600" dirty="0">
                <a:solidFill>
                  <a:srgbClr val="0070C0"/>
                </a:solidFill>
              </a:rPr>
              <a:t> в </a:t>
            </a:r>
            <a:r>
              <a:rPr lang="ru-RU" sz="1600" dirty="0" err="1">
                <a:solidFill>
                  <a:srgbClr val="0070C0"/>
                </a:solidFill>
              </a:rPr>
              <a:t>Егейському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морі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між</a:t>
            </a:r>
            <a:r>
              <a:rPr lang="ru-RU" sz="1600" dirty="0">
                <a:solidFill>
                  <a:srgbClr val="0070C0"/>
                </a:solidFill>
              </a:rPr>
              <a:t> 630-м і 620 </a:t>
            </a:r>
            <a:r>
              <a:rPr lang="ru-RU" sz="1600" dirty="0" err="1">
                <a:solidFill>
                  <a:srgbClr val="0070C0"/>
                </a:solidFill>
              </a:rPr>
              <a:t>рр</a:t>
            </a:r>
            <a:r>
              <a:rPr lang="ru-RU" sz="1600" dirty="0">
                <a:solidFill>
                  <a:srgbClr val="0070C0"/>
                </a:solidFill>
              </a:rPr>
              <a:t>. до н. е. У </a:t>
            </a:r>
            <a:r>
              <a:rPr lang="ru-RU" sz="1600" dirty="0" err="1">
                <a:solidFill>
                  <a:srgbClr val="0070C0"/>
                </a:solidFill>
              </a:rPr>
              <a:t>шість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років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осиротіла</a:t>
            </a:r>
            <a:r>
              <a:rPr lang="ru-RU" sz="1600" dirty="0">
                <a:solidFill>
                  <a:srgbClr val="0070C0"/>
                </a:solidFill>
              </a:rPr>
              <a:t>, тому </a:t>
            </a:r>
            <a:r>
              <a:rPr lang="ru-RU" sz="1600" dirty="0" err="1">
                <a:solidFill>
                  <a:srgbClr val="0070C0"/>
                </a:solidFill>
              </a:rPr>
              <a:t>матері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довелося</a:t>
            </a:r>
            <a:r>
              <a:rPr lang="ru-RU" sz="1600" dirty="0">
                <a:solidFill>
                  <a:srgbClr val="0070C0"/>
                </a:solidFill>
              </a:rPr>
              <a:t> </a:t>
            </a:r>
            <a:r>
              <a:rPr lang="ru-RU" sz="1600" dirty="0" err="1">
                <a:solidFill>
                  <a:srgbClr val="0070C0"/>
                </a:solidFill>
              </a:rPr>
              <a:t>віддати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її</a:t>
            </a:r>
            <a:r>
              <a:rPr lang="ru-RU" sz="1600" dirty="0">
                <a:solidFill>
                  <a:srgbClr val="0070C0"/>
                </a:solidFill>
              </a:rPr>
              <a:t> до </a:t>
            </a:r>
            <a:r>
              <a:rPr lang="ru-RU" sz="1600" dirty="0" err="1">
                <a:solidFill>
                  <a:srgbClr val="0070C0"/>
                </a:solidFill>
              </a:rPr>
              <a:t>школи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мистецтв</a:t>
            </a:r>
            <a:r>
              <a:rPr lang="ru-RU" sz="1600" dirty="0">
                <a:solidFill>
                  <a:srgbClr val="0070C0"/>
                </a:solidFill>
              </a:rPr>
              <a:t>, де </a:t>
            </a:r>
            <a:r>
              <a:rPr lang="ru-RU" sz="1600" dirty="0" err="1">
                <a:solidFill>
                  <a:srgbClr val="0070C0"/>
                </a:solidFill>
              </a:rPr>
              <a:t>навчали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співу</a:t>
            </a:r>
            <a:r>
              <a:rPr lang="ru-RU" sz="1600" dirty="0">
                <a:solidFill>
                  <a:srgbClr val="0070C0"/>
                </a:solidFill>
              </a:rPr>
              <a:t> й </a:t>
            </a:r>
            <a:r>
              <a:rPr lang="ru-RU" sz="1600" dirty="0" err="1">
                <a:solidFill>
                  <a:srgbClr val="0070C0"/>
                </a:solidFill>
              </a:rPr>
              <a:t>танців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Абсолютний</a:t>
            </a:r>
            <a:r>
              <a:rPr lang="ru-RU" sz="1600" dirty="0">
                <a:solidFill>
                  <a:srgbClr val="0070C0"/>
                </a:solidFill>
              </a:rPr>
              <a:t> слух </a:t>
            </a:r>
            <a:r>
              <a:rPr lang="ru-RU" sz="1600" dirty="0" err="1">
                <a:solidFill>
                  <a:srgbClr val="0070C0"/>
                </a:solidFill>
              </a:rPr>
              <a:t>зумовив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захоплення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дівчини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поезією</a:t>
            </a:r>
            <a:r>
              <a:rPr lang="ru-RU" sz="1600" dirty="0">
                <a:solidFill>
                  <a:srgbClr val="0070C0"/>
                </a:solidFill>
              </a:rPr>
              <a:t>. Уже в юному </a:t>
            </a:r>
            <a:r>
              <a:rPr lang="ru-RU" sz="1600" dirty="0" err="1" smtClean="0">
                <a:solidFill>
                  <a:srgbClr val="0070C0"/>
                </a:solidFill>
              </a:rPr>
              <a:t>віці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>
                <a:solidFill>
                  <a:srgbClr val="0070C0"/>
                </a:solidFill>
              </a:rPr>
              <a:t>Сапфо писала </a:t>
            </a:r>
            <a:r>
              <a:rPr lang="ru-RU" sz="1600" dirty="0" err="1">
                <a:solidFill>
                  <a:srgbClr val="0070C0"/>
                </a:solidFill>
              </a:rPr>
              <a:t>оди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гімни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елегії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святкові</a:t>
            </a:r>
            <a:r>
              <a:rPr lang="ru-RU" sz="1600" dirty="0">
                <a:solidFill>
                  <a:srgbClr val="0070C0"/>
                </a:solidFill>
              </a:rPr>
              <a:t> й </a:t>
            </a:r>
            <a:r>
              <a:rPr lang="ru-RU" sz="1600" dirty="0" err="1">
                <a:solidFill>
                  <a:srgbClr val="0070C0"/>
                </a:solidFill>
              </a:rPr>
              <a:t>застільні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пісні</a:t>
            </a:r>
            <a:r>
              <a:rPr lang="ru-RU" sz="1600" dirty="0">
                <a:solidFill>
                  <a:srgbClr val="0070C0"/>
                </a:solidFill>
              </a:rPr>
              <a:t>. Через </a:t>
            </a:r>
            <a:r>
              <a:rPr lang="ru-RU" sz="1600" dirty="0" err="1">
                <a:solidFill>
                  <a:srgbClr val="0070C0"/>
                </a:solidFill>
              </a:rPr>
              <a:t>політичні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обставини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всій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родині</a:t>
            </a:r>
            <a:r>
              <a:rPr lang="ru-RU" sz="1600" dirty="0">
                <a:solidFill>
                  <a:srgbClr val="0070C0"/>
                </a:solidFill>
              </a:rPr>
              <a:t> 17-річної Сапфо (у </a:t>
            </a:r>
            <a:r>
              <a:rPr lang="ru-RU" sz="1600" dirty="0" err="1">
                <a:solidFill>
                  <a:srgbClr val="0070C0"/>
                </a:solidFill>
              </a:rPr>
              <a:t>неї</a:t>
            </a:r>
            <a:r>
              <a:rPr lang="ru-RU" sz="1600" dirty="0">
                <a:solidFill>
                  <a:srgbClr val="0070C0"/>
                </a:solidFill>
              </a:rPr>
              <a:t> </a:t>
            </a:r>
            <a:r>
              <a:rPr lang="ru-RU" sz="1600" dirty="0" err="1">
                <a:solidFill>
                  <a:srgbClr val="0070C0"/>
                </a:solidFill>
              </a:rPr>
              <a:t>були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ще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брати</a:t>
            </a:r>
            <a:r>
              <a:rPr lang="ru-RU" sz="1600" dirty="0">
                <a:solidFill>
                  <a:srgbClr val="0070C0"/>
                </a:solidFill>
              </a:rPr>
              <a:t> — </a:t>
            </a:r>
            <a:r>
              <a:rPr lang="ru-RU" sz="1600" dirty="0" err="1">
                <a:solidFill>
                  <a:srgbClr val="0070C0"/>
                </a:solidFill>
              </a:rPr>
              <a:t>Харакс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Ларіх</a:t>
            </a:r>
            <a:r>
              <a:rPr lang="ru-RU" sz="1600" dirty="0">
                <a:solidFill>
                  <a:srgbClr val="0070C0"/>
                </a:solidFill>
              </a:rPr>
              <a:t> й </a:t>
            </a:r>
            <a:r>
              <a:rPr lang="ru-RU" sz="1600" dirty="0" err="1">
                <a:solidFill>
                  <a:srgbClr val="0070C0"/>
                </a:solidFill>
              </a:rPr>
              <a:t>Евріг</a:t>
            </a:r>
            <a:r>
              <a:rPr lang="ru-RU" sz="1600" dirty="0">
                <a:solidFill>
                  <a:srgbClr val="0070C0"/>
                </a:solidFill>
              </a:rPr>
              <a:t>) </a:t>
            </a:r>
            <a:r>
              <a:rPr lang="ru-RU" sz="1600" dirty="0" err="1">
                <a:solidFill>
                  <a:srgbClr val="0070C0"/>
                </a:solidFill>
              </a:rPr>
              <a:t>довелося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втікати</a:t>
            </a:r>
            <a:r>
              <a:rPr lang="ru-RU" sz="1600" dirty="0">
                <a:solidFill>
                  <a:srgbClr val="0070C0"/>
                </a:solidFill>
              </a:rPr>
              <a:t> з острова на </a:t>
            </a:r>
            <a:r>
              <a:rPr lang="ru-RU" sz="1600" dirty="0" err="1">
                <a:solidFill>
                  <a:srgbClr val="0070C0"/>
                </a:solidFill>
              </a:rPr>
              <a:t>Сицилію</a:t>
            </a:r>
            <a:r>
              <a:rPr lang="ru-RU" sz="1600" dirty="0">
                <a:solidFill>
                  <a:srgbClr val="0070C0"/>
                </a:solidFill>
              </a:rPr>
              <a:t>, тому </a:t>
            </a:r>
            <a:r>
              <a:rPr lang="ru-RU" sz="1600" dirty="0" err="1">
                <a:solidFill>
                  <a:srgbClr val="0070C0"/>
                </a:solidFill>
              </a:rPr>
              <a:t>що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почалися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переслідування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аристократів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причетних</a:t>
            </a:r>
            <a:r>
              <a:rPr lang="ru-RU" sz="1600" dirty="0">
                <a:solidFill>
                  <a:srgbClr val="0070C0"/>
                </a:solidFill>
              </a:rPr>
              <a:t> до замаху на тирана </a:t>
            </a:r>
            <a:r>
              <a:rPr lang="ru-RU" sz="1600" dirty="0" err="1">
                <a:solidFill>
                  <a:srgbClr val="0070C0"/>
                </a:solidFill>
              </a:rPr>
              <a:t>Мірсіла</a:t>
            </a:r>
            <a:r>
              <a:rPr lang="ru-RU" sz="1600" dirty="0">
                <a:solidFill>
                  <a:srgbClr val="0070C0"/>
                </a:solidFill>
              </a:rPr>
              <a:t>. Лише 595 р. до п. е., коли Сапфо </a:t>
            </a:r>
            <a:r>
              <a:rPr lang="ru-RU" sz="1600" dirty="0" err="1">
                <a:solidFill>
                  <a:srgbClr val="0070C0"/>
                </a:solidFill>
              </a:rPr>
              <a:t>вже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було</a:t>
            </a:r>
            <a:r>
              <a:rPr lang="ru-RU" sz="1600" dirty="0">
                <a:solidFill>
                  <a:srgbClr val="0070C0"/>
                </a:solidFill>
              </a:rPr>
              <a:t> за </a:t>
            </a:r>
            <a:r>
              <a:rPr lang="ru-RU" sz="1600" dirty="0" err="1">
                <a:solidFill>
                  <a:srgbClr val="0070C0"/>
                </a:solidFill>
              </a:rPr>
              <a:t>тридцять</a:t>
            </a:r>
            <a:r>
              <a:rPr lang="ru-RU" sz="1600" dirty="0">
                <a:solidFill>
                  <a:srgbClr val="0070C0"/>
                </a:solidFill>
              </a:rPr>
              <a:t>, вона </a:t>
            </a:r>
            <a:r>
              <a:rPr lang="ru-RU" sz="1600" dirty="0" err="1">
                <a:solidFill>
                  <a:srgbClr val="0070C0"/>
                </a:solidFill>
              </a:rPr>
              <a:t>змогла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повернутися</a:t>
            </a:r>
            <a:r>
              <a:rPr lang="ru-RU" sz="1600" dirty="0">
                <a:solidFill>
                  <a:srgbClr val="0070C0"/>
                </a:solidFill>
              </a:rPr>
              <a:t> на Лесбос і </a:t>
            </a:r>
            <a:r>
              <a:rPr lang="ru-RU" sz="1600" dirty="0" err="1">
                <a:solidFill>
                  <a:srgbClr val="0070C0"/>
                </a:solidFill>
              </a:rPr>
              <a:t>оселитися</a:t>
            </a:r>
            <a:r>
              <a:rPr lang="ru-RU" sz="1600" dirty="0">
                <a:solidFill>
                  <a:srgbClr val="0070C0"/>
                </a:solidFill>
              </a:rPr>
              <a:t>, як і </a:t>
            </a:r>
            <a:r>
              <a:rPr lang="ru-RU" sz="1600" dirty="0" err="1">
                <a:solidFill>
                  <a:srgbClr val="0070C0"/>
                </a:solidFill>
              </a:rPr>
              <a:t>раніше</a:t>
            </a:r>
            <a:r>
              <a:rPr lang="ru-RU" sz="1600" dirty="0">
                <a:solidFill>
                  <a:srgbClr val="0070C0"/>
                </a:solidFill>
              </a:rPr>
              <a:t>, в </a:t>
            </a:r>
            <a:r>
              <a:rPr lang="ru-RU" sz="1600" dirty="0" err="1">
                <a:solidFill>
                  <a:srgbClr val="0070C0"/>
                </a:solidFill>
              </a:rPr>
              <a:t>Мітілені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r>
              <a:rPr lang="ru-RU" sz="1600" dirty="0">
                <a:solidFill>
                  <a:srgbClr val="0070C0"/>
                </a:solidFill>
              </a:rPr>
              <a:t>За </a:t>
            </a:r>
            <a:r>
              <a:rPr lang="ru-RU" sz="1600" dirty="0" err="1">
                <a:solidFill>
                  <a:srgbClr val="0070C0"/>
                </a:solidFill>
              </a:rPr>
              <a:t>переказом</a:t>
            </a:r>
            <a:r>
              <a:rPr lang="ru-RU" sz="1600" dirty="0">
                <a:solidFill>
                  <a:srgbClr val="0070C0"/>
                </a:solidFill>
              </a:rPr>
              <a:t>, нею </a:t>
            </a:r>
            <a:r>
              <a:rPr lang="ru-RU" sz="1600" dirty="0" err="1">
                <a:solidFill>
                  <a:srgbClr val="0070C0"/>
                </a:solidFill>
              </a:rPr>
              <a:t>захопився</a:t>
            </a:r>
            <a:r>
              <a:rPr lang="ru-RU" sz="1600" dirty="0">
                <a:solidFill>
                  <a:srgbClr val="0070C0"/>
                </a:solidFill>
              </a:rPr>
              <a:t> поет </a:t>
            </a:r>
            <a:r>
              <a:rPr lang="ru-RU" sz="1600" dirty="0" err="1">
                <a:solidFill>
                  <a:srgbClr val="0070C0"/>
                </a:solidFill>
              </a:rPr>
              <a:t>Алкей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однак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його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симпатія</a:t>
            </a:r>
            <a:r>
              <a:rPr lang="ru-RU" sz="1600" dirty="0">
                <a:solidFill>
                  <a:srgbClr val="0070C0"/>
                </a:solidFill>
              </a:rPr>
              <a:t> не </a:t>
            </a:r>
            <a:r>
              <a:rPr lang="ru-RU" sz="1600" dirty="0" err="1">
                <a:solidFill>
                  <a:srgbClr val="0070C0"/>
                </a:solidFill>
              </a:rPr>
              <a:t>була</a:t>
            </a:r>
            <a:r>
              <a:rPr lang="ru-RU" sz="1600" dirty="0">
                <a:solidFill>
                  <a:srgbClr val="0070C0"/>
                </a:solidFill>
              </a:rPr>
              <a:t> </a:t>
            </a:r>
            <a:r>
              <a:rPr lang="ru-RU" sz="1600" dirty="0" err="1">
                <a:solidFill>
                  <a:srgbClr val="0070C0"/>
                </a:solidFill>
              </a:rPr>
              <a:t>взаємною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Незабаром</a:t>
            </a:r>
            <a:r>
              <a:rPr lang="ru-RU" sz="1600" dirty="0">
                <a:solidFill>
                  <a:srgbClr val="0070C0"/>
                </a:solidFill>
              </a:rPr>
              <a:t> Сапфо </a:t>
            </a:r>
            <a:r>
              <a:rPr lang="ru-RU" sz="1600" dirty="0" err="1">
                <a:solidFill>
                  <a:srgbClr val="0070C0"/>
                </a:solidFill>
              </a:rPr>
              <a:t>буцімто</a:t>
            </a:r>
            <a:r>
              <a:rPr lang="ru-RU" sz="1600" dirty="0">
                <a:solidFill>
                  <a:srgbClr val="0070C0"/>
                </a:solidFill>
              </a:rPr>
              <a:t> </a:t>
            </a:r>
            <a:r>
              <a:rPr lang="ru-RU" sz="1600" dirty="0" err="1">
                <a:solidFill>
                  <a:srgbClr val="0070C0"/>
                </a:solidFill>
              </a:rPr>
              <a:t>вийшла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заміж</a:t>
            </a:r>
            <a:r>
              <a:rPr lang="ru-RU" sz="1600" dirty="0">
                <a:solidFill>
                  <a:srgbClr val="0070C0"/>
                </a:solidFill>
              </a:rPr>
              <a:t> за </a:t>
            </a:r>
            <a:r>
              <a:rPr lang="ru-RU" sz="1600" dirty="0" err="1">
                <a:solidFill>
                  <a:srgbClr val="0070C0"/>
                </a:solidFill>
              </a:rPr>
              <a:t>Керкіла</a:t>
            </a:r>
            <a:r>
              <a:rPr lang="ru-RU" sz="1600" dirty="0">
                <a:solidFill>
                  <a:srgbClr val="0070C0"/>
                </a:solidFill>
              </a:rPr>
              <a:t> з </a:t>
            </a:r>
            <a:r>
              <a:rPr lang="ru-RU" sz="1600" dirty="0" err="1">
                <a:solidFill>
                  <a:srgbClr val="0070C0"/>
                </a:solidFill>
              </a:rPr>
              <a:t>Андроса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ru-RU" sz="1600" dirty="0">
                <a:solidFill>
                  <a:srgbClr val="0070C0"/>
                </a:solidFill>
              </a:rPr>
              <a:t>й народила дочку </a:t>
            </a:r>
            <a:r>
              <a:rPr lang="ru-RU" sz="1600" dirty="0" err="1">
                <a:solidFill>
                  <a:srgbClr val="0070C0"/>
                </a:solidFill>
              </a:rPr>
              <a:t>Клеїс</a:t>
            </a:r>
            <a:r>
              <a:rPr lang="ru-RU" sz="1600" dirty="0">
                <a:solidFill>
                  <a:srgbClr val="0070C0"/>
                </a:solidFill>
              </a:rPr>
              <a:t>. Але доля </a:t>
            </a:r>
            <a:r>
              <a:rPr lang="ru-RU" sz="1600" dirty="0" err="1">
                <a:solidFill>
                  <a:srgbClr val="0070C0"/>
                </a:solidFill>
              </a:rPr>
              <a:t>була</a:t>
            </a:r>
            <a:r>
              <a:rPr lang="ru-RU" sz="1600" dirty="0">
                <a:solidFill>
                  <a:srgbClr val="0070C0"/>
                </a:solidFill>
              </a:rPr>
              <a:t> до </a:t>
            </a:r>
            <a:r>
              <a:rPr lang="ru-RU" sz="1600" dirty="0" err="1">
                <a:solidFill>
                  <a:srgbClr val="0070C0"/>
                </a:solidFill>
              </a:rPr>
              <a:t>неї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жорстокою</a:t>
            </a:r>
            <a:r>
              <a:rPr lang="ru-RU" sz="1600" dirty="0">
                <a:solidFill>
                  <a:srgbClr val="0070C0"/>
                </a:solidFill>
              </a:rPr>
              <a:t>: з </a:t>
            </a:r>
            <a:r>
              <a:rPr lang="ru-RU" sz="1600" dirty="0" err="1">
                <a:solidFill>
                  <a:srgbClr val="0070C0"/>
                </a:solidFill>
              </a:rPr>
              <a:t>невідомих</a:t>
            </a:r>
            <a:r>
              <a:rPr lang="ru-RU" sz="1600" dirty="0">
                <a:solidFill>
                  <a:srgbClr val="0070C0"/>
                </a:solidFill>
              </a:rPr>
              <a:t> причин і </a:t>
            </a:r>
            <a:r>
              <a:rPr lang="ru-RU" sz="1600" dirty="0" err="1">
                <a:solidFill>
                  <a:srgbClr val="0070C0"/>
                </a:solidFill>
              </a:rPr>
              <a:t>чоловік</a:t>
            </a:r>
            <a:r>
              <a:rPr lang="ru-RU" sz="1600" dirty="0">
                <a:solidFill>
                  <a:srgbClr val="0070C0"/>
                </a:solidFill>
              </a:rPr>
              <a:t>, і </a:t>
            </a:r>
            <a:r>
              <a:rPr lang="ru-RU" sz="1600" dirty="0" err="1">
                <a:solidFill>
                  <a:srgbClr val="0070C0"/>
                </a:solidFill>
              </a:rPr>
              <a:t>дитина</a:t>
            </a:r>
            <a:r>
              <a:rPr lang="ru-RU" sz="1600" dirty="0">
                <a:solidFill>
                  <a:srgbClr val="0070C0"/>
                </a:solidFill>
              </a:rPr>
              <a:t> Сапфо прожили </a:t>
            </a:r>
            <a:r>
              <a:rPr lang="ru-RU" sz="1600" dirty="0" err="1">
                <a:solidFill>
                  <a:srgbClr val="0070C0"/>
                </a:solidFill>
              </a:rPr>
              <a:t>недовго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Існує</a:t>
            </a:r>
            <a:r>
              <a:rPr lang="ru-RU" sz="1600" dirty="0">
                <a:solidFill>
                  <a:srgbClr val="0070C0"/>
                </a:solidFill>
              </a:rPr>
              <a:t> думка, </a:t>
            </a:r>
            <a:r>
              <a:rPr lang="ru-RU" sz="1600" dirty="0" err="1">
                <a:solidFill>
                  <a:srgbClr val="0070C0"/>
                </a:solidFill>
              </a:rPr>
              <a:t>що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заміжжя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поетеси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було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вигадкою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біографів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Ще</a:t>
            </a:r>
            <a:r>
              <a:rPr lang="ru-RU" sz="1600" dirty="0">
                <a:solidFill>
                  <a:srgbClr val="0070C0"/>
                </a:solidFill>
              </a:rPr>
              <a:t> одна легенда говорить, </a:t>
            </a:r>
            <a:r>
              <a:rPr lang="ru-RU" sz="1600" dirty="0" err="1">
                <a:solidFill>
                  <a:srgbClr val="0070C0"/>
                </a:solidFill>
              </a:rPr>
              <a:t>що</a:t>
            </a:r>
            <a:r>
              <a:rPr lang="ru-RU" sz="1600" dirty="0">
                <a:solidFill>
                  <a:srgbClr val="0070C0"/>
                </a:solidFill>
              </a:rPr>
              <a:t> Сапфо </a:t>
            </a:r>
            <a:r>
              <a:rPr lang="ru-RU" sz="1600" dirty="0" err="1">
                <a:solidFill>
                  <a:srgbClr val="0070C0"/>
                </a:solidFill>
              </a:rPr>
              <a:t>близько</a:t>
            </a:r>
            <a:r>
              <a:rPr lang="ru-RU" sz="1600" dirty="0">
                <a:solidFill>
                  <a:srgbClr val="0070C0"/>
                </a:solidFill>
              </a:rPr>
              <a:t> 572 р. до н. е. через </a:t>
            </a:r>
            <a:r>
              <a:rPr lang="ru-RU" sz="1600" dirty="0" err="1" smtClean="0">
                <a:solidFill>
                  <a:srgbClr val="0070C0"/>
                </a:solidFill>
              </a:rPr>
              <a:t>нерозділене</a:t>
            </a:r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кохання</a:t>
            </a:r>
            <a:r>
              <a:rPr lang="ru-RU" sz="1600" dirty="0">
                <a:solidFill>
                  <a:srgbClr val="0070C0"/>
                </a:solidFill>
              </a:rPr>
              <a:t> до молодого грека </a:t>
            </a:r>
            <a:r>
              <a:rPr lang="ru-RU" sz="1600" dirty="0" err="1">
                <a:solidFill>
                  <a:srgbClr val="0070C0"/>
                </a:solidFill>
              </a:rPr>
              <a:t>Фаона</a:t>
            </a:r>
            <a:r>
              <a:rPr lang="ru-RU" sz="1600" dirty="0">
                <a:solidFill>
                  <a:srgbClr val="0070C0"/>
                </a:solidFill>
              </a:rPr>
              <a:t> кинулась у море </a:t>
            </a:r>
            <a:r>
              <a:rPr lang="ru-RU" sz="1600" dirty="0" err="1">
                <a:solidFill>
                  <a:srgbClr val="0070C0"/>
                </a:solidFill>
              </a:rPr>
              <a:t>зі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скелі</a:t>
            </a:r>
            <a:r>
              <a:rPr lang="ru-RU" sz="1600" dirty="0">
                <a:solidFill>
                  <a:srgbClr val="0070C0"/>
                </a:solidFill>
              </a:rPr>
              <a:t> на </a:t>
            </a:r>
            <a:r>
              <a:rPr lang="ru-RU" sz="1600" dirty="0" err="1">
                <a:solidFill>
                  <a:srgbClr val="0070C0"/>
                </a:solidFill>
              </a:rPr>
              <a:t>острові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Левкадія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r>
              <a:rPr lang="ru-RU" sz="1600" dirty="0">
                <a:solidFill>
                  <a:srgbClr val="0070C0"/>
                </a:solidFill>
              </a:rPr>
              <a:t>Сапфо </a:t>
            </a:r>
            <a:r>
              <a:rPr lang="ru-RU" sz="1600" dirty="0" err="1">
                <a:solidFill>
                  <a:srgbClr val="0070C0"/>
                </a:solidFill>
              </a:rPr>
              <a:t>очолювала</a:t>
            </a:r>
            <a:r>
              <a:rPr lang="ru-RU" sz="1600" dirty="0">
                <a:solidFill>
                  <a:srgbClr val="0070C0"/>
                </a:solidFill>
              </a:rPr>
              <a:t> школу риторики, </a:t>
            </a:r>
            <a:r>
              <a:rPr lang="ru-RU" sz="1600" dirty="0" err="1">
                <a:solidFill>
                  <a:srgbClr val="0070C0"/>
                </a:solidFill>
              </a:rPr>
              <a:t>слухачками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якої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були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молоді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знатні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дівчата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їх</a:t>
            </a:r>
            <a:r>
              <a:rPr lang="ru-RU" sz="1600" dirty="0">
                <a:solidFill>
                  <a:srgbClr val="0070C0"/>
                </a:solidFill>
              </a:rPr>
              <a:t> Сапфо </a:t>
            </a:r>
            <a:r>
              <a:rPr lang="ru-RU" sz="1600" dirty="0" err="1">
                <a:solidFill>
                  <a:srgbClr val="0070C0"/>
                </a:solidFill>
              </a:rPr>
              <a:t>навчала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музики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танців</a:t>
            </a:r>
            <a:r>
              <a:rPr lang="ru-RU" sz="1600" dirty="0">
                <a:solidFill>
                  <a:srgbClr val="0070C0"/>
                </a:solidFill>
              </a:rPr>
              <a:t> і </a:t>
            </a:r>
            <a:r>
              <a:rPr lang="ru-RU" sz="1600" dirty="0" err="1">
                <a:solidFill>
                  <a:srgbClr val="0070C0"/>
                </a:solidFill>
              </a:rPr>
              <a:t>віршуванню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еолійським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діалектом</a:t>
            </a:r>
            <a:r>
              <a:rPr lang="ru-RU" sz="1600" dirty="0">
                <a:solidFill>
                  <a:srgbClr val="0070C0"/>
                </a:solidFill>
              </a:rPr>
              <a:t>. </a:t>
            </a:r>
            <a:r>
              <a:rPr lang="ru-RU" sz="1600" dirty="0" err="1">
                <a:solidFill>
                  <a:srgbClr val="0070C0"/>
                </a:solidFill>
              </a:rPr>
              <a:t>Приміщення</a:t>
            </a:r>
            <a:r>
              <a:rPr lang="ru-RU" sz="1600" dirty="0">
                <a:solidFill>
                  <a:srgbClr val="0070C0"/>
                </a:solidFill>
              </a:rPr>
              <a:t>, де </a:t>
            </a:r>
            <a:r>
              <a:rPr lang="ru-RU" sz="1600" dirty="0" err="1">
                <a:solidFill>
                  <a:srgbClr val="0070C0"/>
                </a:solidFill>
              </a:rPr>
              <a:t>зустрічалися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жінки</a:t>
            </a:r>
            <a:r>
              <a:rPr lang="ru-RU" sz="1600" dirty="0">
                <a:solidFill>
                  <a:srgbClr val="0070C0"/>
                </a:solidFill>
              </a:rPr>
              <a:t>, сама Сапфо </a:t>
            </a:r>
            <a:r>
              <a:rPr lang="ru-RU" sz="1600" dirty="0" err="1">
                <a:solidFill>
                  <a:srgbClr val="0070C0"/>
                </a:solidFill>
              </a:rPr>
              <a:t>іменувала</a:t>
            </a:r>
            <a:r>
              <a:rPr lang="ru-RU" sz="1600" dirty="0">
                <a:solidFill>
                  <a:srgbClr val="0070C0"/>
                </a:solidFill>
              </a:rPr>
              <a:t> «Домом Муз». </a:t>
            </a:r>
            <a:r>
              <a:rPr lang="ru-RU" sz="1600" dirty="0" err="1">
                <a:solidFill>
                  <a:srgbClr val="0070C0"/>
                </a:solidFill>
              </a:rPr>
              <a:t>Знайомства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весілля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спілкування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між</a:t>
            </a:r>
            <a:r>
              <a:rPr lang="ru-RU" sz="1600" dirty="0">
                <a:solidFill>
                  <a:srgbClr val="0070C0"/>
                </a:solidFill>
              </a:rPr>
              <a:t> подругами, </a:t>
            </a:r>
            <a:r>
              <a:rPr lang="ru-RU" sz="1600" dirty="0" err="1">
                <a:solidFill>
                  <a:srgbClr val="0070C0"/>
                </a:solidFill>
              </a:rPr>
              <a:t>суперництво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ревнощі</a:t>
            </a:r>
            <a:r>
              <a:rPr lang="ru-RU" sz="1600" dirty="0">
                <a:solidFill>
                  <a:srgbClr val="0070C0"/>
                </a:solidFill>
              </a:rPr>
              <a:t>, </a:t>
            </a:r>
            <a:r>
              <a:rPr lang="ru-RU" sz="1600" dirty="0" err="1">
                <a:solidFill>
                  <a:srgbClr val="0070C0"/>
                </a:solidFill>
              </a:rPr>
              <a:t>розлука</a:t>
            </a:r>
            <a:r>
              <a:rPr lang="ru-RU" sz="1600" dirty="0">
                <a:solidFill>
                  <a:srgbClr val="0070C0"/>
                </a:solidFill>
              </a:rPr>
              <a:t> — усе </a:t>
            </a:r>
            <a:r>
              <a:rPr lang="ru-RU" sz="1600" dirty="0" err="1">
                <a:solidFill>
                  <a:srgbClr val="0070C0"/>
                </a:solidFill>
              </a:rPr>
              <a:t>це</a:t>
            </a:r>
            <a:r>
              <a:rPr lang="ru-RU" sz="1600" dirty="0">
                <a:solidFill>
                  <a:srgbClr val="0070C0"/>
                </a:solidFill>
              </a:rPr>
              <a:t> </a:t>
            </a:r>
            <a:r>
              <a:rPr lang="ru-RU" sz="1600" dirty="0" err="1">
                <a:solidFill>
                  <a:srgbClr val="0070C0"/>
                </a:solidFill>
              </a:rPr>
              <a:t>можна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було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знайти</a:t>
            </a:r>
            <a:r>
              <a:rPr lang="ru-RU" sz="1600" dirty="0">
                <a:solidFill>
                  <a:srgbClr val="0070C0"/>
                </a:solidFill>
              </a:rPr>
              <a:t> в </a:t>
            </a:r>
            <a:r>
              <a:rPr lang="ru-RU" sz="1600" dirty="0" err="1">
                <a:solidFill>
                  <a:srgbClr val="0070C0"/>
                </a:solidFill>
              </a:rPr>
              <a:t>ліриці</a:t>
            </a:r>
            <a:r>
              <a:rPr lang="ru-RU" sz="1600" dirty="0">
                <a:solidFill>
                  <a:srgbClr val="0070C0"/>
                </a:solidFill>
              </a:rPr>
              <a:t> Сапфо та </a:t>
            </a:r>
            <a:r>
              <a:rPr lang="ru-RU" sz="1600" dirty="0" err="1">
                <a:solidFill>
                  <a:srgbClr val="0070C0"/>
                </a:solidFill>
              </a:rPr>
              <a:t>її</a:t>
            </a:r>
            <a:r>
              <a:rPr lang="ru-RU" sz="1600" dirty="0">
                <a:solidFill>
                  <a:srgbClr val="0070C0"/>
                </a:solidFill>
              </a:rPr>
              <a:t> </a:t>
            </a:r>
            <a:r>
              <a:rPr lang="ru-RU" sz="1600" dirty="0" err="1">
                <a:solidFill>
                  <a:srgbClr val="0070C0"/>
                </a:solidFill>
              </a:rPr>
              <a:t>учениць</a:t>
            </a:r>
            <a:r>
              <a:rPr lang="ru-RU" sz="1600" dirty="0">
                <a:solidFill>
                  <a:srgbClr val="0070C0"/>
                </a:solidFill>
              </a:rPr>
              <a:t>.</a:t>
            </a:r>
          </a:p>
          <a:p>
            <a:endParaRPr lang="ru-RU" sz="12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ÑÐ°Ð¿ÑÐ¾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3414"/>
            <a:ext cx="2560319" cy="679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51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546" y="1223222"/>
            <a:ext cx="12498847" cy="70239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1" name="Picture 3" descr="ÐÐ°ÑÑÐ¸Ð½ÐºÐ¸ Ð¿Ð¾ Ð·Ð°Ð¿ÑÐ¾ÑÑ ÑÐ°Ð¿ÑÐ¾ Ð´Ð°Ð²Ð½ÑÐ¾Ð³ÑÐµÑÑÐºÐ° Ð¿Ð¾ÐµÑÐµÑÐ° , ÑÑ ÑÐ²Ð¾ÑÑÑÑÑÑ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7705"/>
            <a:ext cx="5303520" cy="71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360895" y="433616"/>
            <a:ext cx="6831105" cy="566306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111" tIns="76176" rIns="84111" bIns="0" numCol="1" anchor="ctr" anchorCtr="0" compatLnSpc="1">
            <a:prstTxWarp prst="textNoShape">
              <a:avLst/>
            </a:prstTxWarp>
            <a:spAutoFit/>
          </a:bodyPr>
          <a:lstStyle>
            <a:lvl1pPr indent="3381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 err="1">
                <a:solidFill>
                  <a:srgbClr val="0070C0"/>
                </a:solidFill>
                <a:latin typeface="Georgia" panose="02040502050405020303" pitchFamily="18" charset="0"/>
              </a:rPr>
              <a:t>П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оетеса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любила і красу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природи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і красу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життя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і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оспівала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все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це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своїй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безсмертній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поезії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Істинний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талант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викликає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чимало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заздрощів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Чого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тільки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не наговорили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злі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язики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про Сапфо. Але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заперечити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божий дар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неможливо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Профіль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Сапфо чеканили на монетах, а Платон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називав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її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"десятою музою". Вона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досягла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неймовірної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для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тієї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доби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майстерності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відтворенні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найтонших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душевних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порухів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людини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Невисока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на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зріст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смаглява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з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виразними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очима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і  коротким 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волоссям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вона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закохала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у себе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поета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Алкея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Взаємністю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йому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не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відповіла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але на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згадку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про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це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залишила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безсмертні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літературні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шедеври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Roboto Slab"/>
              </a:rPr>
              <a:t>Дивіться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boto Slab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Roboto Slab"/>
              </a:rPr>
              <a:t>також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Georgia" panose="02040502050405020303" pitchFamily="18" charset="0"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1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Біографія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 Сапфо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Georgia" panose="02040502050405020303" pitchFamily="18" charset="0"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До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богів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подібний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мені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здається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Той,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хто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біля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тебе,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щасливий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сівши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Голосу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твого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ніжного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бриніння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Слухає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й ловить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Твій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принадний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усміх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...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(Переклад Г. Конура)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3381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Дев'ять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книг Сапфо —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дев'ять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муз.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Читаючи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твори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поетеси-легенди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думаю про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щось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вічне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стале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і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водночас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незбагненне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Жінка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яка написала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такі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прекрасні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вірші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вміла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безмежно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любити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життя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усіх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його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проявах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, а за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величчю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таланту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досягла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рівності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з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божественним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Орфеєм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68438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ÑÐ°Ð¿ÑÐ¾ Ð´Ð°Ð²Ð½ÑÐ¾Ð³ÑÐµÑÑÐºÐ° Ð¿Ð¾ÐµÑÐµÑÐ° , ÑÑ ÑÐ²Ð¾ÑÑÑÑÑÑ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23" y="258185"/>
            <a:ext cx="6334235" cy="356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46720" y="935915"/>
            <a:ext cx="37866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Яблуко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спіле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смачне</a:t>
            </a:r>
            <a:r>
              <a:rPr lang="ru-RU" dirty="0">
                <a:solidFill>
                  <a:srgbClr val="FF0000"/>
                </a:solidFill>
              </a:rPr>
              <a:t> там на </a:t>
            </a:r>
            <a:r>
              <a:rPr lang="ru-RU" dirty="0" err="1">
                <a:solidFill>
                  <a:srgbClr val="FF0000"/>
                </a:solidFill>
              </a:rPr>
              <a:t>гілці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собі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червоніє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Ген, аж на </a:t>
            </a:r>
            <a:r>
              <a:rPr lang="ru-RU" dirty="0" err="1">
                <a:solidFill>
                  <a:srgbClr val="FF0000"/>
                </a:solidFill>
              </a:rPr>
              <a:t>самім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вершечку</a:t>
            </a:r>
            <a:r>
              <a:rPr lang="ru-RU" dirty="0">
                <a:solidFill>
                  <a:srgbClr val="FF0000"/>
                </a:solidFill>
              </a:rPr>
              <a:t> - </a:t>
            </a:r>
            <a:r>
              <a:rPr lang="ru-RU" dirty="0" err="1">
                <a:solidFill>
                  <a:srgbClr val="FF0000"/>
                </a:solidFill>
              </a:rPr>
              <a:t>забув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садівник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обірвати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Ні</a:t>
            </a:r>
            <a:r>
              <a:rPr lang="ru-RU" dirty="0">
                <a:solidFill>
                  <a:srgbClr val="FF0000"/>
                </a:solidFill>
              </a:rPr>
              <a:t>, не </a:t>
            </a:r>
            <a:r>
              <a:rPr lang="ru-RU" dirty="0" err="1">
                <a:solidFill>
                  <a:srgbClr val="FF0000"/>
                </a:solidFill>
              </a:rPr>
              <a:t>забув</a:t>
            </a:r>
            <a:r>
              <a:rPr lang="ru-RU" dirty="0">
                <a:solidFill>
                  <a:srgbClr val="FF0000"/>
                </a:solidFill>
              </a:rPr>
              <a:t> - не </a:t>
            </a:r>
            <a:r>
              <a:rPr lang="ru-RU" dirty="0" err="1">
                <a:solidFill>
                  <a:srgbClr val="FF0000"/>
                </a:solidFill>
              </a:rPr>
              <a:t>зумів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він</a:t>
            </a:r>
            <a:r>
              <a:rPr lang="ru-RU" dirty="0">
                <a:solidFill>
                  <a:srgbClr val="FF0000"/>
                </a:solidFill>
              </a:rPr>
              <a:t> того </a:t>
            </a:r>
            <a:r>
              <a:rPr lang="ru-RU" dirty="0" err="1">
                <a:solidFill>
                  <a:srgbClr val="FF0000"/>
                </a:solidFill>
              </a:rPr>
              <a:t>досягнути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вершечка</a:t>
            </a:r>
            <a:r>
              <a:rPr lang="ru-RU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466" y="4272677"/>
            <a:ext cx="59812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Де вода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біжить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джерелом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холодним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З-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під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розлогих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яблунь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де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вкрили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густо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Землю всю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троянди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а шелест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листя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Сон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навіває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Де весна, прибравши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барвистим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цвітом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Щедро луг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зелений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в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священній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тиші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Ледве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трав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торкаючись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благодатним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Леготом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дише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925" y="2959828"/>
            <a:ext cx="4905487" cy="389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65703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46673" y="521935"/>
            <a:ext cx="4249270" cy="200054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Жереб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мені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Випав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такий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Серцем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палким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Любити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Ласку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весни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Розкіш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красу,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Сонця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ясне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Проміння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41865" y="1000392"/>
            <a:ext cx="5048920" cy="409342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Дай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мені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хвилини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благань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узріти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Образ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милий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твій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всемогутня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Геро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якій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славетні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царі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Атріди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Палко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молились. Тут вони, по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ратних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трудах з-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під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Трої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Пливучи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зійшли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священний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берег, В час, коли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свій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шлях довести до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цілі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Їм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не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щастило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 Тут вони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благали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тебе і Зевса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Помогти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й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принадного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Діоніса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Нині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й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мені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поспіши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поміч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Знову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богине.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8" name="Picture 6" descr="Ð ÐµÐ·ÑÐ»ÑÑÐ°Ñ Ð¿Ð¾ÑÑÐºÑ Ð·Ð¾Ð±ÑÐ°Ð¶ÐµÐ½Ñ Ð·Ð° Ð·Ð°Ð¿Ð¸ÑÐ¾Ð¼ &quot;ÑÐ°Ð¿ÑÐ¾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9261"/>
            <a:ext cx="6691257" cy="381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57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5325" y="5938220"/>
            <a:ext cx="9953218" cy="3562855"/>
          </a:xfrm>
        </p:spPr>
        <p:txBody>
          <a:bodyPr/>
          <a:lstStyle/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098" name="Picture 2" descr="ÐÐ°ÑÑÐ¸Ð½ÐºÐ¸ Ð¿Ð¾ Ð·Ð°Ð¿ÑÐ¾ÑÑ Ð´ÑÐºÑÑ Ð·Ð° ÑÐ²Ð°Ð³Ñ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0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414</Words>
  <Application>Microsoft Office PowerPoint</Application>
  <PresentationFormat>Широкоэкранный</PresentationFormat>
  <Paragraphs>32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Georgia</vt:lpstr>
      <vt:lpstr>Roboto Slab</vt:lpstr>
      <vt:lpstr>Tahoma</vt:lpstr>
      <vt:lpstr>Тема Office</vt:lpstr>
      <vt:lpstr>Давньогрецька  поетеса </vt:lpstr>
      <vt:lpstr>                  Цікаві  факти із життя поетеси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Давньогрецька  поетеса</dc:title>
  <dc:creator>Alina</dc:creator>
  <cp:lastModifiedBy>Alina</cp:lastModifiedBy>
  <cp:revision>6</cp:revision>
  <dcterms:created xsi:type="dcterms:W3CDTF">2018-11-02T12:55:47Z</dcterms:created>
  <dcterms:modified xsi:type="dcterms:W3CDTF">2018-11-02T13:33:01Z</dcterms:modified>
</cp:coreProperties>
</file>