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5" r:id="rId6"/>
    <p:sldId id="264" r:id="rId7"/>
    <p:sldId id="260" r:id="rId8"/>
    <p:sldId id="259" r:id="rId9"/>
    <p:sldId id="262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427984" y="4077072"/>
            <a:ext cx="3763962" cy="17287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28596" y="764977"/>
            <a:ext cx="8286808" cy="523220"/>
          </a:xfrm>
          <a:prstGeom prst="rect">
            <a:avLst/>
          </a:prstGeom>
          <a:ln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Художня своєрідність твору Ф. Шиллера «До радості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G: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85860"/>
            <a:ext cx="3286148" cy="4214842"/>
          </a:xfrm>
          <a:prstGeom prst="rect">
            <a:avLst/>
          </a:prstGeom>
          <a:noFill/>
        </p:spPr>
      </p:pic>
      <p:pic>
        <p:nvPicPr>
          <p:cNvPr id="11265" name="Picture 1" descr="G: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357298"/>
            <a:ext cx="3571900" cy="407196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00232" y="5357826"/>
            <a:ext cx="64294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Виконала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dirty="0" err="1" smtClean="0">
                <a:solidFill>
                  <a:srgbClr val="FF0000"/>
                </a:solidFill>
              </a:rPr>
              <a:t>вчитель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російської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мови</a:t>
            </a:r>
            <a:r>
              <a:rPr lang="ru-RU" dirty="0" smtClean="0">
                <a:solidFill>
                  <a:srgbClr val="FF0000"/>
                </a:solidFill>
              </a:rPr>
              <a:t> та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зарубіжної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літератури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uk-UA" dirty="0" err="1" smtClean="0">
                <a:solidFill>
                  <a:srgbClr val="FF0000"/>
                </a:solidFill>
              </a:rPr>
              <a:t>Олійниківського</a:t>
            </a:r>
            <a:r>
              <a:rPr lang="uk-UA" dirty="0" smtClean="0">
                <a:solidFill>
                  <a:srgbClr val="FF0000"/>
                </a:solidFill>
              </a:rPr>
              <a:t> НВК, спеціаліст І категорії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Каландарова Ніна Григорівна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916832"/>
            <a:ext cx="806489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i="1" dirty="0" smtClean="0"/>
          </a:p>
          <a:p>
            <a:pPr algn="ctr"/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1000108"/>
            <a:ext cx="785818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Історія написання </a:t>
            </a:r>
            <a:r>
              <a:rPr lang="uk-UA" sz="2400" dirty="0" err="1" smtClean="0"/>
              <a:t>оди”До</a:t>
            </a:r>
            <a:r>
              <a:rPr lang="uk-UA" sz="2400" dirty="0" smtClean="0"/>
              <a:t> </a:t>
            </a:r>
            <a:r>
              <a:rPr lang="uk-UA" sz="2400" dirty="0" err="1" smtClean="0"/>
              <a:t>радості”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2413338"/>
            <a:ext cx="39290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«Ода до радості» була написана Шиллером у 1785 році як  твір святкування братерства  людей. В 1823 році Бетховен написав  9-у симфонію. Для четвертої,  фінальної, частини цієї симфонії  він використав «Оду до радості» Шиллера, яку виконував хор</a:t>
            </a:r>
            <a:endParaRPr lang="ru-RU" sz="2000" dirty="0"/>
          </a:p>
        </p:txBody>
      </p:sp>
      <p:pic>
        <p:nvPicPr>
          <p:cNvPr id="9" name="Picture 2" descr="G: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928802"/>
            <a:ext cx="2857520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G:\-3-638.jpg"/>
          <p:cNvPicPr/>
          <p:nvPr/>
        </p:nvPicPr>
        <p:blipFill>
          <a:blip r:embed="rId2"/>
          <a:srcRect t="21500"/>
          <a:stretch>
            <a:fillRect/>
          </a:stretch>
        </p:blipFill>
        <p:spPr bwMode="auto">
          <a:xfrm>
            <a:off x="571473" y="1428736"/>
            <a:ext cx="4929222" cy="3501483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57224" y="718810"/>
            <a:ext cx="82867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Ідейний зміст твору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ÐÐ°ÑÑÐ¸Ð½ÐºÐ¸ Ð¿Ð¾ Ð·Ð°Ð¿ÑÐ¾ÑÑ Ñ. ÑÐ¸Ð»Ð»ÐµÑ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428736"/>
            <a:ext cx="2488597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2"/>
                </a:solidFill>
              </a:rPr>
              <a:t>Композиція, жанрові особливості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5" name="Содержимое 4" descr="G:\-6-638.jpg"/>
          <p:cNvPicPr>
            <a:picLocks noGrp="1"/>
          </p:cNvPicPr>
          <p:nvPr>
            <p:ph idx="1"/>
          </p:nvPr>
        </p:nvPicPr>
        <p:blipFill>
          <a:blip r:embed="rId2"/>
          <a:srcRect t="20167" r="2575" b="36500"/>
          <a:stretch>
            <a:fillRect/>
          </a:stretch>
        </p:blipFill>
        <p:spPr bwMode="auto">
          <a:xfrm>
            <a:off x="1857356" y="4143380"/>
            <a:ext cx="5920469" cy="1977057"/>
          </a:xfrm>
          <a:prstGeom prst="rect">
            <a:avLst/>
          </a:prstGeom>
          <a:noFill/>
        </p:spPr>
      </p:pic>
      <p:pic>
        <p:nvPicPr>
          <p:cNvPr id="6" name="Picture 10" descr="ÐÐ°ÑÑÐ¸Ð½ÐºÐ¸ Ð¿Ð¾ Ð·Ð°Ð¿ÑÐ¾ÑÑ Ñ. ÑÐ¸Ð»Ð»ÐµÑ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00737" flipH="1">
            <a:off x="919201" y="1474383"/>
            <a:ext cx="1639326" cy="2187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5" descr="oda-rado_8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9029">
            <a:off x="6806754" y="1483685"/>
            <a:ext cx="1458820" cy="2334112"/>
          </a:xfrm>
          <a:prstGeom prst="rect">
            <a:avLst/>
          </a:prstGeom>
        </p:spPr>
      </p:pic>
      <p:pic>
        <p:nvPicPr>
          <p:cNvPr id="4097" name="Picture 1" descr="G:\Schiller_an_die_freude_manuskript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1571612"/>
            <a:ext cx="3429024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uk-UA" dirty="0" smtClean="0">
                <a:solidFill>
                  <a:srgbClr val="00B050"/>
                </a:solidFill>
              </a:rPr>
              <a:t>Аналіз оди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714348" y="1428736"/>
            <a:ext cx="3543296" cy="35719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Тема :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заклик</a:t>
            </a:r>
            <a:r>
              <a:rPr lang="ru-RU" dirty="0" smtClean="0">
                <a:solidFill>
                  <a:schemeClr val="bg1"/>
                </a:solidFill>
              </a:rPr>
              <a:t> в </a:t>
            </a:r>
            <a:r>
              <a:rPr lang="ru-RU" dirty="0" err="1" smtClean="0">
                <a:solidFill>
                  <a:schemeClr val="bg1"/>
                </a:solidFill>
              </a:rPr>
              <a:t>пісні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людям </a:t>
            </a:r>
          </a:p>
          <a:p>
            <a:pPr algn="ctr">
              <a:buNone/>
            </a:pPr>
            <a:r>
              <a:rPr lang="ru-RU" dirty="0" err="1" smtClean="0">
                <a:solidFill>
                  <a:schemeClr val="bg1"/>
                </a:solidFill>
              </a:rPr>
              <a:t>об'єднатися</a:t>
            </a:r>
            <a:endParaRPr lang="ru-RU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ru-RU" sz="1000" dirty="0">
              <a:latin typeface="Arial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714876" y="1428736"/>
            <a:ext cx="3714776" cy="3500462"/>
          </a:xfrm>
          <a:prstGeom prst="rect">
            <a:avLst/>
          </a:prstGeom>
          <a:solidFill>
            <a:srgbClr val="99CC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 smtClean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929190" y="1842192"/>
            <a:ext cx="421481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Ідея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возвеличення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єдності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усіх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людей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 descr="ÐÐ°ÑÑÐ¸Ð½ÐºÐ¸ Ð¿Ð¾ Ð·Ð°Ð¿ÑÐ¾ÑÑ Ñ. ÑÐ¸Ð»Ð»ÐµÑ Ð¿Ð½Ð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4500570"/>
            <a:ext cx="2664296" cy="1773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24970">
            <a:off x="538548" y="718796"/>
            <a:ext cx="1776533" cy="1261339"/>
          </a:xfrm>
          <a:prstGeom prst="rect">
            <a:avLst/>
          </a:prstGeom>
          <a:noFill/>
        </p:spPr>
      </p:pic>
      <p:pic>
        <p:nvPicPr>
          <p:cNvPr id="9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71964">
            <a:off x="4595509" y="719730"/>
            <a:ext cx="1776533" cy="1692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>
                <a:solidFill>
                  <a:srgbClr val="7030A0"/>
                </a:solidFill>
              </a:rPr>
              <a:t>Художні засоби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AutoShape 5"/>
          <p:cNvSpPr>
            <a:spLocks noGrp="1" noChangeArrowheads="1"/>
          </p:cNvSpPr>
          <p:nvPr>
            <p:ph idx="1"/>
          </p:nvPr>
        </p:nvSpPr>
        <p:spPr bwMode="auto">
          <a:xfrm rot="328272">
            <a:off x="457200" y="3071810"/>
            <a:ext cx="3400420" cy="3054353"/>
          </a:xfrm>
          <a:prstGeom prst="irregularSeal2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endParaRPr lang="ru-RU" sz="1200" dirty="0" smtClean="0"/>
          </a:p>
          <a:p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 algn="ctr">
              <a:buNone/>
            </a:pPr>
            <a:endParaRPr lang="ru-RU" sz="1800" dirty="0">
              <a:latin typeface="Arial" charset="0"/>
            </a:endParaRPr>
          </a:p>
        </p:txBody>
      </p:sp>
      <p:sp>
        <p:nvSpPr>
          <p:cNvPr id="5" name="AutoShape 5"/>
          <p:cNvSpPr txBox="1">
            <a:spLocks noChangeArrowheads="1"/>
          </p:cNvSpPr>
          <p:nvPr/>
        </p:nvSpPr>
        <p:spPr bwMode="auto">
          <a:xfrm rot="244441">
            <a:off x="5462019" y="1402793"/>
            <a:ext cx="3400420" cy="3054353"/>
          </a:xfrm>
          <a:prstGeom prst="irregularSeal2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rtlCol="0" anchor="ctr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dirty="0" smtClean="0"/>
              <a:t>  </a:t>
            </a:r>
          </a:p>
          <a:p>
            <a:pPr marL="342900" lvl="0" indent="-342900" algn="ctr">
              <a:spcBef>
                <a:spcPct val="20000"/>
              </a:spcBef>
            </a:pPr>
            <a:endParaRPr lang="ru-RU" dirty="0" smtClean="0"/>
          </a:p>
          <a:p>
            <a:pPr marL="342900" lvl="0" indent="-342900" algn="ctr">
              <a:spcBef>
                <a:spcPct val="20000"/>
              </a:spcBef>
            </a:pPr>
            <a:endParaRPr lang="ru-RU" dirty="0" smtClean="0"/>
          </a:p>
        </p:txBody>
      </p:sp>
      <p:sp>
        <p:nvSpPr>
          <p:cNvPr id="6" name="AutoShape 5"/>
          <p:cNvSpPr txBox="1">
            <a:spLocks noChangeArrowheads="1"/>
          </p:cNvSpPr>
          <p:nvPr/>
        </p:nvSpPr>
        <p:spPr bwMode="auto">
          <a:xfrm>
            <a:off x="3071802" y="3571876"/>
            <a:ext cx="3400420" cy="3054353"/>
          </a:xfrm>
          <a:prstGeom prst="irregularSeal2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rtlCol="0" anchor="ctr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AutoShape 5"/>
          <p:cNvSpPr txBox="1">
            <a:spLocks noChangeArrowheads="1"/>
          </p:cNvSpPr>
          <p:nvPr/>
        </p:nvSpPr>
        <p:spPr bwMode="auto">
          <a:xfrm rot="632433">
            <a:off x="357158" y="1000108"/>
            <a:ext cx="3400420" cy="3054353"/>
          </a:xfrm>
          <a:prstGeom prst="irregularSeal2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rtlCol="0" anchor="ctr">
            <a:normAutofit fontScale="92500" lnSpcReduction="20000"/>
          </a:bodyPr>
          <a:lstStyle/>
          <a:p>
            <a:pPr marL="342900" lvl="0" indent="-342900" algn="ctr">
              <a:spcBef>
                <a:spcPct val="20000"/>
              </a:spcBef>
            </a:pPr>
            <a:endParaRPr lang="ru-RU" dirty="0" smtClean="0"/>
          </a:p>
          <a:p>
            <a:pPr marL="342900" lvl="0" indent="-342900" algn="ctr">
              <a:spcBef>
                <a:spcPct val="20000"/>
              </a:spcBef>
            </a:pPr>
            <a:endParaRPr lang="ru-RU" dirty="0" smtClean="0"/>
          </a:p>
          <a:p>
            <a:pPr marL="342900" lvl="0" indent="-342900" algn="ctr">
              <a:spcBef>
                <a:spcPct val="20000"/>
              </a:spcBef>
            </a:pPr>
            <a:endParaRPr lang="ru-RU" dirty="0" smtClean="0"/>
          </a:p>
          <a:p>
            <a:pPr marL="342900" lvl="0" indent="-342900" algn="ctr">
              <a:spcBef>
                <a:spcPct val="20000"/>
              </a:spcBef>
            </a:pPr>
            <a:endParaRPr lang="ru-RU" dirty="0" smtClean="0"/>
          </a:p>
          <a:p>
            <a:pPr marL="342900" lvl="0" indent="-342900" algn="ctr">
              <a:spcBef>
                <a:spcPct val="20000"/>
              </a:spcBef>
            </a:pPr>
            <a:r>
              <a:rPr lang="ru-RU" dirty="0" smtClean="0"/>
              <a:t> </a:t>
            </a:r>
            <a:endParaRPr lang="ru-RU" dirty="0">
              <a:latin typeface="Arial" charset="0"/>
            </a:endParaRPr>
          </a:p>
        </p:txBody>
      </p:sp>
      <p:sp>
        <p:nvSpPr>
          <p:cNvPr id="8" name="AutoShape 5"/>
          <p:cNvSpPr txBox="1">
            <a:spLocks noChangeArrowheads="1"/>
          </p:cNvSpPr>
          <p:nvPr/>
        </p:nvSpPr>
        <p:spPr bwMode="auto">
          <a:xfrm>
            <a:off x="3214678" y="1000108"/>
            <a:ext cx="3400420" cy="3054353"/>
          </a:xfrm>
          <a:prstGeom prst="irregularSeal2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rtlCol="0" anchor="ctr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3600" dirty="0" smtClean="0"/>
              <a:t> </a:t>
            </a:r>
            <a:endParaRPr kumimoji="0" lang="ru-RU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AutoShape 5"/>
          <p:cNvSpPr txBox="1">
            <a:spLocks noChangeArrowheads="1"/>
          </p:cNvSpPr>
          <p:nvPr/>
        </p:nvSpPr>
        <p:spPr bwMode="auto">
          <a:xfrm>
            <a:off x="5500694" y="3643314"/>
            <a:ext cx="3400420" cy="2714644"/>
          </a:xfrm>
          <a:prstGeom prst="irregularSeal2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rtlCol="0" anchor="ctr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000100" y="2000241"/>
            <a:ext cx="81439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Риторичні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звертання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Браття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Радосте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, небесна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іскро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714744" y="2214554"/>
            <a:ext cx="20717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323C45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Риторичні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запитання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   Де ж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небесний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ваш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00206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отець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286512" y="2396191"/>
            <a:ext cx="28574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Риторичні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оклики: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І нехай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ся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повна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чаша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Бризне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небес вином!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000100" y="4286256"/>
            <a:ext cx="81439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Порівняння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райську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церківцю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твою,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Ніби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крильми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, линем бистро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43306" y="4714884"/>
            <a:ext cx="2143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Епітети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dirty="0" err="1" smtClean="0">
                <a:solidFill>
                  <a:srgbClr val="002060"/>
                </a:solidFill>
              </a:rPr>
              <a:t>мізерного</a:t>
            </a:r>
            <a:r>
              <a:rPr lang="ru-RU" dirty="0" smtClean="0">
                <a:solidFill>
                  <a:srgbClr val="002060"/>
                </a:solidFill>
              </a:rPr>
              <a:t> зерна, </a:t>
            </a:r>
            <a:r>
              <a:rPr lang="ru-RU" dirty="0" err="1" smtClean="0">
                <a:solidFill>
                  <a:srgbClr val="002060"/>
                </a:solidFill>
              </a:rPr>
              <a:t>пишний</a:t>
            </a:r>
            <a:r>
              <a:rPr lang="ru-RU" dirty="0" smtClean="0">
                <a:solidFill>
                  <a:srgbClr val="002060"/>
                </a:solidFill>
              </a:rPr>
              <a:t> мир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072198" y="4643446"/>
            <a:ext cx="307180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Метафори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Буде в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бозі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сном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смачним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насильство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знай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кує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642918"/>
            <a:ext cx="5643602" cy="77472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Гімн Євросоюзу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600201"/>
            <a:ext cx="4900618" cy="4614881"/>
          </a:xfrm>
        </p:spPr>
        <p:txBody>
          <a:bodyPr>
            <a:normAutofit fontScale="850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Комітет Міністрів Ради Європи проголосив про затвердження 4-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ої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частини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бетховенівської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9 -ї симфонії Гімном Європейського Союзу (10 січня 1972 р.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Стразбурзі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Диригент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Герберт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фон </a:t>
            </a:r>
            <a:r>
              <a:rPr lang="uk-UA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Кароян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зробив нове аранжування і темп музики.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1972 році текст було прибрано, щоб не віддавати переваги будь-якій європейській мові</a:t>
            </a:r>
            <a:r>
              <a:rPr lang="uk-UA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4" name="Picture 4" descr="G: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3071834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G: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71612"/>
            <a:ext cx="6357982" cy="4572032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42910" y="357166"/>
            <a:ext cx="850109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Звучить ода «До радості»</a:t>
            </a:r>
            <a:endParaRPr kumimoji="0" lang="uk-UA" sz="4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Жанр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оди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 Ф. Шиллер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наповнив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актуальним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суспільно-філософським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змістом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важливим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всього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3">
                    <a:lumMod val="50000"/>
                  </a:schemeClr>
                </a:solidFill>
              </a:rPr>
              <a:t>людства</a:t>
            </a: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sz="31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49" name="Picture 1" descr="G: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388" y="3929066"/>
            <a:ext cx="2238375" cy="2047875"/>
          </a:xfrm>
          <a:prstGeom prst="rect">
            <a:avLst/>
          </a:prstGeom>
          <a:noFill/>
        </p:spPr>
      </p:pic>
      <p:pic>
        <p:nvPicPr>
          <p:cNvPr id="2050" name="Picture 2" descr="G:\shiller-5-638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00174"/>
            <a:ext cx="6076950" cy="3419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ÐÐ°ÑÑÐ¸Ð½ÐºÐ¸ Ð¿Ð¾ Ð·Ð°Ð¿ÑÐ¾ÑÑ Â«ÐÑÑÑ Ñ Ð½Ð°ÑÐ¸ÑÐºÂ»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523" y="2820048"/>
            <a:ext cx="3600953" cy="2086266"/>
          </a:xfrm>
          <a:prstGeom prst="rect">
            <a:avLst/>
          </a:prstGeom>
          <a:noFill/>
        </p:spPr>
      </p:pic>
      <p:pic>
        <p:nvPicPr>
          <p:cNvPr id="3074" name="Picture 2" descr="G:\16f9d1178ee79dc1738ce14b7d67d9c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500042"/>
            <a:ext cx="8270904" cy="4786346"/>
          </a:xfrm>
          <a:prstGeom prst="rect">
            <a:avLst/>
          </a:prstGeom>
          <a:noFill/>
        </p:spPr>
      </p:pic>
      <p:pic>
        <p:nvPicPr>
          <p:cNvPr id="1026" name="Picture 2" descr="G:\img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357694"/>
            <a:ext cx="3643338" cy="2190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224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Композиція, жанрові особливості</vt:lpstr>
      <vt:lpstr>Аналіз оди</vt:lpstr>
      <vt:lpstr>Художні засоби</vt:lpstr>
      <vt:lpstr>Гімн Євросоюзу</vt:lpstr>
      <vt:lpstr>Слайд 8</vt:lpstr>
      <vt:lpstr>  Жанр оди Ф. Шиллер наповнив актуальним суспільно-філософським змістом, важливим для всього людства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25</cp:revision>
  <dcterms:created xsi:type="dcterms:W3CDTF">2013-08-20T22:02:58Z</dcterms:created>
  <dcterms:modified xsi:type="dcterms:W3CDTF">2020-03-11T17:39:42Z</dcterms:modified>
</cp:coreProperties>
</file>