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90" r:id="rId3"/>
    <p:sldId id="268" r:id="rId4"/>
    <p:sldId id="293" r:id="rId5"/>
    <p:sldId id="296" r:id="rId6"/>
    <p:sldId id="294" r:id="rId7"/>
    <p:sldId id="299" r:id="rId8"/>
    <p:sldId id="301" r:id="rId9"/>
    <p:sldId id="302" r:id="rId10"/>
    <p:sldId id="303" r:id="rId11"/>
    <p:sldId id="277" r:id="rId12"/>
    <p:sldId id="305" r:id="rId13"/>
    <p:sldId id="310" r:id="rId14"/>
    <p:sldId id="311" r:id="rId15"/>
    <p:sldId id="314" r:id="rId16"/>
    <p:sldId id="307" r:id="rId17"/>
    <p:sldId id="287" r:id="rId18"/>
    <p:sldId id="291" r:id="rId19"/>
    <p:sldId id="316" r:id="rId20"/>
    <p:sldId id="31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D31C8B-1BE4-44AD-8414-F62EF9C7085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034CFB-7294-44BB-A4A4-418CC5CF84F8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невелика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кількість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персонажів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;</a:t>
          </a:r>
        </a:p>
      </dgm:t>
    </dgm:pt>
    <dgm:pt modelId="{6842E8D2-8665-4257-9B97-404B29AB3BD1}" type="parTrans" cxnId="{7E1FED5C-F482-4EEF-90CE-2CAF5F4EC026}">
      <dgm:prSet/>
      <dgm:spPr/>
      <dgm:t>
        <a:bodyPr/>
        <a:lstStyle/>
        <a:p>
          <a:endParaRPr lang="ru-RU"/>
        </a:p>
      </dgm:t>
    </dgm:pt>
    <dgm:pt modelId="{EF9F9613-3380-4925-A41D-6E0281D31AA6}" type="sibTrans" cxnId="{7E1FED5C-F482-4EEF-90CE-2CAF5F4EC026}">
      <dgm:prSet/>
      <dgm:spPr/>
      <dgm:t>
        <a:bodyPr/>
        <a:lstStyle/>
        <a:p>
          <a:endParaRPr lang="ru-RU"/>
        </a:p>
      </dgm:t>
    </dgm:pt>
    <dgm:pt modelId="{ABBC98F8-ECF5-4968-9598-7B99E1B88E0C}">
      <dgm:prSet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присутність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оповідача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;</a:t>
          </a:r>
        </a:p>
      </dgm:t>
    </dgm:pt>
    <dgm:pt modelId="{AA36B7BF-8409-498C-AEEB-986992AE61B6}" type="parTrans" cxnId="{D11F9F80-3774-4416-80D4-2CBB0D4817EF}">
      <dgm:prSet/>
      <dgm:spPr/>
      <dgm:t>
        <a:bodyPr/>
        <a:lstStyle/>
        <a:p>
          <a:endParaRPr lang="ru-RU"/>
        </a:p>
      </dgm:t>
    </dgm:pt>
    <dgm:pt modelId="{9E2906F7-6832-438D-834E-B8D802761F54}" type="sibTrans" cxnId="{D11F9F80-3774-4416-80D4-2CBB0D4817EF}">
      <dgm:prSet/>
      <dgm:spPr/>
      <dgm:t>
        <a:bodyPr/>
        <a:lstStyle/>
        <a:p>
          <a:endParaRPr lang="ru-RU"/>
        </a:p>
      </dgm:t>
    </dgm:pt>
    <dgm:pt modelId="{B76A8D5E-D170-4E9F-87D8-C64FD82F3883}">
      <dgm:prSet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переплелися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лірична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і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епічна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стихії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, </a:t>
          </a:r>
          <a:endParaRPr lang="ru-RU" dirty="0"/>
        </a:p>
      </dgm:t>
    </dgm:pt>
    <dgm:pt modelId="{2D966BF7-9ED8-4B47-9E89-75DFD6835B39}" type="parTrans" cxnId="{265F1457-129F-4BEE-B5D4-819E1D576E5E}">
      <dgm:prSet/>
      <dgm:spPr/>
      <dgm:t>
        <a:bodyPr/>
        <a:lstStyle/>
        <a:p>
          <a:endParaRPr lang="ru-RU"/>
        </a:p>
      </dgm:t>
    </dgm:pt>
    <dgm:pt modelId="{A9D3E23F-8F4A-47FA-921A-0DE121A2B761}" type="sibTrans" cxnId="{265F1457-129F-4BEE-B5D4-819E1D576E5E}">
      <dgm:prSet/>
      <dgm:spPr/>
      <dgm:t>
        <a:bodyPr/>
        <a:lstStyle/>
        <a:p>
          <a:endParaRPr lang="ru-RU"/>
        </a:p>
      </dgm:t>
    </dgm:pt>
    <dgm:pt modelId="{0032EF67-4C77-45E9-A0FF-3158404482CF}">
      <dgm:prSet/>
      <dgm:spPr/>
      <dgm:t>
        <a:bodyPr/>
        <a:lstStyle/>
        <a:p>
          <a:r>
            <a:rPr lang="ru-RU" smtClean="0">
              <a:latin typeface="Times New Roman" pitchFamily="18" charset="0"/>
              <a:cs typeface="Times New Roman" pitchFamily="18" charset="0"/>
            </a:rPr>
            <a:t>включені фантастичні елементи, 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46B51DB4-07D4-43AF-A510-9B2F27BF09C7}" type="parTrans" cxnId="{DB8942C6-EB73-49EF-A53C-1D5AB22C42BD}">
      <dgm:prSet/>
      <dgm:spPr/>
      <dgm:t>
        <a:bodyPr/>
        <a:lstStyle/>
        <a:p>
          <a:endParaRPr lang="ru-RU"/>
        </a:p>
      </dgm:t>
    </dgm:pt>
    <dgm:pt modelId="{8CE387CC-2F72-4293-8251-0E2DF3010AD8}" type="sibTrans" cxnId="{DB8942C6-EB73-49EF-A53C-1D5AB22C42BD}">
      <dgm:prSet/>
      <dgm:spPr/>
      <dgm:t>
        <a:bodyPr/>
        <a:lstStyle/>
        <a:p>
          <a:endParaRPr lang="ru-RU"/>
        </a:p>
      </dgm:t>
    </dgm:pt>
    <dgm:pt modelId="{7B1FE367-4DDA-4275-A10E-25CFB76BEB6B}">
      <dgm:prSet/>
      <dgm:spPr/>
      <dgm:t>
        <a:bodyPr/>
        <a:lstStyle/>
        <a:p>
          <a:r>
            <a:rPr lang="ru-RU" smtClean="0">
              <a:latin typeface="Times New Roman" pitchFamily="18" charset="0"/>
              <a:cs typeface="Times New Roman" pitchFamily="18" charset="0"/>
            </a:rPr>
            <a:t>відчутна драматична напруженість подій, 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2E7BAEF7-7AEE-49F3-A220-57C67CC6D75B}" type="parTrans" cxnId="{6BB50158-E872-4151-B549-B48362DB3762}">
      <dgm:prSet/>
      <dgm:spPr/>
      <dgm:t>
        <a:bodyPr/>
        <a:lstStyle/>
        <a:p>
          <a:endParaRPr lang="ru-RU"/>
        </a:p>
      </dgm:t>
    </dgm:pt>
    <dgm:pt modelId="{92C95030-F36E-4FCC-B735-EE99973EA8E5}" type="sibTrans" cxnId="{6BB50158-E872-4151-B549-B48362DB3762}">
      <dgm:prSet/>
      <dgm:spPr/>
      <dgm:t>
        <a:bodyPr/>
        <a:lstStyle/>
        <a:p>
          <a:endParaRPr lang="ru-RU"/>
        </a:p>
      </dgm:t>
    </dgm:pt>
    <dgm:pt modelId="{5067A936-01EA-4404-9E69-ABFD1CD79E08}">
      <dgm:prSet/>
      <dgm:spPr/>
      <dgm:t>
        <a:bodyPr/>
        <a:lstStyle/>
        <a:p>
          <a:r>
            <a:rPr lang="ru-RU" smtClean="0">
              <a:latin typeface="Times New Roman" pitchFamily="18" charset="0"/>
              <a:cs typeface="Times New Roman" pitchFamily="18" charset="0"/>
            </a:rPr>
            <a:t>через окремий факт розкриваються загальнолюдські проблеми</a:t>
          </a:r>
          <a:endParaRPr lang="ru-RU"/>
        </a:p>
      </dgm:t>
    </dgm:pt>
    <dgm:pt modelId="{914219D2-4DB1-4B1C-8FE8-09D72B8CA9D4}" type="parTrans" cxnId="{B4C0E3C9-C0E6-4AE5-B456-C9A97F8CC2BA}">
      <dgm:prSet/>
      <dgm:spPr/>
      <dgm:t>
        <a:bodyPr/>
        <a:lstStyle/>
        <a:p>
          <a:endParaRPr lang="ru-RU"/>
        </a:p>
      </dgm:t>
    </dgm:pt>
    <dgm:pt modelId="{DCE715E2-578C-44BB-9BD7-A20963C7B6DB}" type="sibTrans" cxnId="{B4C0E3C9-C0E6-4AE5-B456-C9A97F8CC2BA}">
      <dgm:prSet/>
      <dgm:spPr/>
      <dgm:t>
        <a:bodyPr/>
        <a:lstStyle/>
        <a:p>
          <a:endParaRPr lang="ru-RU"/>
        </a:p>
      </dgm:t>
    </dgm:pt>
    <dgm:pt modelId="{69DDFBA2-3A91-4956-800B-216E88FC2CDF}">
      <dgm:prSet/>
      <dgm:spPr/>
      <dgm:t>
        <a:bodyPr/>
        <a:lstStyle/>
        <a:p>
          <a:r>
            <a:rPr lang="ru-RU" smtClean="0">
              <a:latin typeface="Times New Roman" pitchFamily="18" charset="0"/>
              <a:cs typeface="Times New Roman" pitchFamily="18" charset="0"/>
            </a:rPr>
            <a:t>стійкі фольклорні образи: „золотисті коси”, „блискучі шати”, „із золота гребінь має</a:t>
          </a:r>
          <a:endParaRPr lang="ru-RU"/>
        </a:p>
      </dgm:t>
    </dgm:pt>
    <dgm:pt modelId="{AAFFF7DE-46A0-442F-A60C-5809E3FE8803}" type="parTrans" cxnId="{EBECCA12-EB7D-4FE1-8404-6F710D97C63A}">
      <dgm:prSet/>
      <dgm:spPr/>
      <dgm:t>
        <a:bodyPr/>
        <a:lstStyle/>
        <a:p>
          <a:endParaRPr lang="ru-RU"/>
        </a:p>
      </dgm:t>
    </dgm:pt>
    <dgm:pt modelId="{3041FACC-8B41-4E82-BE9C-F9056CD80C9F}" type="sibTrans" cxnId="{EBECCA12-EB7D-4FE1-8404-6F710D97C63A}">
      <dgm:prSet/>
      <dgm:spPr/>
      <dgm:t>
        <a:bodyPr/>
        <a:lstStyle/>
        <a:p>
          <a:endParaRPr lang="ru-RU"/>
        </a:p>
      </dgm:t>
    </dgm:pt>
    <dgm:pt modelId="{93E8C348-7A68-4EAF-9143-F8B14D19FE18}" type="pres">
      <dgm:prSet presAssocID="{20D31C8B-1BE4-44AD-8414-F62EF9C7085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88F8EB-BF1C-4118-9FFB-38BDC15C5CA4}" type="pres">
      <dgm:prSet presAssocID="{7B1FE367-4DDA-4275-A10E-25CFB76BEB6B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B21219-1CAC-4B0F-A6B8-8392D285950C}" type="pres">
      <dgm:prSet presAssocID="{92C95030-F36E-4FCC-B735-EE99973EA8E5}" presName="sibTrans" presStyleCnt="0"/>
      <dgm:spPr/>
    </dgm:pt>
    <dgm:pt modelId="{957E97AE-E014-435D-96C4-D3798AE68479}" type="pres">
      <dgm:prSet presAssocID="{0032EF67-4C77-45E9-A0FF-3158404482CF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CE7AB8-5DE8-4181-BFAF-F520C1193D88}" type="pres">
      <dgm:prSet presAssocID="{8CE387CC-2F72-4293-8251-0E2DF3010AD8}" presName="sibTrans" presStyleCnt="0"/>
      <dgm:spPr/>
    </dgm:pt>
    <dgm:pt modelId="{C0A87845-BEFC-4F20-895C-0BF7D5A3C415}" type="pres">
      <dgm:prSet presAssocID="{B76A8D5E-D170-4E9F-87D8-C64FD82F388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317967-81F6-4483-B635-C1E8335C6651}" type="pres">
      <dgm:prSet presAssocID="{A9D3E23F-8F4A-47FA-921A-0DE121A2B761}" presName="sibTrans" presStyleCnt="0"/>
      <dgm:spPr/>
    </dgm:pt>
    <dgm:pt modelId="{329B633E-4138-4E10-AB23-9FBFEEE2D90F}" type="pres">
      <dgm:prSet presAssocID="{83034CFB-7294-44BB-A4A4-418CC5CF84F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DB7BF3-FFF6-4257-960B-7109C5674652}" type="pres">
      <dgm:prSet presAssocID="{EF9F9613-3380-4925-A41D-6E0281D31AA6}" presName="sibTrans" presStyleCnt="0"/>
      <dgm:spPr/>
    </dgm:pt>
    <dgm:pt modelId="{0DF6DAC0-EF8E-437D-B935-8A6D543217CE}" type="pres">
      <dgm:prSet presAssocID="{ABBC98F8-ECF5-4968-9598-7B99E1B88E0C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EF26D2-D3DE-42D7-A13B-FF111E19B1A8}" type="pres">
      <dgm:prSet presAssocID="{9E2906F7-6832-438D-834E-B8D802761F54}" presName="sibTrans" presStyleCnt="0"/>
      <dgm:spPr/>
    </dgm:pt>
    <dgm:pt modelId="{37E7E474-D32A-42CC-B286-41973146B008}" type="pres">
      <dgm:prSet presAssocID="{69DDFBA2-3A91-4956-800B-216E88FC2CD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430F4-A1D5-4A0C-A80B-8D2C66750D81}" type="pres">
      <dgm:prSet presAssocID="{3041FACC-8B41-4E82-BE9C-F9056CD80C9F}" presName="sibTrans" presStyleCnt="0"/>
      <dgm:spPr/>
    </dgm:pt>
    <dgm:pt modelId="{CCF5D7D4-355A-48F1-B067-4C38FE3B7F72}" type="pres">
      <dgm:prSet presAssocID="{5067A936-01EA-4404-9E69-ABFD1CD79E08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15BEE5-F1B1-4AC7-9036-285280407AA6}" type="presOf" srcId="{B76A8D5E-D170-4E9F-87D8-C64FD82F3883}" destId="{C0A87845-BEFC-4F20-895C-0BF7D5A3C415}" srcOrd="0" destOrd="0" presId="urn:microsoft.com/office/officeart/2005/8/layout/default"/>
    <dgm:cxn modelId="{EBECCA12-EB7D-4FE1-8404-6F710D97C63A}" srcId="{20D31C8B-1BE4-44AD-8414-F62EF9C7085B}" destId="{69DDFBA2-3A91-4956-800B-216E88FC2CDF}" srcOrd="5" destOrd="0" parTransId="{AAFFF7DE-46A0-442F-A60C-5809E3FE8803}" sibTransId="{3041FACC-8B41-4E82-BE9C-F9056CD80C9F}"/>
    <dgm:cxn modelId="{D11F9F80-3774-4416-80D4-2CBB0D4817EF}" srcId="{20D31C8B-1BE4-44AD-8414-F62EF9C7085B}" destId="{ABBC98F8-ECF5-4968-9598-7B99E1B88E0C}" srcOrd="4" destOrd="0" parTransId="{AA36B7BF-8409-498C-AEEB-986992AE61B6}" sibTransId="{9E2906F7-6832-438D-834E-B8D802761F54}"/>
    <dgm:cxn modelId="{352E6CA8-A5BC-4D60-9D98-D93C88F0B284}" type="presOf" srcId="{69DDFBA2-3A91-4956-800B-216E88FC2CDF}" destId="{37E7E474-D32A-42CC-B286-41973146B008}" srcOrd="0" destOrd="0" presId="urn:microsoft.com/office/officeart/2005/8/layout/default"/>
    <dgm:cxn modelId="{46EABD30-706A-404E-B7F5-9DB1C39E789A}" type="presOf" srcId="{7B1FE367-4DDA-4275-A10E-25CFB76BEB6B}" destId="{A288F8EB-BF1C-4118-9FFB-38BDC15C5CA4}" srcOrd="0" destOrd="0" presId="urn:microsoft.com/office/officeart/2005/8/layout/default"/>
    <dgm:cxn modelId="{FDBF9BCC-5B64-42CA-B734-3991FB324E2F}" type="presOf" srcId="{0032EF67-4C77-45E9-A0FF-3158404482CF}" destId="{957E97AE-E014-435D-96C4-D3798AE68479}" srcOrd="0" destOrd="0" presId="urn:microsoft.com/office/officeart/2005/8/layout/default"/>
    <dgm:cxn modelId="{265F1457-129F-4BEE-B5D4-819E1D576E5E}" srcId="{20D31C8B-1BE4-44AD-8414-F62EF9C7085B}" destId="{B76A8D5E-D170-4E9F-87D8-C64FD82F3883}" srcOrd="2" destOrd="0" parTransId="{2D966BF7-9ED8-4B47-9E89-75DFD6835B39}" sibTransId="{A9D3E23F-8F4A-47FA-921A-0DE121A2B761}"/>
    <dgm:cxn modelId="{DB8942C6-EB73-49EF-A53C-1D5AB22C42BD}" srcId="{20D31C8B-1BE4-44AD-8414-F62EF9C7085B}" destId="{0032EF67-4C77-45E9-A0FF-3158404482CF}" srcOrd="1" destOrd="0" parTransId="{46B51DB4-07D4-43AF-A510-9B2F27BF09C7}" sibTransId="{8CE387CC-2F72-4293-8251-0E2DF3010AD8}"/>
    <dgm:cxn modelId="{6BB50158-E872-4151-B549-B48362DB3762}" srcId="{20D31C8B-1BE4-44AD-8414-F62EF9C7085B}" destId="{7B1FE367-4DDA-4275-A10E-25CFB76BEB6B}" srcOrd="0" destOrd="0" parTransId="{2E7BAEF7-7AEE-49F3-A220-57C67CC6D75B}" sibTransId="{92C95030-F36E-4FCC-B735-EE99973EA8E5}"/>
    <dgm:cxn modelId="{63D3F8CC-9764-4ED4-B5D8-DD52EDA20880}" type="presOf" srcId="{83034CFB-7294-44BB-A4A4-418CC5CF84F8}" destId="{329B633E-4138-4E10-AB23-9FBFEEE2D90F}" srcOrd="0" destOrd="0" presId="urn:microsoft.com/office/officeart/2005/8/layout/default"/>
    <dgm:cxn modelId="{B4C0E3C9-C0E6-4AE5-B456-C9A97F8CC2BA}" srcId="{20D31C8B-1BE4-44AD-8414-F62EF9C7085B}" destId="{5067A936-01EA-4404-9E69-ABFD1CD79E08}" srcOrd="6" destOrd="0" parTransId="{914219D2-4DB1-4B1C-8FE8-09D72B8CA9D4}" sibTransId="{DCE715E2-578C-44BB-9BD7-A20963C7B6DB}"/>
    <dgm:cxn modelId="{B1D3660A-0C00-4C82-B261-C3A071F9F9D6}" type="presOf" srcId="{ABBC98F8-ECF5-4968-9598-7B99E1B88E0C}" destId="{0DF6DAC0-EF8E-437D-B935-8A6D543217CE}" srcOrd="0" destOrd="0" presId="urn:microsoft.com/office/officeart/2005/8/layout/default"/>
    <dgm:cxn modelId="{7E1FED5C-F482-4EEF-90CE-2CAF5F4EC026}" srcId="{20D31C8B-1BE4-44AD-8414-F62EF9C7085B}" destId="{83034CFB-7294-44BB-A4A4-418CC5CF84F8}" srcOrd="3" destOrd="0" parTransId="{6842E8D2-8665-4257-9B97-404B29AB3BD1}" sibTransId="{EF9F9613-3380-4925-A41D-6E0281D31AA6}"/>
    <dgm:cxn modelId="{EA748ACA-AE6D-47BE-8D81-84B8F72654BD}" type="presOf" srcId="{5067A936-01EA-4404-9E69-ABFD1CD79E08}" destId="{CCF5D7D4-355A-48F1-B067-4C38FE3B7F72}" srcOrd="0" destOrd="0" presId="urn:microsoft.com/office/officeart/2005/8/layout/default"/>
    <dgm:cxn modelId="{99479B81-AB23-4EA4-90AE-89EE31BFEF80}" type="presOf" srcId="{20D31C8B-1BE4-44AD-8414-F62EF9C7085B}" destId="{93E8C348-7A68-4EAF-9143-F8B14D19FE18}" srcOrd="0" destOrd="0" presId="urn:microsoft.com/office/officeart/2005/8/layout/default"/>
    <dgm:cxn modelId="{4C193115-0762-4FC8-A2B1-3E63C220785A}" type="presParOf" srcId="{93E8C348-7A68-4EAF-9143-F8B14D19FE18}" destId="{A288F8EB-BF1C-4118-9FFB-38BDC15C5CA4}" srcOrd="0" destOrd="0" presId="urn:microsoft.com/office/officeart/2005/8/layout/default"/>
    <dgm:cxn modelId="{16CE116D-F420-44AB-97FC-0408C54BBAD5}" type="presParOf" srcId="{93E8C348-7A68-4EAF-9143-F8B14D19FE18}" destId="{B5B21219-1CAC-4B0F-A6B8-8392D285950C}" srcOrd="1" destOrd="0" presId="urn:microsoft.com/office/officeart/2005/8/layout/default"/>
    <dgm:cxn modelId="{BF9D21DA-FCA3-4E6C-85D7-FFF5EC3EEC97}" type="presParOf" srcId="{93E8C348-7A68-4EAF-9143-F8B14D19FE18}" destId="{957E97AE-E014-435D-96C4-D3798AE68479}" srcOrd="2" destOrd="0" presId="urn:microsoft.com/office/officeart/2005/8/layout/default"/>
    <dgm:cxn modelId="{451BFA17-411E-41B0-A34F-019AAE00AD61}" type="presParOf" srcId="{93E8C348-7A68-4EAF-9143-F8B14D19FE18}" destId="{20CE7AB8-5DE8-4181-BFAF-F520C1193D88}" srcOrd="3" destOrd="0" presId="urn:microsoft.com/office/officeart/2005/8/layout/default"/>
    <dgm:cxn modelId="{66416386-CA21-4F39-9D8F-F49406C67E88}" type="presParOf" srcId="{93E8C348-7A68-4EAF-9143-F8B14D19FE18}" destId="{C0A87845-BEFC-4F20-895C-0BF7D5A3C415}" srcOrd="4" destOrd="0" presId="urn:microsoft.com/office/officeart/2005/8/layout/default"/>
    <dgm:cxn modelId="{C0507774-85C5-45DA-B36D-117672E292BB}" type="presParOf" srcId="{93E8C348-7A68-4EAF-9143-F8B14D19FE18}" destId="{69317967-81F6-4483-B635-C1E8335C6651}" srcOrd="5" destOrd="0" presId="urn:microsoft.com/office/officeart/2005/8/layout/default"/>
    <dgm:cxn modelId="{203E9528-FD59-403B-99B7-D269B007CB85}" type="presParOf" srcId="{93E8C348-7A68-4EAF-9143-F8B14D19FE18}" destId="{329B633E-4138-4E10-AB23-9FBFEEE2D90F}" srcOrd="6" destOrd="0" presId="urn:microsoft.com/office/officeart/2005/8/layout/default"/>
    <dgm:cxn modelId="{566C7A91-23E5-4EF3-ABE7-61BED7FD757E}" type="presParOf" srcId="{93E8C348-7A68-4EAF-9143-F8B14D19FE18}" destId="{06DB7BF3-FFF6-4257-960B-7109C5674652}" srcOrd="7" destOrd="0" presId="urn:microsoft.com/office/officeart/2005/8/layout/default"/>
    <dgm:cxn modelId="{14C218BE-F24F-45D2-8F29-8EF9A1A8C6FD}" type="presParOf" srcId="{93E8C348-7A68-4EAF-9143-F8B14D19FE18}" destId="{0DF6DAC0-EF8E-437D-B935-8A6D543217CE}" srcOrd="8" destOrd="0" presId="urn:microsoft.com/office/officeart/2005/8/layout/default"/>
    <dgm:cxn modelId="{DBB95853-51B4-4394-A2C8-437628D5E6E3}" type="presParOf" srcId="{93E8C348-7A68-4EAF-9143-F8B14D19FE18}" destId="{F9EF26D2-D3DE-42D7-A13B-FF111E19B1A8}" srcOrd="9" destOrd="0" presId="urn:microsoft.com/office/officeart/2005/8/layout/default"/>
    <dgm:cxn modelId="{17DF7065-3C30-49C5-9F61-F86EA912F1A8}" type="presParOf" srcId="{93E8C348-7A68-4EAF-9143-F8B14D19FE18}" destId="{37E7E474-D32A-42CC-B286-41973146B008}" srcOrd="10" destOrd="0" presId="urn:microsoft.com/office/officeart/2005/8/layout/default"/>
    <dgm:cxn modelId="{EA9783FD-3667-4DCF-96E5-E17D46FE8FD5}" type="presParOf" srcId="{93E8C348-7A68-4EAF-9143-F8B14D19FE18}" destId="{8A5430F4-A1D5-4A0C-A80B-8D2C66750D81}" srcOrd="11" destOrd="0" presId="urn:microsoft.com/office/officeart/2005/8/layout/default"/>
    <dgm:cxn modelId="{88F2E4BA-B8D6-4EE5-A24D-3BCC04844EA7}" type="presParOf" srcId="{93E8C348-7A68-4EAF-9143-F8B14D19FE18}" destId="{CCF5D7D4-355A-48F1-B067-4C38FE3B7F72}" srcOrd="12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3FB76-FB53-4624-8AF7-249660A87639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44B80-8767-48BC-AB5E-6D42BD61E7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Генріх Гейне “ Не знаю, що стало зо мною…” </a:t>
            </a:r>
            <a:r>
              <a:rPr lang="pl-PL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Утілення високого почуття кохання у вірші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>
              <a:buNone/>
            </a:pPr>
            <a:r>
              <a:rPr lang="uk-UA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Епіграф: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Зоря 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упала в 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прірву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небесної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течії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то зоря 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кохання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 я 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впізнав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„Книги 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пісень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Г. Гейне)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" name="Содержимое 6" descr="http://poradumo.pp.ua/uploads/posts/2015-12/genrh-geyne-bografya-korotko-ckav-fakti-tvorchst_911.jpeg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919357" y="1857364"/>
            <a:ext cx="3509767" cy="426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Мета уроку: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продовжити знайомство з творчістю Генріха Гейне;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удосконалювати навички аналізу поетичних творів,  збагачувати  мовлення учнів;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розвивати творче мислення учнів, їх  читацькі інтереси;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сприяти вихованню любові до поезії.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Пригадайте особливості мистецтва романтизму. </a:t>
            </a:r>
            <a:b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Яка з перерахованих ознак не належить до романтизму? А яка з ознак характеризує сутність романтизму?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Основний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конфлікт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конфлікт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ідеалом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дійсністю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контрасту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антитези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зображенні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дійсності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Природа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джерело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натхнення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Великий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інтерес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фольклору;</a:t>
            </a:r>
            <a:endParaRPr lang="pl-PL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Наслідування античного мистецтва (не належить )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Емоційне ставлення до зображуваного;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Незвичайні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герої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незвичних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обставинах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сутність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Увага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Літературна вікторина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4353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 marL="1143000" lvl="0" indent="-1143000">
              <a:buFont typeface="+mj-lt"/>
              <a:buAutoNum type="arabicPeriod"/>
            </a:pP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Представником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яко</a:t>
            </a: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ї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кра</a:t>
            </a: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ї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ни </a:t>
            </a: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 є  Г.Гейне? (Німеччини)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lvl="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У якій родині народився  поет ? (єврейського торговця)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lvl="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  Зі скількох років почав писати вірші?  (з 12)</a:t>
            </a:r>
          </a:p>
          <a:p>
            <a:pPr marL="1143000" lvl="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Кому завдячує своїми поетичними здібностями? (матері)</a:t>
            </a:r>
          </a:p>
          <a:p>
            <a:pPr marL="1143000" lvl="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Де здобував Г.Гейне освіту ? ( в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Дюссельдорфському</a:t>
            </a: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 ліцеї, Боннському, </a:t>
            </a:r>
            <a:r>
              <a:rPr lang="uk-UA" sz="7200" dirty="0" err="1" smtClean="0">
                <a:latin typeface="Times New Roman" pitchFamily="18" charset="0"/>
                <a:cs typeface="Times New Roman" pitchFamily="18" charset="0"/>
              </a:rPr>
              <a:t>Геттінгенському</a:t>
            </a: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 та Берлінському університетах)</a:t>
            </a:r>
          </a:p>
          <a:p>
            <a:pPr marL="114300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В якому університеті Г.Гейне захистив докторську дисертацію на ступінь доктора права? (у </a:t>
            </a:r>
            <a:r>
              <a:rPr lang="uk-UA" sz="7200" dirty="0" err="1" smtClean="0">
                <a:latin typeface="Times New Roman" pitchFamily="18" charset="0"/>
                <a:cs typeface="Times New Roman" pitchFamily="18" charset="0"/>
              </a:rPr>
              <a:t>Геттінгенському</a:t>
            </a: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lvl="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Яку науку вивчав Г.Гейне у торговій фірмі свого дядька Соломона? (комерцію)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lvl="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Кому були присвячені перші ліричні твори Г.Гейне? (кузині </a:t>
            </a:r>
            <a:r>
              <a:rPr lang="uk-UA" sz="7200" dirty="0" err="1" smtClean="0">
                <a:latin typeface="Times New Roman" pitchFamily="18" charset="0"/>
                <a:cs typeface="Times New Roman" pitchFamily="18" charset="0"/>
              </a:rPr>
              <a:t>Амалії</a:t>
            </a: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lvl="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З яким німецьким поетом-сучасником прагнув познайомитися Г.Гейне? ( з Гете)</a:t>
            </a:r>
          </a:p>
          <a:p>
            <a:pPr marL="1143000" lvl="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Як називали  Г. Гейне критики  його творчості? (німецьким Байроном)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lvl="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Яку назву має збірка ранньої лірики Г.Гейне, яка зробила його відомим в усій Європі? («Книга пісень»)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lvl="0" indent="-1143000">
              <a:buFont typeface="+mj-lt"/>
              <a:buAutoNum type="arabicPeriod"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Зі скількох частин складається збірка поезій Г.Гейне «Книга пісень»? (з 5 )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indent="-1143000">
              <a:buNone/>
            </a:pPr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indent="-1143000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1143000" indent="-1143000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Виразне читання вірша Г.Гейне </a:t>
            </a:r>
            <a:br>
              <a:rPr lang="uk-U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 НЕ знаю, що стало зо мною…»</a:t>
            </a:r>
            <a:br>
              <a:rPr lang="uk-U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 перекладі Л.</a:t>
            </a:r>
            <a:r>
              <a:rPr lang="pl-PL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Первомайського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4488"/>
            <a:ext cx="4040188" cy="441167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знаю,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стало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мною,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Сумує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,-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сну,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спокою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Казка стара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свіже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смеркає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Привільний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Рейн затих;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Вечірній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промінь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Ген на шпилях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гірських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Незнана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красуня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кручі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Сидить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самоті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Упали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блискучі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Коси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золоті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462598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золота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гребінь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I косу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розчісує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ним,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дикої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пісні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співає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співаної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ніким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човні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рибалку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пору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Проймає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нестерпний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дивиться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вгору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-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бачить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скель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хвиль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Зникають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потоці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бурхливім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човен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хлопець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очей,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I все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своїм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співом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Зробила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Лорелей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Словникова робота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Лорелея</a:t>
            </a:r>
            <a:r>
              <a:rPr lang="uk-UA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– водяна німфа, красуня зі старовинної легенди.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Що покладено в основу цього твору? (Давню німецьку легенду про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Лорелей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, яка своїм співом, коли сиділа на скелі, причаровувала човнярів)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" name="Содержимое 6" descr="&amp;Gcy;&amp;iecy;&amp;ncy;&amp;rcy;&amp;icy;&amp;khcy; &amp;Gcy;&amp;iecy;&amp;jcy;&amp;ncy;&amp;iecy; - &amp;Lcy;&amp;ocy;&amp;rcy;&amp;iecy;&amp;lcy;&amp;iecy;&amp;yacy; (&amp;scy;&amp;bcy;&amp;ocy;&amp;rcy;&amp;ncy;&amp;icy;&amp;kcy;)"/>
          <p:cNvPicPr>
            <a:picLocks noGrp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 bwMode="auto">
          <a:xfrm>
            <a:off x="4645025" y="2646978"/>
            <a:ext cx="4041775" cy="300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Аналіз художнього тексту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lvl="0"/>
            <a:endParaRPr lang="uk-UA" dirty="0" smtClean="0"/>
          </a:p>
          <a:p>
            <a:pPr lvl="0"/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Яке враження справив на </a:t>
            </a:r>
            <a:r>
              <a:rPr lang="uk-UA" sz="2600" smtClean="0">
                <a:latin typeface="Times New Roman" pitchFamily="18" charset="0"/>
                <a:cs typeface="Times New Roman" pitchFamily="18" charset="0"/>
              </a:rPr>
              <a:t>вас  вірш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Гейне? </a:t>
            </a:r>
          </a:p>
          <a:p>
            <a:pPr lvl="0">
              <a:buNone/>
            </a:pP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        Де і коли відбувається дія? ( В минулому - в уяві, у казці. В сучасному – відлуння)</a:t>
            </a:r>
          </a:p>
          <a:p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Якими словами автор передає внутрішній стан ліричного героя? </a:t>
            </a:r>
          </a:p>
          <a:p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Чому його серце сумує? (він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теж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закоханий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красуню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недосяжну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наче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Лорелея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Стара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казка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роз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ятрила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lvl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12" name="Содержимое 5" descr="&amp;Kcy;&amp;acy;&amp;rcy;&amp;tcy;&amp;icy;&amp;ncy;&amp;kcy;&amp;icy; &amp;pcy;&amp;ocy; &amp;zcy;&amp;acy;&amp;pcy;&amp;rcy;&amp;ocy;&amp;scy;&amp;ucy; &amp;gcy;&amp;iecy;&amp;ncy;&amp;rcy;&amp;iukcy;&amp;khcy; &amp;gcy;&amp;iecy;&amp;jcy;&amp;ncy;&amp;iecy; &amp;lcy;&amp;ocy;&amp;rcy;&amp;iecy;&amp;lcy;&amp;iecy;&amp;yacy; &amp;fcy;&amp;ocy;&amp;tcy;&amp;ocy;"/>
          <p:cNvPicPr>
            <a:picLocks noGrp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 bwMode="auto">
          <a:xfrm>
            <a:off x="4645025" y="2650101"/>
            <a:ext cx="4041775" cy="300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Як автор описує вечірній рейнський краєвид?  (лаконічно)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 картині невідомого художника 19 ст. зображено скелю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Лорелей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Порівняйте, як зображене на картині співвідноситься з описом природи  у вірші?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5" descr="http://www.monsalvat.globalfolio.net/assets/trouver/Loreley.jpg"/>
          <p:cNvPicPr>
            <a:picLocks noGrp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 bwMode="auto">
          <a:xfrm>
            <a:off x="4645025" y="2826837"/>
            <a:ext cx="4041775" cy="264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Про кого розповідає ліричний герой? (Про золотокосу красуню).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Як образ річкової феї контрастує з нещастями, які приносять її чари?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Як прекрасне в цьому вірші поєднується з трагічним?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До чого наближений її опис? ( До народних казок ).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Якою фарбою насичений вірш? ( Золотою, тому, що цей колір має казкову таємничість, вносить очікування трагізму, підкреслює душевну красу.).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Що несе золото у фольклорі? (Воно часто є причиною горя або загибелі людей).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Виділіть зорові і слухові образи. 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 чому поет вбачає фатальність кохання, якому беззастережно віддається закоханий герой?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Жанр твору</a:t>
            </a:r>
            <a:b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Доведіть,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вірш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„Не знаю,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стало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мною...”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близький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фольклорної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5" descr="&amp;scy;&amp;tcy;&amp;icy;&amp;khcy; &amp;gcy;&amp;iecy;&amp;jcy;&amp;ncy;&amp;iecy; &amp;lcy;&amp;ocy;&amp;rcy;&amp;iecy;&amp;lcy;&amp;iecy;&amp;jcy;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069901" y="1600200"/>
            <a:ext cx="281319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Визначте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тему та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головну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думку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поезії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endParaRPr lang="ru-RU" sz="1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поезії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Згубна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кохання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Головна думка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поезії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Кохання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складне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незбагненне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почуття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Які художні засоби використовує поет?</a:t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Знайдіть їх у тексті і зачитайте</a:t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Метафори: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« промінь грає»;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“Рейн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затих”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Епітети: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«повільний плин», «казка стара», «повітря свіже»,  “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незнана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красуня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блискучі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«коси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золоті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дикої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пісні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lvl="0"/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Анафори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«І косу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розчісує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ним,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дикої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пісні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співає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Виділіть ключові образи у тексті</a:t>
            </a:r>
            <a:br>
              <a:rPr lang="uk-UA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У чому символічність художніх образів, створених автором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Красуня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Лорелей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символом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згубної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кохання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Рибалка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символ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ілюзорності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романтичних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мрій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Повільний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Рейн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символізує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плин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трапляються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скелі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життєві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незгоди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негаразди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причиною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фізичної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моральної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смерті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Мистецька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світлиця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Lcy;.&amp;Lcy;&amp;acy;&amp;ncy;&amp;gcy;&amp;iecy; « &amp;Scy;&amp;kcy;&amp;iecy;&amp;lcy;&amp;yacy; &amp;Lcy;&amp;ocy;&amp;rcy;&amp;iecy;&amp;lcy;&amp;iecy;&amp;jcy; &amp;ncy;&amp;acy; &amp;Rcy;&amp;iecy;&amp;jcy;&amp;ncy;&amp;iukcy;»&quot;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844606" y="1214423"/>
            <a:ext cx="487079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Що зображено на репродукції? 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Який настрій картини? 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Чи збігається він з настроєм вірша?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Чи допомагає картина зрозуміти переживання ліричного героя?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Робота у групах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Прочитайте подану інформацію про 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популярність твору</a:t>
            </a:r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0" dirty="0" smtClean="0">
                <a:latin typeface="Times New Roman" pitchFamily="18" charset="0"/>
                <a:cs typeface="Times New Roman" pitchFamily="18" charset="0"/>
              </a:rPr>
              <a:t>І група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Цей вірш став у Німеччині популярною народною піснею. В часи приходу до влади націонал-соціалістів на чолі з Гітлером, коли всі твори великого поета були заборонені, баладу про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Лорелей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друкували в пісенниках без імені автора. Простота, природність його поезії покорила читачів..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“Без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любові немає щастя, без щастя немає життя,  ” – таким було кредо ліричного героя творів Г.Гейне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143636" y="1535113"/>
            <a:ext cx="2543164" cy="639762"/>
          </a:xfrm>
        </p:spPr>
        <p:txBody>
          <a:bodyPr/>
          <a:lstStyle/>
          <a:p>
            <a:r>
              <a:rPr lang="uk-UA" b="0" dirty="0" smtClean="0">
                <a:latin typeface="Times New Roman" pitchFamily="18" charset="0"/>
                <a:cs typeface="Times New Roman" pitchFamily="18" charset="0"/>
              </a:rPr>
              <a:t>ІІ група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Вірш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написаний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зразок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народних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Ключовим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творі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традиційний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німецького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фольклору,— образ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Лорелей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дівчини-сирени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Рейну,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чарувала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рибалок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своїм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співом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давня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народна легенда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загиблу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нещасну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красуню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випливає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узбережжя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заворожує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пропливає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Рейном.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Зачаровані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красою русалки,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човнярі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втрачають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пильність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гинуть.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Гейне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зробив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сюжет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популярним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вірш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став народною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піснею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Дайте відповідь на запитання: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Чому цей вірш став народною піснею?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Що довів Гейне сучасникам?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Прослухайте  пісню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“Лорелей”у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виконанні німецької рок – групи </a:t>
            </a:r>
            <a:r>
              <a:rPr lang="pl-PL" sz="2400" dirty="0" smtClean="0"/>
              <a:t>«</a:t>
            </a:r>
            <a:r>
              <a:rPr lang="pl-PL" sz="2400" dirty="0"/>
              <a:t>Scorpions</a:t>
            </a:r>
            <a:r>
              <a:rPr lang="pl-PL" sz="2400" dirty="0" smtClean="0"/>
              <a:t>»</a:t>
            </a:r>
            <a:r>
              <a:rPr lang="uk-UA" sz="2400" dirty="0" smtClean="0"/>
              <a:t>. </a:t>
            </a:r>
            <a:r>
              <a:rPr lang="pl-PL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https://www.youtube.com/watch?v=kcNeOPWIsg0</a:t>
            </a:r>
            <a:endParaRPr lang="uk-UA" sz="2400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Порівняйте текст вірша Г. Гейне із текстом гітариста групи 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Ябса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Матіаса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Як тема нещасливого кохання розкривається в рок – композиції?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Генріх Гейне й українська література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«З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німецьких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поетів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XIX 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мабут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найбільше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поталанило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ереклади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українською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мовою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Генріхові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Гейне», – так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зауважив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Іван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Франко в далекому 1902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buNone/>
            </a:pP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   Його твори перекладали: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Михайло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Старицький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Пантелеймон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Куліш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Юрій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Федькович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, Панас Мирний, Микола вороний, Павло Грабовський, Михайло Коцюбинський, Павло Тичина, Максим Рильський, Андрій Малишко,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Леонід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Первомайський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Для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Лесі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Українки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німецький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поет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не просто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улюбленим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автором, 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беззаперечяним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авторитетом 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фотографія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стояла на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письмовому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столі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Видатна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українська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поетеса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переклала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92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поезії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«Книги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пісень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Гейне.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ПІДСУМКИ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Прочитайте епіграф до уроку. Як ви розумієте слова Гейне?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Чому вірші Гейне можна назвати романтичними</a:t>
            </a:r>
            <a:r>
              <a:rPr lang="uk-UA" dirty="0"/>
              <a:t>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· 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вважаєте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творчості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Гейне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прикута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увага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читачів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митців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слова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та художників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Які почуття викликають вірші Гейне у вас?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Стратегія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слово»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Методичний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коментар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Стратегія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слово»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узагальнення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опрацьованого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Учитель говорить початок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черзі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одному слову, яке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думку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точно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Заверште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Ліричний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герой Гейне …».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Домашнє  завдання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uk-UA" b="1" dirty="0" smtClean="0"/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Вивчити 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напам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ять вірш.</a:t>
            </a:r>
          </a:p>
          <a:p>
            <a:pPr lvl="0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Написати відгук </a:t>
            </a:r>
          </a:p>
          <a:p>
            <a:pPr lvl="0"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а тему: « Поезія душі Гейне»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uk-UA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Література: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. Братко В. Співець нещасливого кохання. Зарубіжна література в </a:t>
            </a:r>
            <a:r>
              <a:rPr lang="uk-UA" sz="2600" dirty="0" err="1">
                <a:latin typeface="Times New Roman" pitchFamily="18" charset="0"/>
                <a:cs typeface="Times New Roman" pitchFamily="18" charset="0"/>
              </a:rPr>
              <a:t>навчальніх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 закладах .- 2001,-№10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2.Говдя Б.С. Уроки зарубіжної літератури у 8 класі. Зарубіжна література в навчальних закладах. - 2003 р. № 1.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3 . Підручник . Зарубіжна література. 9 клас  </a:t>
            </a:r>
            <a:r>
              <a:rPr lang="uk-UA" sz="2600" dirty="0" err="1">
                <a:latin typeface="Times New Roman" pitchFamily="18" charset="0"/>
                <a:cs typeface="Times New Roman" pitchFamily="18" charset="0"/>
              </a:rPr>
              <a:t>.Міляновська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, 2017рік.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1536</TotalTime>
  <Words>1082</Words>
  <Application>Microsoft Office PowerPoint</Application>
  <PresentationFormat>Экран (4:3)</PresentationFormat>
  <Paragraphs>121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Генріх Гейне “ Не знаю, що стало зо мною…”  Утілення високого почуття кохання у вірші</vt:lpstr>
      <vt:lpstr>Мета уроку:</vt:lpstr>
      <vt:lpstr>Пригадайте особливості мистецтва романтизму.  Яка з перерахованих ознак не належить до романтизму? А яка з ознак характеризує сутність романтизму?</vt:lpstr>
      <vt:lpstr>Літературна вікторина</vt:lpstr>
      <vt:lpstr>Виразне читання вірша Г.Гейне  « НЕ знаю, що стало зо мною…»  у перекладі Л. Первомайського  </vt:lpstr>
      <vt:lpstr>Словникова робота </vt:lpstr>
      <vt:lpstr>Аналіз художнього тексту</vt:lpstr>
      <vt:lpstr>Слайд 8</vt:lpstr>
      <vt:lpstr>Слайд 9</vt:lpstr>
      <vt:lpstr>Жанр твору Доведіть, що вірш „Не знаю, що стало зо мною...” близький до фольклорної балади </vt:lpstr>
      <vt:lpstr>Слайд 11</vt:lpstr>
      <vt:lpstr>Які художні засоби використовує поет?  Знайдіть їх у тексті і зачитайте </vt:lpstr>
      <vt:lpstr>Виділіть ключові образи у тексті У чому символічність художніх образів, створених автором?</vt:lpstr>
      <vt:lpstr>Мистецька світлиця </vt:lpstr>
      <vt:lpstr>Робота у групах Прочитайте подану інформацію про  популярність твору</vt:lpstr>
      <vt:lpstr>Дайте відповідь на запитання:</vt:lpstr>
      <vt:lpstr>Генріх Гейне й українська література</vt:lpstr>
      <vt:lpstr>ПІДСУМКИ</vt:lpstr>
      <vt:lpstr>Домашнє  завдання</vt:lpstr>
      <vt:lpstr>Література: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Генріх Гейне “Лорелея”</dc:title>
  <dc:creator>Admin</dc:creator>
  <cp:lastModifiedBy>Admin</cp:lastModifiedBy>
  <cp:revision>150</cp:revision>
  <dcterms:created xsi:type="dcterms:W3CDTF">2017-10-07T17:25:50Z</dcterms:created>
  <dcterms:modified xsi:type="dcterms:W3CDTF">2019-08-31T05:32:32Z</dcterms:modified>
</cp:coreProperties>
</file>