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57" r:id="rId4"/>
    <p:sldId id="258" r:id="rId5"/>
    <p:sldId id="273" r:id="rId6"/>
    <p:sldId id="260" r:id="rId7"/>
    <p:sldId id="259" r:id="rId8"/>
    <p:sldId id="272" r:id="rId9"/>
    <p:sldId id="262" r:id="rId10"/>
    <p:sldId id="263" r:id="rId11"/>
    <p:sldId id="264" r:id="rId12"/>
    <p:sldId id="277" r:id="rId13"/>
    <p:sldId id="274" r:id="rId14"/>
    <p:sldId id="265" r:id="rId15"/>
    <p:sldId id="276" r:id="rId16"/>
    <p:sldId id="266" r:id="rId17"/>
    <p:sldId id="267" r:id="rId18"/>
    <p:sldId id="268" r:id="rId19"/>
    <p:sldId id="269" r:id="rId20"/>
    <p:sldId id="261" r:id="rId21"/>
    <p:sldId id="275" r:id="rId2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8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78222-1FC9-4470-8858-2223CA84F451}" type="datetimeFigureOut">
              <a:rPr lang="uk-UA" smtClean="0"/>
              <a:t>21.02.2018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D9C85-BC68-442B-9DD7-53202A36166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34387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78222-1FC9-4470-8858-2223CA84F451}" type="datetimeFigureOut">
              <a:rPr lang="uk-UA" smtClean="0"/>
              <a:t>21.02.2018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D9C85-BC68-442B-9DD7-53202A36166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98494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78222-1FC9-4470-8858-2223CA84F451}" type="datetimeFigureOut">
              <a:rPr lang="uk-UA" smtClean="0"/>
              <a:t>21.02.2018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D9C85-BC68-442B-9DD7-53202A36166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167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78222-1FC9-4470-8858-2223CA84F451}" type="datetimeFigureOut">
              <a:rPr lang="uk-UA" smtClean="0"/>
              <a:t>21.02.2018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D9C85-BC68-442B-9DD7-53202A36166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43608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78222-1FC9-4470-8858-2223CA84F451}" type="datetimeFigureOut">
              <a:rPr lang="uk-UA" smtClean="0"/>
              <a:t>21.02.2018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D9C85-BC68-442B-9DD7-53202A36166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45091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78222-1FC9-4470-8858-2223CA84F451}" type="datetimeFigureOut">
              <a:rPr lang="uk-UA" smtClean="0"/>
              <a:t>21.02.2018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D9C85-BC68-442B-9DD7-53202A36166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28460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78222-1FC9-4470-8858-2223CA84F451}" type="datetimeFigureOut">
              <a:rPr lang="uk-UA" smtClean="0"/>
              <a:t>21.02.2018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D9C85-BC68-442B-9DD7-53202A36166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52050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78222-1FC9-4470-8858-2223CA84F451}" type="datetimeFigureOut">
              <a:rPr lang="uk-UA" smtClean="0"/>
              <a:t>21.02.2018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D9C85-BC68-442B-9DD7-53202A36166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76854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78222-1FC9-4470-8858-2223CA84F451}" type="datetimeFigureOut">
              <a:rPr lang="uk-UA" smtClean="0"/>
              <a:t>21.02.2018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D9C85-BC68-442B-9DD7-53202A36166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85975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78222-1FC9-4470-8858-2223CA84F451}" type="datetimeFigureOut">
              <a:rPr lang="uk-UA" smtClean="0"/>
              <a:t>21.02.2018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D9C85-BC68-442B-9DD7-53202A36166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37947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78222-1FC9-4470-8858-2223CA84F451}" type="datetimeFigureOut">
              <a:rPr lang="uk-UA" smtClean="0"/>
              <a:t>21.02.2018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D9C85-BC68-442B-9DD7-53202A36166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43381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A78222-1FC9-4470-8858-2223CA84F451}" type="datetimeFigureOut">
              <a:rPr lang="uk-UA" smtClean="0"/>
              <a:t>21.02.2018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6D9C85-BC68-442B-9DD7-53202A36166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85982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8.png"/><Relationship Id="rId4" Type="http://schemas.openxmlformats.org/officeDocument/2006/relationships/image" Target="../media/image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dovidka.biz.ua/oda-do-radosti-analiz" TargetMode="External"/><Relationship Id="rId3" Type="http://schemas.openxmlformats.org/officeDocument/2006/relationships/hyperlink" Target="http://metoduchna-palitra.blogspot.com/p/1759-1805.html" TargetMode="External"/><Relationship Id="rId7" Type="http://schemas.openxmlformats.org/officeDocument/2006/relationships/hyperlink" Target="https://www.schoollife.org.ua/1356-2017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osvita.ua/doc/files/news/473/47367/Urok.doc" TargetMode="External"/><Relationship Id="rId11" Type="http://schemas.openxmlformats.org/officeDocument/2006/relationships/hyperlink" Target="https://www.youtube.com/watch?v=q30GxJk0SlI" TargetMode="External"/><Relationship Id="rId5" Type="http://schemas.openxmlformats.org/officeDocument/2006/relationships/hyperlink" Target="http://www.zarlit.com/lesson/9klas_3/13.html" TargetMode="External"/><Relationship Id="rId10" Type="http://schemas.openxmlformats.org/officeDocument/2006/relationships/hyperlink" Target="https://uk.wikipedia.org/wiki" TargetMode="External"/><Relationship Id="rId4" Type="http://schemas.openxmlformats.org/officeDocument/2006/relationships/hyperlink" Target="https://www.google.com.ua/search" TargetMode="External"/><Relationship Id="rId9" Type="http://schemas.openxmlformats.org/officeDocument/2006/relationships/hyperlink" Target="https://infourok.ru/urok_svtovo_lteraturi_v_9_klas.__proekt_dos.-347192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3600" y="314325"/>
            <a:ext cx="9207500" cy="2838685"/>
          </a:xfrm>
        </p:spPr>
        <p:txBody>
          <a:bodyPr>
            <a:normAutofit fontScale="90000"/>
          </a:bodyPr>
          <a:lstStyle/>
          <a:p>
            <a:pPr algn="just">
              <a:lnSpc>
                <a:spcPct val="150000"/>
              </a:lnSpc>
            </a:pP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Йоганн 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Крістоф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Фрідріх 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Шиллер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Просвітницька ідея об’єднання людства в оді «До 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радості»</a:t>
            </a:r>
            <a:b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Шиллера. Пафос твору, який став гімном Євросоюзу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Лента лицом вверх 5"/>
          <p:cNvSpPr/>
          <p:nvPr/>
        </p:nvSpPr>
        <p:spPr>
          <a:xfrm>
            <a:off x="5340350" y="3153010"/>
            <a:ext cx="6426200" cy="3302000"/>
          </a:xfrm>
          <a:prstGeom prst="ribbon2">
            <a:avLst>
              <a:gd name="adj1" fmla="val 15898"/>
              <a:gd name="adj2" fmla="val 50000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altLang="uk-UA" b="1" i="1" dirty="0">
                <a:solidFill>
                  <a:srgbClr val="660033"/>
                </a:solidFill>
                <a:latin typeface="Times New Roman" panose="02020603050405020304" pitchFamily="18" charset="0"/>
              </a:rPr>
              <a:t>Костенко Юлія Олексіївна, </a:t>
            </a:r>
          </a:p>
          <a:p>
            <a:r>
              <a:rPr lang="uk-UA" altLang="uk-UA" b="1" i="1" dirty="0">
                <a:solidFill>
                  <a:srgbClr val="660033"/>
                </a:solidFill>
                <a:latin typeface="Times New Roman" panose="02020603050405020304" pitchFamily="18" charset="0"/>
              </a:rPr>
              <a:t>вчитель </a:t>
            </a:r>
          </a:p>
          <a:p>
            <a:r>
              <a:rPr lang="uk-UA" altLang="uk-UA" b="1" i="1" dirty="0">
                <a:solidFill>
                  <a:srgbClr val="660033"/>
                </a:solidFill>
                <a:latin typeface="Times New Roman" panose="02020603050405020304" pitchFamily="18" charset="0"/>
              </a:rPr>
              <a:t>зарубіжної літератури</a:t>
            </a:r>
            <a:endParaRPr lang="en-US" altLang="uk-UA" b="1" i="1" dirty="0">
              <a:solidFill>
                <a:srgbClr val="660033"/>
              </a:solidFill>
              <a:latin typeface="Times New Roman" panose="02020603050405020304" pitchFamily="18" charset="0"/>
            </a:endParaRPr>
          </a:p>
          <a:p>
            <a:r>
              <a:rPr lang="uk-UA" altLang="uk-UA" b="1" i="1" dirty="0" err="1">
                <a:solidFill>
                  <a:srgbClr val="660033"/>
                </a:solidFill>
                <a:latin typeface="Times New Roman" panose="02020603050405020304" pitchFamily="18" charset="0"/>
              </a:rPr>
              <a:t>Тимошівської</a:t>
            </a:r>
            <a:r>
              <a:rPr lang="uk-UA" altLang="uk-UA" b="1" i="1" dirty="0">
                <a:solidFill>
                  <a:srgbClr val="660033"/>
                </a:solidFill>
                <a:latin typeface="Times New Roman" panose="02020603050405020304" pitchFamily="18" charset="0"/>
              </a:rPr>
              <a:t> </a:t>
            </a:r>
          </a:p>
          <a:p>
            <a:r>
              <a:rPr lang="uk-UA" altLang="uk-UA" b="1" i="1" dirty="0">
                <a:solidFill>
                  <a:srgbClr val="660033"/>
                </a:solidFill>
                <a:latin typeface="Times New Roman" panose="02020603050405020304" pitchFamily="18" charset="0"/>
              </a:rPr>
              <a:t>загальноосвітньої</a:t>
            </a:r>
            <a:r>
              <a:rPr lang="en-US" altLang="uk-UA" b="1" i="1" dirty="0">
                <a:solidFill>
                  <a:srgbClr val="660033"/>
                </a:solidFill>
                <a:latin typeface="Times New Roman" panose="02020603050405020304" pitchFamily="18" charset="0"/>
              </a:rPr>
              <a:t>  </a:t>
            </a:r>
          </a:p>
          <a:p>
            <a:r>
              <a:rPr lang="uk-UA" altLang="uk-UA" b="1" i="1" dirty="0">
                <a:solidFill>
                  <a:srgbClr val="660033"/>
                </a:solidFill>
                <a:latin typeface="Times New Roman" panose="02020603050405020304" pitchFamily="18" charset="0"/>
              </a:rPr>
              <a:t>школи І-ІІІ ступенів</a:t>
            </a:r>
            <a:endParaRPr lang="en-US" altLang="uk-UA" b="1" i="1" dirty="0">
              <a:solidFill>
                <a:srgbClr val="660033"/>
              </a:solidFill>
              <a:latin typeface="Times New Roman" panose="02020603050405020304" pitchFamily="18" charset="0"/>
            </a:endParaRPr>
          </a:p>
          <a:p>
            <a:r>
              <a:rPr lang="uk-UA" altLang="uk-UA" b="1" i="1" dirty="0">
                <a:solidFill>
                  <a:srgbClr val="660033"/>
                </a:solidFill>
                <a:latin typeface="Times New Roman" panose="02020603050405020304" pitchFamily="18" charset="0"/>
              </a:rPr>
              <a:t>імені Кароля</a:t>
            </a:r>
            <a:r>
              <a:rPr lang="en-US" altLang="uk-UA" b="1" i="1" dirty="0">
                <a:solidFill>
                  <a:srgbClr val="660033"/>
                </a:solidFill>
                <a:latin typeface="Times New Roman" panose="02020603050405020304" pitchFamily="18" charset="0"/>
              </a:rPr>
              <a:t> </a:t>
            </a:r>
            <a:endParaRPr lang="uk-UA" altLang="uk-UA" b="1" i="1" dirty="0">
              <a:solidFill>
                <a:srgbClr val="660033"/>
              </a:solidFill>
              <a:latin typeface="Times New Roman" panose="02020603050405020304" pitchFamily="18" charset="0"/>
            </a:endParaRPr>
          </a:p>
          <a:p>
            <a:r>
              <a:rPr lang="uk-UA" altLang="uk-UA" b="1" i="1" dirty="0" err="1">
                <a:solidFill>
                  <a:srgbClr val="660033"/>
                </a:solidFill>
                <a:latin typeface="Times New Roman" panose="02020603050405020304" pitchFamily="18" charset="0"/>
              </a:rPr>
              <a:t>Шимановського</a:t>
            </a:r>
            <a:endParaRPr lang="en-US" altLang="uk-UA" b="1" i="1" dirty="0">
              <a:solidFill>
                <a:srgbClr val="660033"/>
              </a:solidFill>
              <a:latin typeface="Times New Roman" panose="02020603050405020304" pitchFamily="18" charset="0"/>
            </a:endParaRPr>
          </a:p>
          <a:p>
            <a:r>
              <a:rPr lang="uk-UA" altLang="uk-UA" b="1" i="1" dirty="0">
                <a:solidFill>
                  <a:srgbClr val="660033"/>
                </a:solidFill>
                <a:latin typeface="Times New Roman" panose="02020603050405020304" pitchFamily="18" charset="0"/>
              </a:rPr>
              <a:t>Кам</a:t>
            </a:r>
            <a:r>
              <a:rPr lang="en-US" altLang="uk-UA" b="1" i="1" dirty="0">
                <a:solidFill>
                  <a:srgbClr val="660033"/>
                </a:solidFill>
                <a:latin typeface="Times New Roman" panose="02020603050405020304" pitchFamily="18" charset="0"/>
              </a:rPr>
              <a:t>’</a:t>
            </a:r>
            <a:r>
              <a:rPr lang="uk-UA" altLang="uk-UA" b="1" i="1" dirty="0" err="1">
                <a:solidFill>
                  <a:srgbClr val="660033"/>
                </a:solidFill>
                <a:latin typeface="Times New Roman" panose="02020603050405020304" pitchFamily="18" charset="0"/>
              </a:rPr>
              <a:t>янської</a:t>
            </a:r>
            <a:r>
              <a:rPr lang="uk-UA" altLang="uk-UA" b="1" i="1" dirty="0">
                <a:solidFill>
                  <a:srgbClr val="660033"/>
                </a:solidFill>
                <a:latin typeface="Times New Roman" panose="02020603050405020304" pitchFamily="18" charset="0"/>
              </a:rPr>
              <a:t> </a:t>
            </a:r>
            <a:r>
              <a:rPr lang="uk-UA" altLang="uk-UA" b="1" i="1" dirty="0" smtClean="0">
                <a:solidFill>
                  <a:srgbClr val="660033"/>
                </a:solidFill>
                <a:latin typeface="Times New Roman" panose="02020603050405020304" pitchFamily="18" charset="0"/>
              </a:rPr>
              <a:t>міської </a:t>
            </a:r>
            <a:r>
              <a:rPr lang="uk-UA" altLang="uk-UA" b="1" i="1" dirty="0">
                <a:solidFill>
                  <a:srgbClr val="660033"/>
                </a:solidFill>
                <a:latin typeface="Times New Roman" panose="02020603050405020304" pitchFamily="18" charset="0"/>
              </a:rPr>
              <a:t>ради</a:t>
            </a:r>
            <a:endParaRPr lang="en-US" altLang="uk-UA" b="1" i="1" dirty="0">
              <a:solidFill>
                <a:srgbClr val="660033"/>
              </a:solidFill>
              <a:latin typeface="Times New Roman" panose="02020603050405020304" pitchFamily="18" charset="0"/>
            </a:endParaRPr>
          </a:p>
          <a:p>
            <a:r>
              <a:rPr lang="uk-UA" altLang="uk-UA" b="1" i="1" dirty="0">
                <a:solidFill>
                  <a:srgbClr val="660033"/>
                </a:solidFill>
                <a:latin typeface="Times New Roman" panose="02020603050405020304" pitchFamily="18" charset="0"/>
              </a:rPr>
              <a:t>Черкаської області</a:t>
            </a:r>
          </a:p>
        </p:txBody>
      </p:sp>
    </p:spTree>
    <p:extLst>
      <p:ext uri="{BB962C8B-B14F-4D97-AF65-F5344CB8AC3E}">
        <p14:creationId xmlns:p14="http://schemas.microsoft.com/office/powerpoint/2010/main" val="5338855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44998" y="365125"/>
            <a:ext cx="6908801" cy="5832475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uk-UA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простежити </a:t>
            </a:r>
            <a:r>
              <a:rPr lang="uk-UA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втілення просвітницьких ідей свободи і справедливості у світогляді та творчості Шиллера; поглибити поняття про оду, розвивати вміння працювати в малих групах; зацікавити учнів творчою особистістю </a:t>
            </a:r>
            <a:r>
              <a:rPr lang="uk-UA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письменника, виховувати повагу до надбань світу.</a:t>
            </a:r>
            <a:endParaRPr lang="uk-UA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5764" t="6799" r="4510" b="7082"/>
          <a:stretch/>
        </p:blipFill>
        <p:spPr>
          <a:xfrm>
            <a:off x="406399" y="1479838"/>
            <a:ext cx="3835401" cy="495906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930607" y="641063"/>
            <a:ext cx="13111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Мета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uk-UA" sz="3200" dirty="0"/>
          </a:p>
        </p:txBody>
      </p:sp>
    </p:spTree>
    <p:extLst>
      <p:ext uri="{BB962C8B-B14F-4D97-AF65-F5344CB8AC3E}">
        <p14:creationId xmlns:p14="http://schemas.microsoft.com/office/powerpoint/2010/main" val="35817202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21350" y="424906"/>
            <a:ext cx="5949950" cy="2158998"/>
          </a:xfrm>
        </p:spPr>
        <p:txBody>
          <a:bodyPr>
            <a:normAutofit fontScale="90000"/>
          </a:bodyPr>
          <a:lstStyle/>
          <a:p>
            <a:pPr algn="just">
              <a:lnSpc>
                <a:spcPct val="150000"/>
              </a:lnSpc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Вищим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моральним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законом для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любов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людства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        Р.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Фергюссон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3800" y="2761705"/>
            <a:ext cx="5397500" cy="3626396"/>
          </a:xfrm>
          <a:prstGeom prst="rect">
            <a:avLst/>
          </a:prstGeom>
        </p:spPr>
      </p:pic>
      <p:pic>
        <p:nvPicPr>
          <p:cNvPr id="5122" name="Picture 2" descr="Картинки по запросу любов людство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00" y="2761705"/>
            <a:ext cx="5251450" cy="3708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133600" y="301382"/>
            <a:ext cx="3213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Епіграф уроку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5049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6649" t="8875" r="8510" b="-433"/>
          <a:stretch/>
        </p:blipFill>
        <p:spPr>
          <a:xfrm>
            <a:off x="7404100" y="990600"/>
            <a:ext cx="4051300" cy="53721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39800" y="990600"/>
            <a:ext cx="6096000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Йо́ганн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Крістоф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Фрі́дріх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фон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Ши́ллер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німецький поет, філософ, теоретик мистецтва і драматург, професор історії і військовий лікар, представник напрямків «Буря і натиск» і романтизму в літературі, автор «Оди до радості», змінена версія якої стала текстом гімну Європейського Союзу. Увійшов в історію світової літератури як палкий захисник людської особистості. 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3654031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5300" y="454026"/>
            <a:ext cx="9017000" cy="179705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Протягом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останніх сімнадцяти років свого життя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дружив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Йоганном Гете, якого він надихав на завершення його творів, що залишилися в чорновому варіанті. </a:t>
            </a:r>
            <a:endParaRPr lang="uk-UA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624" y="2251076"/>
            <a:ext cx="6670675" cy="424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05199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9883" y="729205"/>
            <a:ext cx="10312400" cy="2530475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На думку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письменника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мистецтво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повернути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людину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стану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первісної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гармонії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рушієм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світу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краще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естетичне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виховання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вдосконалення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чуття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прекрасного.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Підтвердженням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теорії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є ода «До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радості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Картинки по запросу мистецтв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258" y="3784599"/>
            <a:ext cx="3057742" cy="2709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Картинки по запросу гармоні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033" y="3770583"/>
            <a:ext cx="4610100" cy="2723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Картинки по запросу естетичне виховання картинки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3166" y="3703908"/>
            <a:ext cx="3200400" cy="2709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39835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0" y="390525"/>
            <a:ext cx="5559426" cy="5133975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uk-UA" sz="2800" dirty="0" smtClean="0"/>
              <a:t> 	</a:t>
            </a:r>
            <a:r>
              <a:rPr lang="uk-UA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Ода –  жанр лірики, вірш, що виражає піднесені почуття, викликані важливими історичними подіями, діяльністю історичних осіб. Оді притаманні урочистість і патетичність у висловленні почуттів.</a:t>
            </a:r>
            <a:br>
              <a:rPr lang="uk-UA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7" y="1177289"/>
            <a:ext cx="5511800" cy="5280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3611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0900" y="444500"/>
            <a:ext cx="6832600" cy="39370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ru-RU" dirty="0"/>
              <a:t> </a:t>
            </a:r>
            <a:r>
              <a:rPr lang="ru-RU" dirty="0" smtClean="0"/>
              <a:t>	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радості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написано у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Лейпцігу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1785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коли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скінчився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безпритульних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поневірянь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поета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Друзі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оселили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затишній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хатині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оточили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турботою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ласкою.</a:t>
            </a:r>
            <a:endParaRPr lang="uk-UA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Картинки по запросу лейпциг на карті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67" t="4036" r="8958" b="17630"/>
          <a:stretch/>
        </p:blipFill>
        <p:spPr bwMode="auto">
          <a:xfrm>
            <a:off x="279400" y="1117600"/>
            <a:ext cx="4127500" cy="543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трелка вниз 3"/>
          <p:cNvSpPr/>
          <p:nvPr/>
        </p:nvSpPr>
        <p:spPr>
          <a:xfrm rot="2660261">
            <a:off x="3629677" y="1733138"/>
            <a:ext cx="546100" cy="2141406"/>
          </a:xfrm>
          <a:prstGeom prst="downArrow">
            <a:avLst>
              <a:gd name="adj1" fmla="val 50000"/>
              <a:gd name="adj2" fmla="val 94186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575506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75" y="3122598"/>
            <a:ext cx="5521325" cy="341472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197100" y="315435"/>
            <a:ext cx="80645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Основа </a:t>
            </a:r>
            <a:r>
              <a:rPr lang="ru-RU" sz="5400" b="1" cap="none" spc="0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оди</a:t>
            </a:r>
            <a:r>
              <a:rPr lang="ru-RU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«До </a:t>
            </a:r>
            <a:r>
              <a:rPr lang="ru-RU" sz="5400" b="1" cap="none" spc="0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радості</a:t>
            </a:r>
            <a:r>
              <a:rPr lang="ru-RU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»</a:t>
            </a:r>
            <a:endParaRPr lang="ru-RU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8890" y="1538811"/>
            <a:ext cx="45416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принциповий оптимізм</a:t>
            </a:r>
            <a:endParaRPr lang="uk-UA" sz="32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320568" y="2345750"/>
            <a:ext cx="30353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віра 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людину</a:t>
            </a:r>
            <a:endParaRPr lang="uk-UA" sz="32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718300" y="3251200"/>
            <a:ext cx="51689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переконаність у тому, що люди можуть 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 зріднитися один із одним</a:t>
            </a:r>
            <a:endParaRPr lang="uk-UA" sz="3200" b="1" dirty="0"/>
          </a:p>
        </p:txBody>
      </p:sp>
    </p:spTree>
    <p:extLst>
      <p:ext uri="{BB962C8B-B14F-4D97-AF65-F5344CB8AC3E}">
        <p14:creationId xmlns:p14="http://schemas.microsoft.com/office/powerpoint/2010/main" val="27574342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4200" y="365125"/>
            <a:ext cx="8966200" cy="226377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8100" y="2362199"/>
            <a:ext cx="7035800" cy="396350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647950" y="365125"/>
            <a:ext cx="73787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Цей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вірш зажив світової слави завдяки тому, що Бетховен завершив 9-у симфонію грандіозним хором на його текст. Він став символом Європи, гімном Євросоюзу. 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28859509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5800" y="492125"/>
            <a:ext cx="9855200" cy="1971675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Ода «До радості» запала в душу ще юному Бетховену. Але на музику він поклав її через двадцять років. Композитор довго думав, у якій формі представити публіці свій твір. Лише у 1823 році він включив його у фінальну частину Дев’ятої симфонії.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400" y="2628900"/>
            <a:ext cx="5816600" cy="392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90600" y="2463800"/>
            <a:ext cx="48006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Офіційно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вона отримала назву «Симфонія із заключним хором Оди до радості» або просто «Симфонія з хорами». Серед музикантів її ще називають масонська симфонія.</a:t>
            </a:r>
            <a:b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Прем’єра симфонії відбулася 7 травня 1824 року. Успіх був тріумфальним. 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38452831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12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060437" y="4469940"/>
            <a:ext cx="198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ангел</a:t>
            </a:r>
            <a:endParaRPr lang="uk-UA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95800" y="220660"/>
            <a:ext cx="3987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Словникова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робота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03639" y="1502688"/>
            <a:ext cx="16610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Юдоля</a:t>
            </a:r>
            <a:endParaRPr lang="uk-UA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3639" y="2845148"/>
            <a:ext cx="18637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Хоругва </a:t>
            </a:r>
            <a:endParaRPr lang="uk-UA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03639" y="4731549"/>
            <a:ext cx="19066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Херувим</a:t>
            </a:r>
            <a:endParaRPr lang="uk-UA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00749" y="861616"/>
            <a:ext cx="56261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застар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 — долина; у наш час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поетичний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релігійний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символ,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означає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труднощі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життєвого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шляху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000749" y="2663327"/>
            <a:ext cx="15135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прапор</a:t>
            </a:r>
            <a:endParaRPr lang="uk-UA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/>
          <a:srcRect t="30973"/>
          <a:stretch/>
        </p:blipFill>
        <p:spPr>
          <a:xfrm>
            <a:off x="2757888" y="967627"/>
            <a:ext cx="2677711" cy="13462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/>
          <a:srcRect l="12703" t="5697" r="6709" b="24983"/>
          <a:stretch/>
        </p:blipFill>
        <p:spPr>
          <a:xfrm>
            <a:off x="2757889" y="2459504"/>
            <a:ext cx="2677711" cy="133882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6789" y="3944008"/>
            <a:ext cx="2119907" cy="2680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284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30650" y="111125"/>
            <a:ext cx="4330700" cy="511175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Гімн Євросоюзу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да до Радості. Гімн ЄвроСоюзу (український переклад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" y="733425"/>
            <a:ext cx="10515600" cy="5801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08922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1200" y="1079500"/>
            <a:ext cx="4622800" cy="28575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Музика, яку ми тільки прослухали є гімном Євросоюзу. У 1972 році Рада Європи схвалила тему оди «До радості" Бетховена у якості свого гімну.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062" y="1231900"/>
            <a:ext cx="6227076" cy="4675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3401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0"/>
            <a:ext cx="12193057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83200" y="139700"/>
            <a:ext cx="6375400" cy="5426075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Відомому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диригенту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Герберту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фон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Караяну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було доручено написати інструментальне аранжування. </a:t>
            </a:r>
            <a:b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1985 році гімн було схвалено президентами та главами урядів країн ЄС як офіційний гімн Європейського Союзу. Цей гімн не має на меті замінити існуючі національні гімни країн-членів ЄС, скоріше, він є ствердженням спільних цінностей та їх єднання в усьому розмаїтті національних відмінностей.</a:t>
            </a:r>
            <a:b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Заради рівноправ’я усіх європейських мов 2003 року було вирішено вважати гімном ЄС лише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музику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297" y="1257300"/>
            <a:ext cx="4527550" cy="5372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58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82028" y="2787650"/>
            <a:ext cx="4722572" cy="28067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 економічного союзу з найвищим рівнем інтеграції економік держав і політичного союзу, а також впровадження спільного громадянства.</a:t>
            </a:r>
            <a:b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781300"/>
            <a:ext cx="5130800" cy="353147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57200" y="1214735"/>
            <a:ext cx="5181600" cy="1891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Європейський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Союз — економічний та політичний союз 28 держав-членів, що розташовані здебільшого у Європі.</a:t>
            </a:r>
            <a:b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677928" y="1214735"/>
            <a:ext cx="223747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Мета   </a:t>
            </a:r>
            <a:endParaRPr lang="uk-UA" sz="5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30708" t="7395" r="2227" b="1676"/>
          <a:stretch/>
        </p:blipFill>
        <p:spPr>
          <a:xfrm>
            <a:off x="8540750" y="342901"/>
            <a:ext cx="3052390" cy="232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4128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50" name="Picture 2" descr="Похожее изображение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86" t="17905" r="15752"/>
          <a:stretch/>
        </p:blipFill>
        <p:spPr bwMode="auto">
          <a:xfrm>
            <a:off x="5885291" y="3830117"/>
            <a:ext cx="3091175" cy="252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759200" y="231200"/>
            <a:ext cx="566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Паспорт-характеристика оди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32857" y="1200150"/>
            <a:ext cx="11809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83099" y="1170583"/>
            <a:ext cx="201972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Рік </a:t>
            </a:r>
            <a:endParaRPr lang="uk-UA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написання 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66562" y="1216025"/>
            <a:ext cx="11286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612300" y="1216025"/>
            <a:ext cx="8579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Ідея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64174" y="5643731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 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0379" y="1967009"/>
            <a:ext cx="3180041" cy="340871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017" y="1914313"/>
            <a:ext cx="2764186" cy="3496539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58480" y="3830116"/>
            <a:ext cx="3226811" cy="2523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505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276600" y="202338"/>
            <a:ext cx="6324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Складання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сенкану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«Шиллер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638300" y="1460357"/>
            <a:ext cx="16017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Шиллер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38300" y="2372937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Великий,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волелюбний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38300" y="3310272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Закликає,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надихає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втілює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638300" y="4247607"/>
            <a:ext cx="55829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Він – великий адвокат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людства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638300" y="5019815"/>
            <a:ext cx="14574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Борець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720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067175"/>
          </a:xfrm>
        </p:spPr>
        <p:txBody>
          <a:bodyPr>
            <a:noAutofit/>
          </a:bodyPr>
          <a:lstStyle/>
          <a:p>
            <a:r>
              <a:rPr lang="uk-UA" sz="1400" dirty="0"/>
              <a:t/>
            </a:r>
            <a:br>
              <a:rPr lang="uk-UA" sz="1400" dirty="0"/>
            </a:br>
            <a:r>
              <a:rPr lang="uk-UA" sz="1400" dirty="0"/>
              <a:t/>
            </a:r>
            <a:br>
              <a:rPr lang="uk-UA" sz="1400" dirty="0"/>
            </a:br>
            <a:endParaRPr lang="uk-UA" sz="1400" dirty="0"/>
          </a:p>
        </p:txBody>
      </p:sp>
      <p:pic>
        <p:nvPicPr>
          <p:cNvPr id="1026" name="Picture 2" descr="Картинки по запросу ода до радості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581819"/>
            <a:ext cx="3403600" cy="27701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943100" y="573089"/>
            <a:ext cx="8572500" cy="32877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uk-UA" sz="1800" dirty="0" smtClean="0"/>
              <a:t>	</a:t>
            </a:r>
            <a:r>
              <a:rPr lang="uk-UA" sz="61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Ода</a:t>
            </a:r>
            <a:r>
              <a:rPr lang="uk-UA" sz="6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Шиллера «До радості» стала гімном </a:t>
            </a:r>
            <a:r>
              <a:rPr lang="uk-UA" sz="61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Європейсь</a:t>
            </a:r>
            <a:r>
              <a:rPr lang="uk-UA" sz="6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кого союзу, тому що в ній є заклик </a:t>
            </a:r>
            <a:r>
              <a:rPr lang="uk-UA" sz="61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 єди</a:t>
            </a:r>
            <a:r>
              <a:rPr lang="uk-UA" sz="6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ним суспільством, зрозуміти, що ми </a:t>
            </a:r>
            <a:r>
              <a:rPr lang="uk-UA" sz="61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 рі</a:t>
            </a:r>
            <a:r>
              <a:rPr lang="uk-UA" sz="6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вні і підкорюємся Богу.</a:t>
            </a:r>
            <a:br>
              <a:rPr lang="uk-UA" sz="6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6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15778"/>
          <a:stretch/>
        </p:blipFill>
        <p:spPr>
          <a:xfrm>
            <a:off x="7508712" y="3467100"/>
            <a:ext cx="4134502" cy="2908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6462" y="3467100"/>
            <a:ext cx="4032250" cy="2908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32528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098" name="Picture 2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912129"/>
            <a:ext cx="5156200" cy="552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01650" y="1281461"/>
            <a:ext cx="6096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■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Людина відбивається у своїх вчинках.</a:t>
            </a:r>
            <a:b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■ Честь дорожча за життя.</a:t>
            </a:r>
            <a:b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■ Слово завжди сміливіше, ніж вчинки.</a:t>
            </a:r>
            <a:b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■ Найбільша з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перемог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уміння вибачати.</a:t>
            </a:r>
            <a:b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■ Що не заборонено, те дозволено.</a:t>
            </a:r>
            <a:b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■ Краса мусить спрямувати людей на шлях істини.</a:t>
            </a:r>
            <a:b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■ Любов звеличує великі душі.</a:t>
            </a:r>
            <a:b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■ Любов дарує назавжди, а егоїзм дає лише в борг.</a:t>
            </a:r>
            <a:b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■ Істина не змінюється від того, що хтось її не визнає.</a:t>
            </a:r>
            <a:endParaRPr lang="uk-UA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79600" y="265798"/>
            <a:ext cx="94361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Оберіть і поясніть один із крилатих виразів Ф.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Шиллера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3200" b="1" dirty="0"/>
          </a:p>
        </p:txBody>
      </p:sp>
    </p:spTree>
    <p:extLst>
      <p:ext uri="{BB962C8B-B14F-4D97-AF65-F5344CB8AC3E}">
        <p14:creationId xmlns:p14="http://schemas.microsoft.com/office/powerpoint/2010/main" val="2322009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433905" y="211693"/>
            <a:ext cx="40671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uk-UA" sz="3600" b="1" i="1" dirty="0">
                <a:solidFill>
                  <a:srgbClr val="000066"/>
                </a:solidFill>
              </a:rPr>
              <a:t>Інтернет-ресурси</a:t>
            </a:r>
            <a:r>
              <a:rPr lang="uk-UA" altLang="uk-UA" sz="3600" b="1" i="1" dirty="0">
                <a:solidFill>
                  <a:srgbClr val="000066"/>
                </a:solidFill>
              </a:rPr>
              <a:t>:</a:t>
            </a:r>
            <a:endParaRPr lang="uk-UA" sz="3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181100" y="889843"/>
            <a:ext cx="102997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Ілюстрації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www.google.com.ua/search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://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metoduchna-palitra.blogspot.com/p/1759-1805.html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://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www.zarlit.com/lesson/9klas_3/13.html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://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osvita.ua/doc/files/news/473/47367/Urok.doc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://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www.schoollife.org.ua/1356-2017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://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dovidka.biz.ua/oda-do-radosti-analiz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https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://infourok.ru/urok_svtovo_lteraturi_v_9_klas.__proekt_dos.-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347192.htm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https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://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uk.wikipedia.org/wiki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https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://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www.youtube.com/watch?v=q30GxJk0SlI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80576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239</Words>
  <Application>Microsoft Office PowerPoint</Application>
  <PresentationFormat>Широкоэкранный</PresentationFormat>
  <Paragraphs>68</Paragraphs>
  <Slides>21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Times New Roman</vt:lpstr>
      <vt:lpstr>Wingdings</vt:lpstr>
      <vt:lpstr>Тема Office</vt:lpstr>
      <vt:lpstr>Йоганн Крістоф Фрідріх Шиллер. Просвітницька ідея об’єднання людства в оді «До радості» Ф. Шиллера. Пафос твору, який став гімном Євросоюзу</vt:lpstr>
      <vt:lpstr>простежити втілення просвітницьких ідей свободи і справедливості у світогляді та творчості Шиллера; поглибити поняття про оду, розвивати вміння працювати в малих групах; зацікавити учнів творчою особистістю письменника, виховувати повагу до надбань світу.</vt:lpstr>
      <vt:lpstr> Вищим моральним законом для людини є любов до людства.            Р. Фергюссон</vt:lpstr>
      <vt:lpstr>Презентация PowerPoint</vt:lpstr>
      <vt:lpstr> Протягом останніх сімнадцяти років свого життя дружив з Йоганном Гете, якого він надихав на завершення його творів, що залишилися в чорновому варіанті. </vt:lpstr>
      <vt:lpstr> На думку письменника, лише мистецтво може повернути людину до стану первісної гармонії. Головним рушієм для зміни світу на краще є естетичне виховання людини, тобто вдосконалення її чуття прекрасного. Підтвердженням цієї теорії є ода «До радості».</vt:lpstr>
      <vt:lpstr>  Ода –  жанр лірики, вірш, що виражає піднесені почуття, викликані важливими історичними подіями, діяльністю історичних осіб. Оді притаманні урочистість і патетичність у висловленні почуттів. </vt:lpstr>
      <vt:lpstr>  «До радості» було написано у Лейпцігу в 1785 році, коли скінчився період безпритульних поневірянь поета. Друзі оселили його в затишній хатині, оточили турботою і ласкою.</vt:lpstr>
      <vt:lpstr>Презентация PowerPoint</vt:lpstr>
      <vt:lpstr>   </vt:lpstr>
      <vt:lpstr> Ода «До радості» запала в душу ще юному Бетховену. Але на музику він поклав її через двадцять років. Композитор довго думав, у якій формі представити публіці свій твір. Лише у 1823 році він включив його у фінальну частину Дев’ятої симфонії. </vt:lpstr>
      <vt:lpstr>Презентация PowerPoint</vt:lpstr>
      <vt:lpstr>Гімн Євросоюзу</vt:lpstr>
      <vt:lpstr> Музика, яку ми тільки прослухали є гімном Євросоюзу. У 1972 році Рада Європи схвалила тему оди «До радості" Бетховена у якості свого гімну. </vt:lpstr>
      <vt:lpstr> Відомому диригенту Герберту фон Караяну було доручено написати інструментальне аранжування.  У 1985 році гімн було схвалено президентами та главами урядів країн ЄС як офіційний гімн Європейського Союзу. Цей гімн не має на меті замінити існуючі національні гімни країн-членів ЄС, скоріше, він є ствердженням спільних цінностей та їх єднання в усьому розмаїтті національних відмінностей. Заради рівноправ’я усіх європейських мов 2003 року було вирішено вважати гімном ЄС лише музику. </vt:lpstr>
      <vt:lpstr>створення економічного союзу з найвищим рівнем інтеграції економік держав і політичного союзу, а також впровадження спільного громадянства. </vt:lpstr>
      <vt:lpstr>Презентация PowerPoint</vt:lpstr>
      <vt:lpstr>Презентация PowerPoint</vt:lpstr>
      <vt:lpstr>  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Йоганн Крістоф Фрідріх Шиллер (1759–1805). Просвітницька ідея об’єднання людства в оді «До радості» Ф. Шиллера. Пафос твору, який став гімном Євросоюзу.      М е т а: простежити втілення просвітницьких ідей свободи і справедливості у світогляді та творчості Шиллера; поглибити поняття про оду, розвивати вміння працювати в малих групах; зацікавити учнів творчою особистістю письменника.</dc:title>
  <dc:creator>Юля</dc:creator>
  <cp:lastModifiedBy>Юля</cp:lastModifiedBy>
  <cp:revision>28</cp:revision>
  <dcterms:created xsi:type="dcterms:W3CDTF">2018-02-10T17:20:25Z</dcterms:created>
  <dcterms:modified xsi:type="dcterms:W3CDTF">2018-02-21T19:44:15Z</dcterms:modified>
</cp:coreProperties>
</file>