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72" r:id="rId3"/>
    <p:sldId id="258" r:id="rId4"/>
    <p:sldId id="260" r:id="rId5"/>
    <p:sldId id="261" r:id="rId6"/>
    <p:sldId id="262" r:id="rId7"/>
    <p:sldId id="273" r:id="rId8"/>
    <p:sldId id="263" r:id="rId9"/>
    <p:sldId id="270" r:id="rId10"/>
    <p:sldId id="259" r:id="rId11"/>
    <p:sldId id="264" r:id="rId12"/>
    <p:sldId id="268" r:id="rId13"/>
    <p:sldId id="271" r:id="rId14"/>
    <p:sldId id="274" r:id="rId15"/>
    <p:sldId id="266" r:id="rId16"/>
    <p:sldId id="267" r:id="rId17"/>
    <p:sldId id="277" r:id="rId18"/>
    <p:sldId id="275" r:id="rId19"/>
    <p:sldId id="269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25D9E-909A-4EB7-B41C-0923209EBED1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55DBA-16C8-4F2B-8CD1-3C5053DA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8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55DBA-16C8-4F2B-8CD1-3C5053DAE3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27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37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9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9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2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34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33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0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2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73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1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AD20-CCAF-434D-B8CF-BD56C625581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5B0A4-5E2F-49DE-9B13-BC3A8F3A7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9993" y="1066800"/>
            <a:ext cx="10806163" cy="144655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Тема уроку «ПРАВОВІДНОСИНИ»</a:t>
            </a:r>
            <a:endParaRPr lang="uk-UA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uk-UA" sz="4400" dirty="0">
                <a:solidFill>
                  <a:schemeClr val="bg1"/>
                </a:solidFill>
                <a:latin typeface="Arial Black" panose="020B0A04020102020204" pitchFamily="34" charset="0"/>
              </a:rPr>
              <a:t>о</a:t>
            </a:r>
            <a:r>
              <a:rPr lang="uk-UA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снови правознавства, 9 клас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97" y="3172994"/>
            <a:ext cx="4635549" cy="338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03073" y="4433454"/>
            <a:ext cx="577734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70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2832" y="1596059"/>
            <a:ext cx="10335493" cy="31700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Arial Black" panose="020B0A04020102020204" pitchFamily="34" charset="0"/>
              </a:rPr>
              <a:t>називати ознаки правовідносин, правопорушення, юридичної відповідальності;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Arial Black" panose="020B0A04020102020204" pitchFamily="34" charset="0"/>
              </a:rPr>
              <a:t>пояснювати та застосовувати поняття: правовідносини, склад правовідносин, </a:t>
            </a:r>
            <a:r>
              <a:rPr lang="uk-UA" sz="2000" dirty="0" err="1" smtClean="0">
                <a:latin typeface="Arial Black" panose="020B0A04020102020204" pitchFamily="34" charset="0"/>
              </a:rPr>
              <a:t>деліктоздатність</a:t>
            </a:r>
            <a:r>
              <a:rPr lang="uk-UA" sz="2000" dirty="0" smtClean="0">
                <a:latin typeface="Arial Black" panose="020B0A04020102020204" pitchFamily="34" charset="0"/>
              </a:rPr>
              <a:t>, правоздатність, дієздатність, юридичні факти;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Arial Black" panose="020B0A04020102020204" pitchFamily="34" charset="0"/>
              </a:rPr>
              <a:t>наводити приклади юридичних фактів;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Arial Black" panose="020B0A04020102020204" pitchFamily="34" charset="0"/>
              </a:rPr>
              <a:t>висловлювати судження щодо ролі правовідносин у  житті людини й  суспільства;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Arial Black" panose="020B0A04020102020204" pitchFamily="34" charset="0"/>
              </a:rPr>
              <a:t>оцінювати власну поведінку й  поведінку інших осіб щодо її правомірності.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1469" y="471053"/>
            <a:ext cx="5828840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ОЧІКУВАНЯ РЕЗУЛЬТАТИ  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46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5345" y="249381"/>
            <a:ext cx="1832553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ПЛАН  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1866" y="986042"/>
            <a:ext cx="5432898" cy="1200329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Поняття «правовідносини».</a:t>
            </a:r>
          </a:p>
          <a:p>
            <a:pPr marL="457200" indent="-457200">
              <a:buAutoNum type="arabicPeriod"/>
            </a:pPr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Склад правовідносин.</a:t>
            </a:r>
          </a:p>
          <a:p>
            <a:pPr marL="457200" indent="-457200">
              <a:buAutoNum type="arabicPeriod"/>
            </a:pPr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Юридичні факти.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1866" y="3394363"/>
            <a:ext cx="9559637" cy="19389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ОСНОВНІ ТЕРМІНИ І ПОНЯТТЯ: 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правовідносини; 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суб’єкти, об’єкти, зміст правовідносин;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Фізичні особи, юридичні особи;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Юридичні факти;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події, стани.  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5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997" y="770860"/>
            <a:ext cx="1149927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latin typeface="Arial Black" panose="020B0A04020102020204" pitchFamily="34" charset="0"/>
              </a:rPr>
              <a:t>ПРОАНАЛІЗУЄМО КІЛЬКА СИТУАЦІЙ. </a:t>
            </a:r>
          </a:p>
          <a:p>
            <a:r>
              <a:rPr lang="uk-UA" dirty="0" smtClean="0">
                <a:latin typeface="Arial Black" panose="020B0A04020102020204" pitchFamily="34" charset="0"/>
              </a:rPr>
              <a:t>Школярка запізнилася до школи. Хлопчик придбав у магазині пляшку лимонаду. Жінка влаштувалася на роботу в лікарню. Юнаки брутально лаялися, а коли їм зробили зауваження, розпочали бійку.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441" y="108111"/>
            <a:ext cx="725871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uk-UA" sz="2800" dirty="0" smtClean="0">
                <a:latin typeface="Arial Black" panose="020B0A04020102020204" pitchFamily="34" charset="0"/>
              </a:rPr>
              <a:t>ПОНЯТТЯ «ПРАВОВІДНОСИНИ»</a:t>
            </a:r>
            <a:endParaRPr lang="uk-UA" sz="2800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0997" y="2132968"/>
            <a:ext cx="11499273" cy="15081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Що об’єднує ці ситуації? </a:t>
            </a:r>
          </a:p>
          <a:p>
            <a:r>
              <a:rPr lang="uk-UA" b="1" u="sng" dirty="0" smtClean="0"/>
              <a:t>По-перше</a:t>
            </a:r>
            <a:r>
              <a:rPr lang="uk-UA" b="1" dirty="0" smtClean="0"/>
              <a:t>, в усіх випадках люди вступають у певні відносини між собою, з певними органами чи установами: школярка — із школою, хлопчик — з магазином, жінка — з лікарнею, юнаки — з тими, з ким почали битися, а потім, швидше за все, їм доведеться спілкуватися з представниками правоохоронних органів. </a:t>
            </a:r>
          </a:p>
          <a:p>
            <a:r>
              <a:rPr lang="uk-UA" b="1" u="sng" dirty="0" smtClean="0"/>
              <a:t>По-друге</a:t>
            </a:r>
            <a:r>
              <a:rPr lang="uk-UA" b="1" dirty="0" smtClean="0"/>
              <a:t>, у всіх цих випадках їхні дії регулюються тими або іншими нормами права. </a:t>
            </a:r>
            <a:endParaRPr lang="en-US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52942" y="3789945"/>
            <a:ext cx="1015538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Правовідносини — це суспільні відносини, врегульовані нормами права, учасники яких реалізують свої права і виконують юридичні обов’язки</a:t>
            </a:r>
            <a:r>
              <a:rPr lang="ru-RU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endParaRPr 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0998" y="5129803"/>
            <a:ext cx="1149927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Логічний ланцюжок</a:t>
            </a:r>
          </a:p>
          <a:p>
            <a:r>
              <a:rPr lang="uk-UA" dirty="0" smtClean="0">
                <a:latin typeface="Arial Black" panose="020B0A04020102020204" pitchFamily="34" charset="0"/>
              </a:rPr>
              <a:t>Правовідносини → → </a:t>
            </a:r>
            <a:r>
              <a:rPr lang="uk-UA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що? </a:t>
            </a:r>
            <a:r>
              <a:rPr lang="uk-UA" dirty="0" smtClean="0">
                <a:latin typeface="Arial Black" panose="020B0A04020102020204" pitchFamily="34" charset="0"/>
              </a:rPr>
              <a:t>— найбільш важливі суспільні відносини </a:t>
            </a:r>
          </a:p>
          <a:p>
            <a:r>
              <a:rPr lang="uk-UA" dirty="0">
                <a:latin typeface="Arial Black" panose="020B0A04020102020204" pitchFamily="34" charset="0"/>
              </a:rPr>
              <a:t> </a:t>
            </a:r>
            <a:r>
              <a:rPr lang="uk-UA" dirty="0" smtClean="0">
                <a:latin typeface="Arial Black" panose="020B0A04020102020204" pitchFamily="34" charset="0"/>
              </a:rPr>
              <a:t>                        → </a:t>
            </a:r>
            <a:r>
              <a:rPr lang="uk-UA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які? </a:t>
            </a:r>
            <a:r>
              <a:rPr lang="uk-UA" dirty="0" smtClean="0">
                <a:latin typeface="Arial Black" panose="020B0A04020102020204" pitchFamily="34" charset="0"/>
              </a:rPr>
              <a:t>— врегульовані правовими нормами </a:t>
            </a:r>
          </a:p>
          <a:p>
            <a:r>
              <a:rPr lang="uk-UA" dirty="0">
                <a:latin typeface="Arial Black" panose="020B0A04020102020204" pitchFamily="34" charset="0"/>
              </a:rPr>
              <a:t> </a:t>
            </a:r>
            <a:r>
              <a:rPr lang="uk-UA" dirty="0" smtClean="0">
                <a:latin typeface="Arial Black" panose="020B0A04020102020204" pitchFamily="34" charset="0"/>
              </a:rPr>
              <a:t>                        → </a:t>
            </a:r>
            <a:r>
              <a:rPr lang="uk-UA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які?</a:t>
            </a:r>
            <a:r>
              <a:rPr lang="uk-UA" dirty="0" smtClean="0">
                <a:latin typeface="Arial Black" panose="020B0A04020102020204" pitchFamily="34" charset="0"/>
              </a:rPr>
              <a:t> — забезпечуються державою </a:t>
            </a:r>
          </a:p>
          <a:p>
            <a:r>
              <a:rPr lang="uk-UA" dirty="0">
                <a:latin typeface="Arial Black" panose="020B0A04020102020204" pitchFamily="34" charset="0"/>
              </a:rPr>
              <a:t> </a:t>
            </a:r>
            <a:r>
              <a:rPr lang="uk-UA" dirty="0" smtClean="0">
                <a:latin typeface="Arial Black" panose="020B0A04020102020204" pitchFamily="34" charset="0"/>
              </a:rPr>
              <a:t>                        → </a:t>
            </a:r>
            <a:r>
              <a:rPr lang="uk-UA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які?</a:t>
            </a:r>
            <a:r>
              <a:rPr lang="uk-UA" dirty="0" smtClean="0">
                <a:latin typeface="Arial Black" panose="020B0A04020102020204" pitchFamily="34" charset="0"/>
              </a:rPr>
              <a:t> — виражені у взаємних правах та обов’язках суб’єктів права.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0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13299"/>
            <a:ext cx="1137458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Норми права регулюють лише найважливіші суспільні відносини. Ті з них, що не мають істотного значення, регулюються іншими соціальними нормами.</a:t>
            </a:r>
            <a:endParaRPr lang="uk-U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1157383"/>
            <a:ext cx="719940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Arial Black" panose="020B0A04020102020204" pitchFamily="34" charset="0"/>
              </a:rPr>
              <a:t>УМОВИ ВИНИКНЕННЯ ПРАВОВІДНОСИН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6799" y="1877762"/>
            <a:ext cx="1039900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М</a:t>
            </a:r>
            <a:r>
              <a:rPr lang="uk-UA" sz="2000" dirty="0" smtClean="0">
                <a:latin typeface="Arial Black" panose="020B0A04020102020204" pitchFamily="34" charset="0"/>
              </a:rPr>
              <a:t>ає бути правова норма, що їх регулюватиме.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6800" y="2588498"/>
            <a:ext cx="1039900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Н</a:t>
            </a:r>
            <a:r>
              <a:rPr lang="uk-UA" sz="2000" dirty="0" smtClean="0">
                <a:latin typeface="Arial Black" panose="020B0A04020102020204" pitchFamily="34" charset="0"/>
              </a:rPr>
              <a:t>еобхідні учасники правовідносин, які мають право бути учасниками.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66800" y="3318815"/>
            <a:ext cx="103990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П</a:t>
            </a:r>
            <a:r>
              <a:rPr lang="uk-UA" sz="2000" dirty="0" smtClean="0">
                <a:latin typeface="Arial Black" panose="020B0A04020102020204" pitchFamily="34" charset="0"/>
              </a:rPr>
              <a:t>овинні відбутися події, що матимуть правові наслідки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49381" y="1835501"/>
            <a:ext cx="632045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Стрелка вправо 8"/>
          <p:cNvSpPr/>
          <p:nvPr/>
        </p:nvSpPr>
        <p:spPr>
          <a:xfrm>
            <a:off x="249381" y="2523557"/>
            <a:ext cx="632045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Стрелка вправо 9"/>
          <p:cNvSpPr/>
          <p:nvPr/>
        </p:nvSpPr>
        <p:spPr>
          <a:xfrm>
            <a:off x="249381" y="3234293"/>
            <a:ext cx="632045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066800" y="4048035"/>
            <a:ext cx="10399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Уступаючи в правовідносини, їхні учасники використовують свої права, виконують обов’язки, змінюють своє правове становище.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249381" y="4188529"/>
            <a:ext cx="632045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3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635" y="1005287"/>
            <a:ext cx="1140229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1) за галузевою ознакою: </a:t>
            </a:r>
            <a:r>
              <a:rPr lang="uk-UA" dirty="0" smtClean="0">
                <a:latin typeface="Arial Black" panose="020B0A04020102020204" pitchFamily="34" charset="0"/>
              </a:rPr>
              <a:t>конституційні, цивільні, трудові, сімейні, фінансові, адміністративні тощо; 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0000" y="204678"/>
            <a:ext cx="4046301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ВИДИ ПРАВОВІДНОСИН</a:t>
            </a:r>
            <a:endParaRPr lang="uk-UA" sz="2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5635" y="1830842"/>
            <a:ext cx="1140229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2) залежно від розподілу обов’язків і прав між сторонами: </a:t>
            </a:r>
            <a:r>
              <a:rPr lang="uk-UA" dirty="0" smtClean="0">
                <a:latin typeface="Arial Black" panose="020B0A04020102020204" pitchFamily="34" charset="0"/>
              </a:rPr>
              <a:t>односторонні (в яких одна сторона має право, а інша обов’язок), двосторонні (сторони мають взаємні права і обов’язки); 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5635" y="2944835"/>
            <a:ext cx="1140229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3) за кількісним складом суб’єктів: </a:t>
            </a:r>
            <a:r>
              <a:rPr lang="uk-UA" dirty="0" smtClean="0">
                <a:latin typeface="Arial Black" panose="020B0A04020102020204" pitchFamily="34" charset="0"/>
              </a:rPr>
              <a:t>прості (лише між двома суб’єктами), складні (між трьома і більше суб’єктами);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5" y="5283782"/>
            <a:ext cx="1140229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6) за строком дії: </a:t>
            </a:r>
            <a:r>
              <a:rPr lang="uk-UA" dirty="0" smtClean="0">
                <a:latin typeface="Arial Black" panose="020B0A04020102020204" pitchFamily="34" charset="0"/>
              </a:rPr>
              <a:t>короткострокові (купівля-продаж, проїзд у громадському транспорті) та довготривалі (перебування у шлюбі, членство у громадському об’єднанні).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635" y="3864466"/>
            <a:ext cx="1140229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4) залежно від функціонального призначення: </a:t>
            </a:r>
            <a:r>
              <a:rPr lang="uk-UA" dirty="0" smtClean="0">
                <a:latin typeface="Arial Black" panose="020B0A04020102020204" pitchFamily="34" charset="0"/>
              </a:rPr>
              <a:t>регулятивні, охоронні;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5" y="4380252"/>
            <a:ext cx="1140229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5) за характером поведінки зобов’язального суб’єкта: </a:t>
            </a:r>
            <a:r>
              <a:rPr lang="uk-UA" dirty="0" smtClean="0">
                <a:latin typeface="Arial Black" panose="020B0A04020102020204" pitchFamily="34" charset="0"/>
              </a:rPr>
              <a:t>активні (сторона має вчинити обумовлені дії), пасивні (сторона має утриматися від учинення певних дій); 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1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0181" y="96982"/>
            <a:ext cx="655339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Arial Black" panose="020B0A04020102020204" pitchFamily="34" charset="0"/>
              </a:rPr>
              <a:t>ОСНОВНІ ОЗНАКИ ПРАВОВІДНОСИН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6363" y="985905"/>
            <a:ext cx="2992584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Виникають між людьми</a:t>
            </a:r>
            <a:endParaRPr lang="en-US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6363" y="2443286"/>
            <a:ext cx="2992584" cy="914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Виникають виключно на основі норм права</a:t>
            </a:r>
            <a:endParaRPr lang="en-US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6363" y="3831891"/>
            <a:ext cx="2992584" cy="914400"/>
          </a:xfrm>
          <a:prstGeom prst="roundRect">
            <a:avLst/>
          </a:prstGeom>
          <a:solidFill>
            <a:srgbClr val="CC99FF">
              <a:alpha val="4784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Мають вольовий характер</a:t>
            </a:r>
            <a:endParaRPr lang="en-US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6363" y="5218702"/>
            <a:ext cx="2992584" cy="1385455"/>
          </a:xfrm>
          <a:prstGeom prst="roundRect">
            <a:avLst/>
          </a:prstGeom>
          <a:solidFill>
            <a:schemeClr val="accent1">
              <a:lumMod val="40000"/>
              <a:lumOff val="60000"/>
              <a:alpha val="67059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Охороняються та забезпечуються силою державного примусу </a:t>
            </a:r>
            <a:endParaRPr lang="en-US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52800" y="869257"/>
            <a:ext cx="8437419" cy="114769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chemeClr val="tx1"/>
                </a:solidFill>
              </a:rPr>
              <a:t>Наприклад, власник майна може реалізувати своє право тільки у стосунках з іншими людьми, тобто він може продати або подарувати своє майно будь-якій особі, а також вимагати додержання свого права власності від інших людей та установ.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38947" y="2312785"/>
            <a:ext cx="8437419" cy="11476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chemeClr val="tx1"/>
                </a:solidFill>
              </a:rPr>
              <a:t>Вони виникають, здійснюються чи припиняються відповідно до норм права, які впливають на поведінку людей і через неї реалізуються. Якщо немає норми права, то немає і правовідносин.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52800" y="3715243"/>
            <a:ext cx="8437419" cy="1147695"/>
          </a:xfrm>
          <a:prstGeom prst="roundRect">
            <a:avLst/>
          </a:prstGeom>
          <a:solidFill>
            <a:srgbClr val="CC99FF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chemeClr val="tx1"/>
                </a:solidFill>
              </a:rPr>
              <a:t>Тобто для виникнення правовідносин необхідні воля, принаймні одного з учасників. Люди вступають у правовідносини з певною метою – наприклад, укласти шлюб, взяти участь у виборах, придбати певний товар.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52800" y="5325065"/>
            <a:ext cx="8437419" cy="11476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chemeClr val="tx1"/>
                </a:solidFill>
              </a:rPr>
              <a:t>У разі необхідності, учасник правовідносин може звернутися до органу, який наділений державно-владними повноваженнями, за  відновленням порушеного суб'єктивного права або з вимогою виконання юридичного обов'язку іншою стороною.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41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69" y="1133644"/>
            <a:ext cx="10675021" cy="489551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169830" y="412496"/>
            <a:ext cx="4046301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ВИДИ ПРАВОВІДНОСИН</a:t>
            </a:r>
            <a:endParaRPr lang="uk-UA" sz="2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843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737" y="110836"/>
            <a:ext cx="7706765" cy="471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2509" y="5072987"/>
            <a:ext cx="11582400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ДОГОВІР КУПІВЛІ-ПРОДАЖУ – ОДИН  ІЗ НАЙБІЛЬШ ПОШИРЕНИХ ВИДІВ ПРАВОВІДНОСИН (цивільний, простий, конкретний, активний, двосторонній)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804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3" t="36638" r="39526" b="13450"/>
          <a:stretch/>
        </p:blipFill>
        <p:spPr bwMode="auto">
          <a:xfrm>
            <a:off x="1648257" y="1923650"/>
            <a:ext cx="8368579" cy="4424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2508" y="0"/>
            <a:ext cx="11734801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 Black" panose="020B0A04020102020204" pitchFamily="34" charset="0"/>
              </a:rPr>
              <a:t>Розгляньте ілюстрацію. Виконайте завдання і дайте відповіді на запитання: </a:t>
            </a:r>
          </a:p>
          <a:p>
            <a:pPr marL="457200" indent="-457200"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Визначте, які види правовідносин символічно зображено на ній. </a:t>
            </a:r>
          </a:p>
          <a:p>
            <a:pPr marL="457200" indent="-457200"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Які ще види правовідносин ви можете назвати? </a:t>
            </a:r>
          </a:p>
          <a:p>
            <a:pPr marL="457200" indent="-457200"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Наведіть приклади відносин, які не регулюються нормами права. </a:t>
            </a:r>
          </a:p>
          <a:p>
            <a:pPr marL="457200" indent="-457200"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За яких умов окремі відносини із правої «хмаринки» можуть стати правовідносинами?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801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3188" y="96982"/>
            <a:ext cx="592982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800" dirty="0" smtClean="0">
                <a:latin typeface="Arial Black" panose="020B0A04020102020204" pitchFamily="34" charset="0"/>
              </a:rPr>
              <a:t>2. СКЛАД ПРАВОВІДНОСИН.</a:t>
            </a:r>
            <a:endParaRPr lang="uk-UA" sz="2800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641" y="792170"/>
            <a:ext cx="11747267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СКЛАД АБО СТРУКТУРА ПРАВОВІДНОСИН: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суб’єкти правовідносин </a:t>
            </a:r>
            <a:r>
              <a:rPr lang="uk-UA" sz="2000" dirty="0" smtClean="0">
                <a:latin typeface="Arial Black" panose="020B0A04020102020204" pitchFamily="34" charset="0"/>
              </a:rPr>
              <a:t>- учасники цих відносин, суб’єкти суспільного життя, носії суб’єктивних прав і юридичних обов’язків;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об’єкти правовідносин  </a:t>
            </a:r>
            <a:r>
              <a:rPr lang="uk-UA" sz="2000" dirty="0" smtClean="0">
                <a:latin typeface="Arial Black" panose="020B0A04020102020204" pitchFamily="34" charset="0"/>
              </a:rPr>
              <a:t>- це те, з приводу чого склалися правовідносини;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зміст правовідносин </a:t>
            </a:r>
            <a:r>
              <a:rPr lang="uk-UA" sz="2000" dirty="0" smtClean="0">
                <a:latin typeface="Arial Black" panose="020B0A04020102020204" pitchFamily="34" charset="0"/>
              </a:rPr>
              <a:t>- це права й обов’язки суб’єктів правовідносин.</a:t>
            </a:r>
            <a:endParaRPr lang="uk-UA" sz="2000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2520" y="3100953"/>
            <a:ext cx="185179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СУБ’ЄКТ </a:t>
            </a:r>
            <a:endParaRPr lang="en-US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37666" y="3100953"/>
            <a:ext cx="166263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ОБ’ЄКТ </a:t>
            </a:r>
            <a:endParaRPr lang="en-US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554180" y="3109972"/>
            <a:ext cx="137705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ЗМІСТ  </a:t>
            </a:r>
            <a:endParaRPr lang="en-US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4541" y="3571637"/>
            <a:ext cx="2947748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latin typeface="Arial Black" panose="020B0A04020102020204" pitchFamily="34" charset="0"/>
              </a:rPr>
              <a:t>Учасники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правовідносин</a:t>
            </a:r>
            <a:r>
              <a:rPr lang="ru-RU" dirty="0" smtClean="0">
                <a:latin typeface="Arial Black" panose="020B0A04020102020204" pitchFamily="34" charset="0"/>
              </a:rPr>
              <a:t>, </a:t>
            </a:r>
            <a:r>
              <a:rPr lang="ru-RU" dirty="0" err="1" smtClean="0">
                <a:latin typeface="Arial Black" panose="020B0A04020102020204" pitchFamily="34" charset="0"/>
              </a:rPr>
              <a:t>які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мають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суб’єктивні</a:t>
            </a:r>
            <a:r>
              <a:rPr lang="ru-RU" dirty="0" smtClean="0">
                <a:latin typeface="Arial Black" panose="020B0A04020102020204" pitchFamily="34" charset="0"/>
              </a:rPr>
              <a:t> права та </a:t>
            </a:r>
            <a:r>
              <a:rPr lang="ru-RU" dirty="0" err="1" smtClean="0">
                <a:latin typeface="Arial Black" panose="020B0A04020102020204" pitchFamily="34" charset="0"/>
              </a:rPr>
              <a:t>юридичні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обов’язки</a:t>
            </a:r>
            <a:r>
              <a:rPr lang="ru-RU" dirty="0" smtClean="0">
                <a:latin typeface="Arial Black" panose="020B0A04020102020204" pitchFamily="34" charset="0"/>
              </a:rPr>
              <a:t>.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38894" y="3577547"/>
            <a:ext cx="306018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Те, на </a:t>
            </a:r>
            <a:r>
              <a:rPr lang="ru-RU" dirty="0" err="1" smtClean="0">
                <a:latin typeface="Arial Black" panose="020B0A04020102020204" pitchFamily="34" charset="0"/>
              </a:rPr>
              <a:t>що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спрямовані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інтереси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суб’єктів</a:t>
            </a:r>
            <a:r>
              <a:rPr lang="ru-RU" dirty="0" smtClean="0">
                <a:latin typeface="Arial Black" panose="020B0A04020102020204" pitchFamily="34" charset="0"/>
              </a:rPr>
              <a:t>, </a:t>
            </a:r>
            <a:r>
              <a:rPr lang="ru-RU" dirty="0" err="1" smtClean="0">
                <a:latin typeface="Arial Black" panose="020B0A04020102020204" pitchFamily="34" charset="0"/>
              </a:rPr>
              <a:t>із</a:t>
            </a:r>
            <a:r>
              <a:rPr lang="ru-RU" dirty="0" smtClean="0">
                <a:latin typeface="Arial Black" panose="020B0A04020102020204" pitchFamily="34" charset="0"/>
              </a:rPr>
              <a:t> приводу </a:t>
            </a:r>
            <a:r>
              <a:rPr lang="ru-RU" dirty="0" err="1" smtClean="0">
                <a:latin typeface="Arial Black" panose="020B0A04020102020204" pitchFamily="34" charset="0"/>
              </a:rPr>
              <a:t>чого</a:t>
            </a:r>
            <a:r>
              <a:rPr lang="ru-RU" dirty="0" smtClean="0">
                <a:latin typeface="Arial Black" panose="020B0A04020102020204" pitchFamily="34" charset="0"/>
              </a:rPr>
              <a:t> вони </a:t>
            </a:r>
            <a:r>
              <a:rPr lang="ru-RU" dirty="0" err="1" smtClean="0">
                <a:latin typeface="Arial Black" panose="020B0A04020102020204" pitchFamily="34" charset="0"/>
              </a:rPr>
              <a:t>вступають</a:t>
            </a:r>
            <a:r>
              <a:rPr lang="ru-RU" dirty="0" smtClean="0">
                <a:latin typeface="Arial Black" panose="020B0A04020102020204" pitchFamily="34" charset="0"/>
              </a:rPr>
              <a:t> у  </a:t>
            </a:r>
            <a:r>
              <a:rPr lang="ru-RU" dirty="0" err="1" smtClean="0">
                <a:latin typeface="Arial Black" panose="020B0A04020102020204" pitchFamily="34" charset="0"/>
              </a:rPr>
              <a:t>правові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відносини</a:t>
            </a:r>
            <a:r>
              <a:rPr lang="ru-RU" dirty="0" smtClean="0">
                <a:latin typeface="Arial Black" panose="020B0A04020102020204" pitchFamily="34" charset="0"/>
              </a:rPr>
              <a:t>.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69672" y="3571637"/>
            <a:ext cx="3546071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Здійснювані учасниками правовідносин дії, </a:t>
            </a:r>
            <a:r>
              <a:rPr lang="uk-UA" dirty="0" err="1" smtClean="0">
                <a:latin typeface="Arial Black" panose="020B0A04020102020204" pitchFamily="34" charset="0"/>
              </a:rPr>
              <a:t>спря-мовані</a:t>
            </a:r>
            <a:r>
              <a:rPr lang="uk-UA" dirty="0" smtClean="0">
                <a:latin typeface="Arial Black" panose="020B0A04020102020204" pitchFamily="34" charset="0"/>
              </a:rPr>
              <a:t> на реалізацію їхніх прав і  виконання обов’язків.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776099" y="2423386"/>
            <a:ext cx="484632" cy="6650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Стрелка вниз 10"/>
          <p:cNvSpPr/>
          <p:nvPr/>
        </p:nvSpPr>
        <p:spPr>
          <a:xfrm>
            <a:off x="5938102" y="2421005"/>
            <a:ext cx="484632" cy="6650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Стрелка вниз 11"/>
          <p:cNvSpPr/>
          <p:nvPr/>
        </p:nvSpPr>
        <p:spPr>
          <a:xfrm>
            <a:off x="10000391" y="2421005"/>
            <a:ext cx="484632" cy="6650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38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7091" y="332510"/>
            <a:ext cx="1167938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СКЛАД ПРАВОВІДНОСИН</a:t>
            </a:r>
            <a:endParaRPr lang="uk-UA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091" y="855730"/>
            <a:ext cx="3756156" cy="18774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endParaRPr lang="ru-RU" dirty="0" smtClean="0">
              <a:latin typeface="Arial Black" panose="020B0A04020102020204" pitchFamily="34" charset="0"/>
            </a:endParaRPr>
          </a:p>
          <a:p>
            <a:r>
              <a:rPr lang="ru-RU" dirty="0" smtClean="0">
                <a:latin typeface="Arial Black" panose="020B0A04020102020204" pitchFamily="34" charset="0"/>
              </a:rPr>
              <a:t>1. </a:t>
            </a:r>
            <a:r>
              <a:rPr lang="ru-RU" dirty="0" err="1" smtClean="0">
                <a:latin typeface="Arial Black" panose="020B0A04020102020204" pitchFamily="34" charset="0"/>
              </a:rPr>
              <a:t>Учасники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правовідносин</a:t>
            </a:r>
            <a:endParaRPr lang="ru-RU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Фізична</a:t>
            </a:r>
            <a:r>
              <a:rPr lang="ru-RU" sz="2000" b="1" dirty="0" smtClean="0">
                <a:latin typeface="Comic Sans MS" panose="030F0702030302020204" pitchFamily="66" charset="0"/>
              </a:rPr>
              <a:t> особа</a:t>
            </a:r>
          </a:p>
          <a:p>
            <a:pPr algn="ctr"/>
            <a:r>
              <a:rPr lang="ru-RU" sz="2000" b="1" dirty="0" err="1" smtClean="0">
                <a:latin typeface="Comic Sans MS" panose="030F0702030302020204" pitchFamily="66" charset="0"/>
              </a:rPr>
              <a:t>Юридична</a:t>
            </a:r>
            <a:r>
              <a:rPr lang="ru-RU" sz="2000" b="1" dirty="0" smtClean="0">
                <a:latin typeface="Comic Sans MS" panose="030F0702030302020204" pitchFamily="66" charset="0"/>
              </a:rPr>
              <a:t> особа</a:t>
            </a:r>
          </a:p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Соціальна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спільнота</a:t>
            </a:r>
            <a:endParaRPr lang="ru-RU" sz="2000" b="1" dirty="0" smtClean="0">
              <a:latin typeface="Comic Sans MS" panose="030F0702030302020204" pitchFamily="66" charset="0"/>
            </a:endParaRPr>
          </a:p>
          <a:p>
            <a:pPr algn="ctr"/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720" y="855730"/>
            <a:ext cx="3714535" cy="1877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 smtClean="0">
              <a:latin typeface="Arial Black" panose="020B0A04020102020204" pitchFamily="34" charset="0"/>
            </a:endParaRP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2. </a:t>
            </a:r>
            <a:r>
              <a:rPr lang="ru-RU" dirty="0" err="1" smtClean="0">
                <a:latin typeface="Arial Black" panose="020B0A04020102020204" pitchFamily="34" charset="0"/>
              </a:rPr>
              <a:t>Зміст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правовідносин</a:t>
            </a:r>
            <a:endParaRPr lang="ru-RU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Що</a:t>
            </a: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можуть</a:t>
            </a: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учасники</a:t>
            </a:r>
            <a:endParaRPr lang="ru-RU" sz="20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sz="2000" b="1" dirty="0" err="1" smtClean="0">
                <a:latin typeface="Comic Sans MS" panose="030F0702030302020204" pitchFamily="66" charset="0"/>
              </a:rPr>
              <a:t>Що</a:t>
            </a: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повинні</a:t>
            </a: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учасники</a:t>
            </a:r>
            <a:endParaRPr lang="ru-RU" sz="20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sz="2000" b="1" dirty="0" err="1" smtClean="0">
                <a:latin typeface="Comic Sans MS" panose="030F0702030302020204" pitchFamily="66" charset="0"/>
              </a:rPr>
              <a:t>Що</a:t>
            </a: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роблять</a:t>
            </a: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ru-RU" sz="2000" b="1" dirty="0" err="1" smtClean="0">
                <a:latin typeface="Comic Sans MS" panose="030F0702030302020204" pitchFamily="66" charset="0"/>
              </a:rPr>
              <a:t>учасники</a:t>
            </a:r>
            <a:endParaRPr lang="ru-RU" sz="2000" b="1" dirty="0" smtClean="0">
              <a:latin typeface="Comic Sans MS" panose="030F0702030302020204" pitchFamily="66" charset="0"/>
            </a:endParaRPr>
          </a:p>
          <a:p>
            <a:pPr algn="ctr"/>
            <a:endParaRPr lang="ru-RU" sz="2000" b="1" dirty="0" smtClean="0"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86255" y="855730"/>
            <a:ext cx="4168063" cy="19082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3. </a:t>
            </a:r>
            <a:r>
              <a:rPr lang="uk-UA" dirty="0" smtClean="0">
                <a:latin typeface="Arial Black" panose="020B0A04020102020204" pitchFamily="34" charset="0"/>
              </a:rPr>
              <a:t>Об'єкт  правовідносин -</a:t>
            </a:r>
          </a:p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r>
              <a:rPr lang="uk-UA" sz="2000" b="1" dirty="0" smtClean="0">
                <a:latin typeface="Comic Sans MS" panose="030F0702030302020204" pitchFamily="66" charset="0"/>
              </a:rPr>
              <a:t>те, що стає метою і причиною правовідносин: матеріальні або нематеріальні блага, а також дії </a:t>
            </a:r>
            <a:r>
              <a:rPr lang="uk-UA" sz="2000" b="1" dirty="0" err="1" smtClean="0">
                <a:latin typeface="Comic Sans MS" panose="030F0702030302020204" pitchFamily="66" charset="0"/>
              </a:rPr>
              <a:t>субєктів</a:t>
            </a:r>
            <a:r>
              <a:rPr lang="uk-UA" sz="2000" b="1" dirty="0" smtClean="0">
                <a:latin typeface="Comic Sans MS" panose="030F0702030302020204" pitchFamily="66" charset="0"/>
              </a:rPr>
              <a:t> чи результати їх діяльності.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3560" y="2702389"/>
            <a:ext cx="371238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uk-UA" sz="2400" b="1" dirty="0" smtClean="0">
              <a:latin typeface="Comic Sans MS" panose="030F0702030302020204" pitchFamily="66" charset="0"/>
            </a:endParaRPr>
          </a:p>
          <a:p>
            <a:pPr algn="ctr"/>
            <a:endParaRPr lang="uk-UA" sz="2400" b="1" dirty="0">
              <a:latin typeface="Comic Sans MS" panose="030F0702030302020204" pitchFamily="66" charset="0"/>
            </a:endParaRPr>
          </a:p>
          <a:p>
            <a:pPr algn="ctr"/>
            <a:endParaRPr lang="uk-UA" sz="24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uk-UA" sz="2400" b="1" dirty="0" smtClean="0">
                <a:latin typeface="Comic Sans MS" panose="030F0702030302020204" pitchFamily="66" charset="0"/>
              </a:rPr>
              <a:t>Суб'єктивні права і </a:t>
            </a:r>
          </a:p>
          <a:p>
            <a:pPr algn="ctr"/>
            <a:r>
              <a:rPr lang="uk-UA" sz="2400" b="1" dirty="0">
                <a:latin typeface="Comic Sans MS" panose="030F0702030302020204" pitchFamily="66" charset="0"/>
              </a:rPr>
              <a:t>ю</a:t>
            </a:r>
            <a:r>
              <a:rPr lang="uk-UA" sz="2400" b="1" dirty="0" smtClean="0">
                <a:latin typeface="Comic Sans MS" panose="030F0702030302020204" pitchFamily="66" charset="0"/>
              </a:rPr>
              <a:t>ридичні обов'язки.</a:t>
            </a:r>
          </a:p>
          <a:p>
            <a:pPr algn="ctr"/>
            <a:endParaRPr lang="uk-UA" sz="2400" b="1" dirty="0">
              <a:latin typeface="Comic Sans MS" panose="030F0702030302020204" pitchFamily="66" charset="0"/>
            </a:endParaRPr>
          </a:p>
          <a:p>
            <a:pPr algn="ctr"/>
            <a:endParaRPr lang="uk-UA" sz="2400" b="1" dirty="0" smtClean="0">
              <a:latin typeface="Comic Sans MS" panose="030F0702030302020204" pitchFamily="66" charset="0"/>
            </a:endParaRPr>
          </a:p>
          <a:p>
            <a:pPr algn="ctr"/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935" y="2733167"/>
            <a:ext cx="3758311" cy="2985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Comic Sans MS" panose="030F0702030302020204" pitchFamily="66" charset="0"/>
              </a:rPr>
              <a:t>ІНДИВІДУАЛЬНІ</a:t>
            </a:r>
          </a:p>
          <a:p>
            <a:pPr algn="ctr"/>
            <a:r>
              <a:rPr lang="uk-UA" sz="2000" b="1" dirty="0" smtClean="0">
                <a:latin typeface="Comic Sans MS" panose="030F0702030302020204" pitchFamily="66" charset="0"/>
              </a:rPr>
              <a:t>(</a:t>
            </a:r>
            <a:r>
              <a:rPr lang="uk-UA" sz="2000" b="1" dirty="0" err="1" smtClean="0">
                <a:latin typeface="Comic Sans MS" panose="030F0702030302020204" pitchFamily="66" charset="0"/>
              </a:rPr>
              <a:t>громадяни,іноземці</a:t>
            </a:r>
            <a:r>
              <a:rPr lang="uk-UA" sz="2000" b="1" dirty="0" smtClean="0">
                <a:latin typeface="Comic Sans MS" panose="030F0702030302020204" pitchFamily="66" charset="0"/>
              </a:rPr>
              <a:t>, особи без громадянства).</a:t>
            </a:r>
          </a:p>
          <a:p>
            <a:pPr algn="ctr"/>
            <a:r>
              <a:rPr lang="uk-UA" sz="2400" b="1" dirty="0" smtClean="0">
                <a:latin typeface="Comic Sans MS" panose="030F0702030302020204" pitchFamily="66" charset="0"/>
              </a:rPr>
              <a:t>КОЛЕКТИВНІ</a:t>
            </a:r>
          </a:p>
          <a:p>
            <a:pPr algn="ctr"/>
            <a:r>
              <a:rPr lang="uk-UA" sz="2000" b="1" dirty="0" smtClean="0">
                <a:latin typeface="Comic Sans MS" panose="030F0702030302020204" pitchFamily="66" charset="0"/>
              </a:rPr>
              <a:t>(держава; установи та організації; державні </a:t>
            </a:r>
            <a:r>
              <a:rPr lang="uk-UA" sz="2000" b="1" dirty="0" err="1" smtClean="0">
                <a:latin typeface="Comic Sans MS" panose="030F0702030302020204" pitchFamily="66" charset="0"/>
              </a:rPr>
              <a:t>орга-ни</a:t>
            </a:r>
            <a:r>
              <a:rPr lang="uk-UA" sz="2000" b="1" dirty="0" smtClean="0">
                <a:latin typeface="Comic Sans MS" panose="030F0702030302020204" pitchFamily="66" charset="0"/>
              </a:rPr>
              <a:t>, трудові колективи;</a:t>
            </a:r>
          </a:p>
          <a:p>
            <a:pPr algn="ctr"/>
            <a:r>
              <a:rPr lang="uk-UA" sz="2000" b="1" dirty="0">
                <a:latin typeface="Comic Sans MS" panose="030F0702030302020204" pitchFamily="66" charset="0"/>
              </a:rPr>
              <a:t>т</a:t>
            </a:r>
            <a:r>
              <a:rPr lang="uk-UA" sz="2000" b="1" dirty="0" smtClean="0">
                <a:latin typeface="Comic Sans MS" panose="030F0702030302020204" pitchFamily="66" charset="0"/>
              </a:rPr>
              <a:t>ериторіальні громади; громадські організації).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84100" y="2723656"/>
            <a:ext cx="4170218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uk-UA" sz="24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uk-UA" sz="2400" b="1" dirty="0" smtClean="0">
                <a:latin typeface="Comic Sans MS" panose="030F0702030302020204" pitchFamily="66" charset="0"/>
              </a:rPr>
              <a:t>Поведінка й дії людей; матеріальні блага; не-матеріальні блага; продукти духовної творчості.</a:t>
            </a:r>
          </a:p>
          <a:p>
            <a:pPr algn="ctr"/>
            <a:endParaRPr lang="uk-UA" sz="2400" b="1" dirty="0">
              <a:latin typeface="Comic Sans MS" panose="030F0702030302020204" pitchFamily="66" charset="0"/>
            </a:endParaRPr>
          </a:p>
          <a:p>
            <a:pPr algn="ctr"/>
            <a:endParaRPr lang="en-US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329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818" y="930718"/>
            <a:ext cx="1177636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СУБ’ЄКТИ ПРАВОВІДНОСИН</a:t>
            </a:r>
            <a:r>
              <a:rPr lang="uk-UA" sz="2000" dirty="0" smtClean="0">
                <a:latin typeface="Arial Black" panose="020B0A04020102020204" pitchFamily="34" charset="0"/>
              </a:rPr>
              <a:t>  — це учасники правовідносин, які мають суб’єктивні права та виконують юридичні обов’язки на основі юридичних норм.</a:t>
            </a:r>
            <a:endParaRPr lang="uk-UA" sz="2000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818" y="2094407"/>
            <a:ext cx="505690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anose="020B0A04020102020204" pitchFamily="34" charset="0"/>
              </a:rPr>
              <a:t>За юридичним статусом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27273" y="2094407"/>
            <a:ext cx="505690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anose="020B0A04020102020204" pitchFamily="34" charset="0"/>
              </a:rPr>
              <a:t>За складом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1290" y="2968334"/>
            <a:ext cx="248692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ФІЗИЧНІ ОСОБИ 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1291" y="3291993"/>
            <a:ext cx="478678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b="1" dirty="0" smtClean="0"/>
              <a:t>Люди як учасники правовідносин: громадяни України; іноземці; особи без громадянства; особи з подвійним громадянством.</a:t>
            </a:r>
            <a:endParaRPr lang="uk-UA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1289" y="4620265"/>
            <a:ext cx="288871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ЮРИДИЧНІ ОСОБИ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1290" y="4965202"/>
            <a:ext cx="478678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b="1" dirty="0" smtClean="0"/>
              <a:t>Організації, що створені та зареєстровані у визначеному законом порядку й можуть бути самостійними учасниками правовідносин</a:t>
            </a:r>
            <a:r>
              <a:rPr lang="uk-UA" dirty="0" smtClean="0">
                <a:latin typeface="Arial Black" panose="020B0A04020102020204" pitchFamily="34" charset="0"/>
              </a:rPr>
              <a:t>.</a:t>
            </a:r>
            <a:endParaRPr lang="uk-UA" dirty="0">
              <a:latin typeface="Arial Black" panose="020B0A040201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429492" y="2494517"/>
            <a:ext cx="13856" cy="234119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8" idx="1"/>
          </p:cNvCxnSpPr>
          <p:nvPr/>
        </p:nvCxnSpPr>
        <p:spPr>
          <a:xfrm>
            <a:off x="443348" y="3153000"/>
            <a:ext cx="47794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43348" y="4804931"/>
            <a:ext cx="47794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8912632" y="2968334"/>
            <a:ext cx="233589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uk-UA" dirty="0" smtClean="0">
                <a:latin typeface="Arial Black" panose="020B0A04020102020204" pitchFamily="34" charset="0"/>
              </a:rPr>
              <a:t>ІНДИВІДУАЛЬНІ 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912632" y="4405293"/>
            <a:ext cx="233589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uk-UA" dirty="0" smtClean="0">
                <a:latin typeface="Arial Black" panose="020B0A04020102020204" pitchFamily="34" charset="0"/>
              </a:rPr>
              <a:t>КОЛЕКТИВНІ  </a:t>
            </a:r>
            <a:endParaRPr lang="en-US" dirty="0">
              <a:latin typeface="Arial Black" panose="020B0A04020102020204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11733398" y="2494045"/>
            <a:ext cx="6928" cy="21262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11193071" y="3153000"/>
            <a:ext cx="54032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11193071" y="4589959"/>
            <a:ext cx="54032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7887630" y="3342183"/>
            <a:ext cx="336089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b="1" dirty="0" smtClean="0"/>
              <a:t>Окремі фізичні особи</a:t>
            </a:r>
            <a:endParaRPr lang="en-US" b="1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064454" y="4774624"/>
            <a:ext cx="4184074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b="1" dirty="0" smtClean="0"/>
              <a:t>Держава; державні органи та </a:t>
            </a:r>
            <a:r>
              <a:rPr lang="uk-UA" b="1" dirty="0" err="1" smtClean="0"/>
              <a:t>устано</a:t>
            </a:r>
            <a:r>
              <a:rPr lang="uk-UA" b="1" dirty="0" smtClean="0"/>
              <a:t>-ви; громадські об’єднання; </a:t>
            </a:r>
            <a:r>
              <a:rPr lang="uk-UA" b="1" dirty="0" err="1" smtClean="0"/>
              <a:t>адміністра</a:t>
            </a:r>
            <a:r>
              <a:rPr lang="uk-UA" b="1" dirty="0" smtClean="0"/>
              <a:t>-</a:t>
            </a:r>
            <a:r>
              <a:rPr lang="uk-UA" b="1" dirty="0" err="1" smtClean="0"/>
              <a:t>тивно</a:t>
            </a:r>
            <a:r>
              <a:rPr lang="uk-UA" b="1" dirty="0" smtClean="0"/>
              <a:t>-територіальні одиниці та їх </a:t>
            </a:r>
            <a:r>
              <a:rPr lang="uk-UA" b="1" dirty="0" err="1" smtClean="0"/>
              <a:t>насе-лення</a:t>
            </a:r>
            <a:r>
              <a:rPr lang="uk-UA" b="1" dirty="0" smtClean="0"/>
              <a:t>; виборчі округи; релігійні органі-</a:t>
            </a:r>
            <a:r>
              <a:rPr lang="uk-UA" b="1" dirty="0" err="1" smtClean="0"/>
              <a:t>зації</a:t>
            </a:r>
            <a:r>
              <a:rPr lang="uk-UA" b="1" dirty="0" smtClean="0"/>
              <a:t>; підприємства тощо.</a:t>
            </a:r>
            <a:endParaRPr lang="en-US" b="1" dirty="0"/>
          </a:p>
        </p:txBody>
      </p:sp>
      <p:sp>
        <p:nvSpPr>
          <p:cNvPr id="37" name="Стрелка вниз 36"/>
          <p:cNvSpPr/>
          <p:nvPr/>
        </p:nvSpPr>
        <p:spPr>
          <a:xfrm>
            <a:off x="2493956" y="1632167"/>
            <a:ext cx="484632" cy="48942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Стрелка вниз 37"/>
          <p:cNvSpPr/>
          <p:nvPr/>
        </p:nvSpPr>
        <p:spPr>
          <a:xfrm>
            <a:off x="9325763" y="1620144"/>
            <a:ext cx="484632" cy="48942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342391" y="37850"/>
            <a:ext cx="592662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СУБ’ЄКТИ ПРАВОВІДНОСИН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5484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1" y="0"/>
            <a:ext cx="9628909" cy="6791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605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361" y="8830"/>
            <a:ext cx="1151312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Бути учасником правовідносин окрема особа чи організація може лише за наявності правосуб’єктності. Правосуб’єктність складається з правоздатності, </a:t>
            </a:r>
          </a:p>
          <a:p>
            <a:pPr algn="ctr"/>
            <a:r>
              <a:rPr lang="uk-UA" dirty="0" smtClean="0">
                <a:latin typeface="Arial Black" panose="020B0A04020102020204" pitchFamily="34" charset="0"/>
              </a:rPr>
              <a:t>дієздатності та </a:t>
            </a:r>
            <a:r>
              <a:rPr lang="uk-UA" dirty="0" err="1" smtClean="0">
                <a:latin typeface="Arial Black" panose="020B0A04020102020204" pitchFamily="34" charset="0"/>
              </a:rPr>
              <a:t>деліктоздатності</a:t>
            </a:r>
            <a:r>
              <a:rPr lang="uk-UA" dirty="0" smtClean="0">
                <a:latin typeface="Arial Black" panose="020B0A04020102020204" pitchFamily="34" charset="0"/>
              </a:rPr>
              <a:t>; це можливість приймати участь у правовідносинах. 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192" y="1975211"/>
            <a:ext cx="1151312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ПРАВОЗДАТНІСТЬ</a:t>
            </a:r>
            <a:r>
              <a:rPr lang="uk-UA" dirty="0" smtClean="0">
                <a:latin typeface="Arial Black" panose="020B0A04020102020204" pitchFamily="34" charset="0"/>
              </a:rPr>
              <a:t>  — це визнана державою загальна можливість мати передбачені законом права та обов’язки, здатність бути їх носієм. Виникає в момент народження і припиняється смертю. Стосовно юридичних осіб – виникає з моменту реєстрації і припиняється припиненням діяльності і реєстрації.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6361" y="3323089"/>
            <a:ext cx="1151312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i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ДІЄЗДАТНІСТЬ</a:t>
            </a:r>
            <a:r>
              <a:rPr lang="uk-UA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 </a:t>
            </a:r>
            <a:r>
              <a:rPr lang="uk-UA" dirty="0" smtClean="0">
                <a:latin typeface="Arial Black" panose="020B0A04020102020204" pitchFamily="34" charset="0"/>
              </a:rPr>
              <a:t> — це здатність особи своїми діями набувати для себе прав і </a:t>
            </a:r>
            <a:r>
              <a:rPr lang="uk-UA" dirty="0" err="1" smtClean="0">
                <a:latin typeface="Arial Black" panose="020B0A04020102020204" pitchFamily="34" charset="0"/>
              </a:rPr>
              <a:t>самостій</a:t>
            </a:r>
            <a:r>
              <a:rPr lang="uk-UA" dirty="0" smtClean="0">
                <a:latin typeface="Arial Black" panose="020B0A04020102020204" pitchFamily="34" charset="0"/>
              </a:rPr>
              <a:t>- но їх здійснювати, а  також здатність своїми діями створювати для себе обов’язки, самостійно їх виконувати та нести відповідальність у  разі їх невиконання.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6361" y="1130520"/>
            <a:ext cx="1151312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i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ДЕЛІКТОЗДАТНІСТЬ</a:t>
            </a:r>
            <a:r>
              <a:rPr lang="uk-UA" dirty="0" smtClean="0">
                <a:latin typeface="Arial Black" panose="020B0A04020102020204" pitchFamily="34" charset="0"/>
              </a:rPr>
              <a:t>  — це здатність нести юридичну відповідальність за вчинені правопорушення. Виникає в 16 років. Особова умова – осудність, розуміння своїх дій.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450" y="4712179"/>
            <a:ext cx="16273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ЧАСТКОВА</a:t>
            </a:r>
          </a:p>
          <a:p>
            <a:pPr algn="ctr"/>
            <a:r>
              <a:rPr lang="uk-UA" dirty="0">
                <a:latin typeface="Arial Black" panose="020B0A04020102020204" pitchFamily="34" charset="0"/>
              </a:rPr>
              <a:t>д</a:t>
            </a:r>
            <a:r>
              <a:rPr lang="uk-UA" dirty="0" smtClean="0">
                <a:latin typeface="Arial Black" panose="020B0A04020102020204" pitchFamily="34" charset="0"/>
              </a:rPr>
              <a:t>о 14 років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9415" y="4687724"/>
            <a:ext cx="2246129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НЕПОВНА</a:t>
            </a:r>
          </a:p>
          <a:p>
            <a:pPr algn="ctr"/>
            <a:r>
              <a:rPr lang="uk-UA" dirty="0">
                <a:latin typeface="Arial Black" panose="020B0A04020102020204" pitchFamily="34" charset="0"/>
              </a:rPr>
              <a:t>з</a:t>
            </a:r>
            <a:r>
              <a:rPr lang="uk-UA" dirty="0" smtClean="0">
                <a:latin typeface="Arial Black" panose="020B0A04020102020204" pitchFamily="34" charset="0"/>
              </a:rPr>
              <a:t> 14 до 18 років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9099" y="4721778"/>
            <a:ext cx="14782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ПОВНА</a:t>
            </a:r>
          </a:p>
          <a:p>
            <a:pPr algn="ctr"/>
            <a:r>
              <a:rPr lang="uk-UA" dirty="0">
                <a:latin typeface="Arial Black" panose="020B0A04020102020204" pitchFamily="34" charset="0"/>
              </a:rPr>
              <a:t>з</a:t>
            </a:r>
            <a:r>
              <a:rPr lang="uk-UA" dirty="0" smtClean="0">
                <a:latin typeface="Arial Black" panose="020B0A04020102020204" pitchFamily="34" charset="0"/>
              </a:rPr>
              <a:t> 18 років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31841" y="5351934"/>
            <a:ext cx="4398821" cy="1477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b="1" dirty="0" smtClean="0"/>
              <a:t>у 18 — особа отримує право брати участь у виборах, може бути призвана в армію тощо. Саме з досягненням повноліття — 18-річного віку — людина набуває повної дієздатності в більшості галузей права. </a:t>
            </a:r>
            <a:endParaRPr lang="en-US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1151" y="5358510"/>
            <a:ext cx="2061968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із 6 років дитина може вступати до дитячої </a:t>
            </a:r>
            <a:r>
              <a:rPr lang="uk-UA" b="1" dirty="0" err="1" smtClean="0"/>
              <a:t>громадсь-кої</a:t>
            </a:r>
            <a:r>
              <a:rPr lang="uk-UA" b="1" dirty="0" smtClean="0"/>
              <a:t> організації; мілкі угоди.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96953" y="5351934"/>
            <a:ext cx="3031054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у 14 — за згодою батьків піти на роботу, у 16 - бути притягнутою до </a:t>
            </a:r>
            <a:r>
              <a:rPr lang="uk-UA" b="1" dirty="0" err="1" smtClean="0"/>
              <a:t>адмініст-ративної</a:t>
            </a:r>
            <a:r>
              <a:rPr lang="uk-UA" b="1" dirty="0" smtClean="0"/>
              <a:t> або кримінальної відповідальності 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1019819" y="4246419"/>
            <a:ext cx="484632" cy="46575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Стрелка вниз 12"/>
          <p:cNvSpPr/>
          <p:nvPr/>
        </p:nvSpPr>
        <p:spPr>
          <a:xfrm>
            <a:off x="3770163" y="4254798"/>
            <a:ext cx="484632" cy="42454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Стрелка вниз 13"/>
          <p:cNvSpPr/>
          <p:nvPr/>
        </p:nvSpPr>
        <p:spPr>
          <a:xfrm>
            <a:off x="7705928" y="4253261"/>
            <a:ext cx="484632" cy="46049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0383818" y="4722234"/>
            <a:ext cx="1729961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ОБМЕЖЕНА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11006482" y="4253261"/>
            <a:ext cx="484632" cy="46049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10268823" y="5099129"/>
            <a:ext cx="1959953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Суд у випадках: </a:t>
            </a:r>
            <a:r>
              <a:rPr lang="ru-RU" b="1" dirty="0" err="1" smtClean="0"/>
              <a:t>зловживає</a:t>
            </a:r>
            <a:r>
              <a:rPr lang="ru-RU" b="1" dirty="0" smtClean="0"/>
              <a:t> </a:t>
            </a:r>
            <a:r>
              <a:rPr lang="ru-RU" b="1" dirty="0" err="1" smtClean="0"/>
              <a:t>алко-голем</a:t>
            </a:r>
            <a:r>
              <a:rPr lang="ru-RU" b="1" dirty="0" smtClean="0"/>
              <a:t>, </a:t>
            </a:r>
            <a:r>
              <a:rPr lang="ru-RU" b="1" dirty="0" err="1" smtClean="0"/>
              <a:t>наркоти-ками</a:t>
            </a:r>
            <a:r>
              <a:rPr lang="ru-RU" b="1" dirty="0" smtClean="0"/>
              <a:t>, </a:t>
            </a:r>
            <a:r>
              <a:rPr lang="ru-RU" b="1" dirty="0" err="1" smtClean="0"/>
              <a:t>азартними</a:t>
            </a:r>
            <a:r>
              <a:rPr lang="ru-RU" b="1" dirty="0" smtClean="0"/>
              <a:t> </a:t>
            </a:r>
            <a:r>
              <a:rPr lang="ru-RU" b="1" dirty="0" err="1" smtClean="0"/>
              <a:t>іграми</a:t>
            </a:r>
            <a:r>
              <a:rPr lang="ru-RU" b="1" dirty="0" smtClean="0"/>
              <a:t>; псих. </a:t>
            </a:r>
            <a:r>
              <a:rPr lang="ru-RU" b="1" dirty="0" err="1"/>
              <a:t>х</a:t>
            </a:r>
            <a:r>
              <a:rPr lang="ru-RU" b="1" dirty="0" err="1" smtClean="0"/>
              <a:t>вороби</a:t>
            </a:r>
            <a:r>
              <a:rPr lang="ru-RU" b="1" dirty="0" smtClean="0"/>
              <a:t>. </a:t>
            </a:r>
            <a:endParaRPr lang="uk-UA" b="1" dirty="0" smtClean="0"/>
          </a:p>
        </p:txBody>
      </p:sp>
    </p:spTree>
    <p:extLst>
      <p:ext uri="{BB962C8B-B14F-4D97-AF65-F5344CB8AC3E}">
        <p14:creationId xmlns:p14="http://schemas.microsoft.com/office/powerpoint/2010/main" val="3943224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67" y="644633"/>
            <a:ext cx="8917005" cy="60055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7926" y="7324"/>
            <a:ext cx="1133301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Поміркуйте, чи </a:t>
            </a:r>
            <a:r>
              <a:rPr lang="uk-UA" dirty="0" err="1" smtClean="0">
                <a:latin typeface="Arial Black" panose="020B0A04020102020204" pitchFamily="34" charset="0"/>
              </a:rPr>
              <a:t>логічно</a:t>
            </a:r>
            <a:r>
              <a:rPr lang="uk-UA" dirty="0" smtClean="0">
                <a:latin typeface="Arial Black" panose="020B0A04020102020204" pitchFamily="34" charset="0"/>
              </a:rPr>
              <a:t> у цій схемі розташовані стрілки, що позначають наявність у кожного суб’єкта і прав, і обов’язків у конкретних правовідносинах.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33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2391" y="14695"/>
            <a:ext cx="570540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О</a:t>
            </a:r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Б’ЄКТИ </a:t>
            </a:r>
            <a:r>
              <a:rPr lang="uk-UA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ПРАВОВІДНОСИН</a:t>
            </a:r>
            <a:endParaRPr lang="en-US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528" y="653673"/>
            <a:ext cx="1169323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ОБ’ЄКТОМ</a:t>
            </a:r>
            <a:r>
              <a:rPr lang="uk-UA" sz="2400" b="1" dirty="0" smtClean="0">
                <a:latin typeface="Comic Sans MS" panose="030F0702030302020204" pitchFamily="66" charset="0"/>
              </a:rPr>
              <a:t> (від латин. </a:t>
            </a:r>
            <a:r>
              <a:rPr lang="en-US" sz="2400" b="1" dirty="0" err="1" smtClean="0">
                <a:latin typeface="Comic Sans MS" panose="030F0702030302020204" pitchFamily="66" charset="0"/>
              </a:rPr>
              <a:t>objectus</a:t>
            </a:r>
            <a:r>
              <a:rPr lang="en-US" sz="2400" b="1" dirty="0" smtClean="0">
                <a:latin typeface="Comic Sans MS" panose="030F0702030302020204" pitchFamily="66" charset="0"/>
              </a:rPr>
              <a:t> — </a:t>
            </a:r>
            <a:r>
              <a:rPr lang="uk-UA" sz="2400" b="1" dirty="0" smtClean="0">
                <a:latin typeface="Comic Sans MS" panose="030F0702030302020204" pitchFamily="66" charset="0"/>
              </a:rPr>
              <a:t>предмет) правовідносин  є  матеріальні й  нематеріальні блага, із приводу яких виникають правовідносини; те, на що спрямовано дії сторін, що складає предмет їхніх інтересів.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528" y="2026251"/>
            <a:ext cx="423088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Предмети матеріального світу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66416" y="2026251"/>
            <a:ext cx="746234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Засоби виробництва, предмети споживання, цінності.</a:t>
            </a:r>
            <a:endParaRPr lang="uk-UA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66416" y="2588854"/>
            <a:ext cx="746234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Виконання роботи, обумовленої договором. </a:t>
            </a:r>
            <a:endParaRPr lang="uk-UA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5528" y="2622543"/>
            <a:ext cx="42308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Послуги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5528" y="3455976"/>
            <a:ext cx="424864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Продукти духовної та інтелектуальної творчості 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66416" y="3237406"/>
            <a:ext cx="7462348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Твори мистецтва, літератури, живопису, кіно, інформація, комп’ютерні програми та інші результати інтелектуальної діяльності. </a:t>
            </a:r>
            <a:endParaRPr lang="uk-UA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3288" y="4532504"/>
            <a:ext cx="423088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Цінні папери, офіційні </a:t>
            </a:r>
          </a:p>
          <a:p>
            <a:r>
              <a:rPr lang="uk-UA" dirty="0" smtClean="0">
                <a:latin typeface="Arial Black" panose="020B0A04020102020204" pitchFamily="34" charset="0"/>
              </a:rPr>
              <a:t>документи 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3288" y="5609032"/>
            <a:ext cx="42308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Особисті немайнові блага 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66416" y="4514928"/>
            <a:ext cx="744458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Паспорти, дипломи, сертифікати, гроші, лотерейні білети, </a:t>
            </a:r>
          </a:p>
          <a:p>
            <a:r>
              <a:rPr lang="uk-UA" sz="2000" b="1" dirty="0" smtClean="0"/>
              <a:t>акції, векселі.</a:t>
            </a:r>
            <a:endParaRPr lang="uk-UA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84175" y="5439755"/>
            <a:ext cx="742682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Життя, здоров’я, честь, гідність, право на освіту та  </a:t>
            </a:r>
          </a:p>
          <a:p>
            <a:r>
              <a:rPr lang="uk-UA" sz="2000" b="1" dirty="0" smtClean="0"/>
              <a:t>інші права і свободи.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556888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42391" y="37850"/>
            <a:ext cx="566373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ЗМІСТ ПРАВОВІДНОСИН  </a:t>
            </a:r>
            <a:endParaRPr lang="en-US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4774" y="722898"/>
            <a:ext cx="1157895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ЗМІСТ ПРАВОВІДНОСИН</a:t>
            </a:r>
            <a:r>
              <a:rPr lang="uk-UA" sz="2400" b="1" dirty="0" smtClean="0">
                <a:latin typeface="Comic Sans MS" panose="030F0702030302020204" pitchFamily="66" charset="0"/>
              </a:rPr>
              <a:t>  — це суб’єктивні права та юридичні обов’язки учасників правовідносин, а  також здійснювані ними дії, спрямовані на реалізацію цих прав і  обов’язків. </a:t>
            </a:r>
            <a:r>
              <a:rPr lang="uk-UA" sz="2400" b="1" dirty="0" smtClean="0"/>
              <a:t>Зміст може бути юридичним (де-юре) і фактичним (де-факто). 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773" y="2558334"/>
            <a:ext cx="1157895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ЮРИДИЧНИЙ ЗМІСТ </a:t>
            </a:r>
            <a:r>
              <a:rPr lang="uk-UA" sz="2000" b="1" dirty="0" smtClean="0">
                <a:latin typeface="Comic Sans MS" panose="030F0702030302020204" pitchFamily="66" charset="0"/>
              </a:rPr>
              <a:t>— це суб’єктивні права та обов’язки учасників правовідносин, які закріплені в законодавстві, тобто можливість певних дій уповноважених суб’єктів і необхідність відповідних дій зобов’язаних суб’єктів. 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4772" y="3824837"/>
            <a:ext cx="1157895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ФАКТИЧНИЙ ЗМІСТ </a:t>
            </a:r>
            <a:r>
              <a:rPr lang="uk-UA" sz="2000" b="1" dirty="0" smtClean="0">
                <a:latin typeface="Comic Sans MS" panose="030F0702030302020204" pitchFamily="66" charset="0"/>
              </a:rPr>
              <a:t>— це сама поведінка суб’єктів, їх діяльність, у якій реалізуються суб’єктивні права і обов’язки сторін.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5615" y="4783563"/>
            <a:ext cx="11698114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/>
              <a:t>ПРИКЛАД. Так, під час купівлі продуктів у магазині об’єктом правовідносин буде право власності на продукти, самі продукти. Суб’єктами правовідносин будуть покупець (фізична особа) і магазин (юри-</a:t>
            </a:r>
            <a:r>
              <a:rPr lang="uk-UA" sz="2000" b="1" dirty="0" err="1" smtClean="0"/>
              <a:t>дична</a:t>
            </a:r>
            <a:r>
              <a:rPr lang="uk-UA" sz="2000" b="1" dirty="0" smtClean="0"/>
              <a:t> особа). Фактичним аспектом змісту буде передання продуктів від продавця до покупця. Елементами юридичного змісту правовідносин будуть: обов’язок продавця надати необхідну </a:t>
            </a:r>
            <a:r>
              <a:rPr lang="uk-UA" sz="2000" b="1" dirty="0" err="1" smtClean="0"/>
              <a:t>інформа-цію</a:t>
            </a:r>
            <a:r>
              <a:rPr lang="uk-UA" sz="2000" b="1" dirty="0" smtClean="0"/>
              <a:t> про товар і передати його покупцеві, обов’язок покупця сплатити за товар, право покупця </a:t>
            </a:r>
            <a:r>
              <a:rPr lang="uk-UA" sz="2000" b="1" dirty="0" err="1" smtClean="0"/>
              <a:t>отрима</a:t>
            </a:r>
            <a:r>
              <a:rPr lang="uk-UA" sz="2000" b="1" dirty="0" smtClean="0"/>
              <a:t>-ти товар належної якості тощо. 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1568094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9572" y="0"/>
            <a:ext cx="452078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3. ЮРИДИЧНІ ФАКТИ</a:t>
            </a:r>
            <a:endParaRPr lang="en-US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5911" y="722853"/>
            <a:ext cx="1074638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Comic Sans MS" panose="030F0702030302020204" pitchFamily="66" charset="0"/>
              </a:rPr>
              <a:t>Правовідносини виникають унаслідок певних обставин, передбачених законом.</a:t>
            </a:r>
            <a:endParaRPr lang="uk-UA" sz="2000" b="1" dirty="0"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5909" y="1328731"/>
            <a:ext cx="1074638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ЮРИДИЧНІ ФАКТИ </a:t>
            </a:r>
            <a:r>
              <a:rPr lang="uk-UA" sz="2400" b="1" dirty="0" smtClean="0">
                <a:latin typeface="Comic Sans MS" panose="030F0702030302020204" pitchFamily="66" charset="0"/>
              </a:rPr>
              <a:t>– конкретні життєві обставини, унаслідок яких виникають, змінюються або припиняються правовідносини.</a:t>
            </a:r>
            <a:endParaRPr lang="uk-UA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5909" y="3894703"/>
            <a:ext cx="1074638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Comic Sans MS" panose="030F0702030302020204" pitchFamily="66" charset="0"/>
              </a:rPr>
              <a:t>За вольовою ознакою юридичні факти поділяють на події та дії. </a:t>
            </a:r>
            <a:endParaRPr lang="uk-UA" sz="2000" b="1" dirty="0"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5909" y="2365496"/>
            <a:ext cx="10746381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ЮРИДИЧНІ ФАКТИ </a:t>
            </a:r>
            <a:r>
              <a:rPr lang="uk-UA" sz="2000" b="1" dirty="0" smtClean="0"/>
              <a:t>→ → </a:t>
            </a:r>
            <a:r>
              <a:rPr lang="uk-UA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що? </a:t>
            </a:r>
            <a:r>
              <a:rPr lang="uk-UA" sz="2000" b="1" dirty="0" smtClean="0"/>
              <a:t>— конкретні життєві обставини </a:t>
            </a:r>
          </a:p>
          <a:p>
            <a:r>
              <a:rPr lang="uk-UA" sz="2000" b="1" dirty="0"/>
              <a:t> </a:t>
            </a:r>
            <a:r>
              <a:rPr lang="uk-UA" sz="2000" b="1" dirty="0" smtClean="0"/>
              <a:t>                                                          → </a:t>
            </a:r>
            <a:r>
              <a:rPr lang="uk-UA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які? </a:t>
            </a:r>
            <a:r>
              <a:rPr lang="uk-UA" sz="2000" b="1" dirty="0" smtClean="0"/>
              <a:t>— передбачені правовими нормами </a:t>
            </a:r>
          </a:p>
          <a:p>
            <a:r>
              <a:rPr lang="uk-UA" sz="2000" b="1" dirty="0"/>
              <a:t> </a:t>
            </a:r>
            <a:r>
              <a:rPr lang="uk-UA" sz="2000" b="1" dirty="0" smtClean="0"/>
              <a:t>                                                              → </a:t>
            </a:r>
            <a:r>
              <a:rPr lang="uk-UA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для чого? </a:t>
            </a:r>
            <a:r>
              <a:rPr lang="uk-UA" sz="2000" b="1" dirty="0" smtClean="0"/>
              <a:t>— з їх настанням виникають, змінюються і </a:t>
            </a:r>
          </a:p>
          <a:p>
            <a:r>
              <a:rPr lang="uk-UA" sz="2000" b="1" dirty="0"/>
              <a:t> </a:t>
            </a:r>
            <a:r>
              <a:rPr lang="uk-UA" sz="2000" b="1" dirty="0" smtClean="0"/>
              <a:t>                                                                                                 припиняються правовідносини </a:t>
            </a:r>
            <a:endParaRPr lang="en-US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4935" y="4500581"/>
            <a:ext cx="1120832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ПОДІЯ</a:t>
            </a:r>
            <a:r>
              <a:rPr lang="uk-UA" sz="2000" b="1" dirty="0" smtClean="0"/>
              <a:t> — обставина (ситуація, явище), що виникає і відбувається незалежно від волі суб’єктів правовідносин (стихійне лихо, закінчення термінів, епідемія, природна смерть тощо) і зумовлює настання юридичних наслідків — виникнення, зміну і припинення правовідносин. </a:t>
            </a:r>
            <a:endParaRPr lang="en-US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4934" y="5712336"/>
            <a:ext cx="1120832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ДІЯ</a:t>
            </a:r>
            <a:r>
              <a:rPr lang="uk-UA" sz="2000" b="1" dirty="0" smtClean="0"/>
              <a:t> — це активна поведінка суб’єкта з його волі, що зумовлює настання юридичних наслідків — виникнення, зміну і припинення правовідносин.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80172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762" y="404088"/>
            <a:ext cx="6754091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ДІЇ</a:t>
            </a:r>
            <a:r>
              <a:rPr lang="uk-UA" sz="2200" b="1" dirty="0" smtClean="0"/>
              <a:t> бувають правомірні (юридичні акти, наприклад, укладення договору, заява про прийняття на роботу, а також юридичні вчинки, наприклад, народження дитини, знайдення скарбу і т. д.) та неправомірні (правопорушення або правові аномалії). </a:t>
            </a:r>
            <a:endParaRPr lang="en-US" sz="2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2453" y="3635270"/>
            <a:ext cx="11707091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200" b="1" dirty="0" smtClean="0">
                <a:solidFill>
                  <a:srgbClr val="FF0000"/>
                </a:solidFill>
              </a:rPr>
              <a:t>БЕЗДІЯЛЬНІСТЬ </a:t>
            </a:r>
            <a:r>
              <a:rPr lang="uk-UA" sz="2200" b="1" dirty="0" smtClean="0"/>
              <a:t>— </a:t>
            </a:r>
            <a:r>
              <a:rPr lang="uk-UA" sz="2200" b="1" dirty="0"/>
              <a:t>стан абсолютної пасивності, відсутність дії. Вона теж може зумовити певні правовідносини (наприклад, ненадання лікарем медичної допомоги хворому). </a:t>
            </a:r>
            <a:endParaRPr lang="en-US" sz="2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2452" y="4809699"/>
            <a:ext cx="11707091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200" b="1" dirty="0" smtClean="0">
                <a:solidFill>
                  <a:srgbClr val="FF0000"/>
                </a:solidFill>
              </a:rPr>
              <a:t>ДО ЮРИДИЧНИХ ФАКТІВ ЩЕ НАЛЕЖАТЬ СТАНИ</a:t>
            </a:r>
            <a:r>
              <a:rPr lang="uk-UA" sz="2200" b="1" dirty="0" smtClean="0"/>
              <a:t>, </a:t>
            </a:r>
            <a:r>
              <a:rPr lang="uk-UA" sz="2200" b="1" dirty="0"/>
              <a:t>за наявності яких можуть виникати певні правові відносини, певні юридичні наслідки. Станом юридичного характеру можуть бути сп’яніння, вагітність, громадянство тощо. </a:t>
            </a:r>
            <a:endParaRPr lang="en-US" sz="22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431" y="168563"/>
            <a:ext cx="5013095" cy="32673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060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15289" y="179741"/>
            <a:ext cx="353975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ДОМАШНЄ ЗАВДАННЯ:</a:t>
            </a:r>
            <a:endParaRPr lang="en-US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6256" y="692727"/>
            <a:ext cx="11637818" cy="47089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uk-UA" sz="2000" b="1" dirty="0" smtClean="0">
                <a:latin typeface="Comic Sans MS" panose="030F0702030302020204" pitchFamily="66" charset="0"/>
              </a:rPr>
              <a:t>Прочитати </a:t>
            </a:r>
            <a:r>
              <a:rPr lang="uk-UA" sz="2000" b="1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§ 5. Правовідносини. С. 36 – 42. </a:t>
            </a:r>
            <a:r>
              <a:rPr lang="uk-UA" sz="2000" b="1" dirty="0" err="1" smtClean="0">
                <a:latin typeface="Comic Sans MS" panose="030F0702030302020204" pitchFamily="66" charset="0"/>
                <a:cs typeface="Calibri" panose="020F0502020204030204" pitchFamily="34" charset="0"/>
              </a:rPr>
              <a:t>Підр</a:t>
            </a:r>
            <a:r>
              <a:rPr lang="uk-UA" sz="2000" b="1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. О.Д. </a:t>
            </a:r>
            <a:r>
              <a:rPr lang="uk-UA" sz="2000" b="1" dirty="0" err="1" smtClean="0">
                <a:latin typeface="Comic Sans MS" panose="030F0702030302020204" pitchFamily="66" charset="0"/>
                <a:cs typeface="Calibri" panose="020F0502020204030204" pitchFamily="34" charset="0"/>
              </a:rPr>
              <a:t>Наровлянський</a:t>
            </a:r>
            <a:r>
              <a:rPr lang="uk-UA" sz="2000" b="1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. Основи правознавства, 9 клас. – К., 2017. Вивчити визначення термінів: </a:t>
            </a:r>
            <a:r>
              <a:rPr lang="uk-UA" sz="2000" dirty="0" smtClean="0">
                <a:latin typeface="Comic Sans MS" panose="030F0702030302020204" pitchFamily="66" charset="0"/>
              </a:rPr>
              <a:t>правовідносини, суб’єкт, об’єкт, зміст правовідносин, юридичний факт, дія, подія, стан.</a:t>
            </a:r>
          </a:p>
          <a:p>
            <a:pPr marL="457200" indent="-457200">
              <a:buAutoNum type="arabicParenR"/>
            </a:pPr>
            <a:r>
              <a:rPr lang="uk-UA" sz="2000" b="1" dirty="0" smtClean="0">
                <a:latin typeface="Comic Sans MS" panose="030F0702030302020204" pitchFamily="66" charset="0"/>
              </a:rPr>
              <a:t>Відповісти на питання С.42 (усно).</a:t>
            </a:r>
          </a:p>
          <a:p>
            <a:pPr marL="457200" indent="-457200">
              <a:buFontTx/>
              <a:buAutoNum type="arabicParenR"/>
            </a:pPr>
            <a:r>
              <a:rPr lang="uk-UA" sz="2000" b="1" dirty="0" smtClean="0">
                <a:latin typeface="Comic Sans MS" panose="030F0702030302020204" pitchFamily="66" charset="0"/>
              </a:rPr>
              <a:t>Письмово виконати завдання: №7 (С.42).</a:t>
            </a:r>
            <a:r>
              <a:rPr lang="ru-RU" sz="2000" b="1" dirty="0" err="1" smtClean="0"/>
              <a:t>Проаналізуйте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подані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ситуації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визначте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чи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виникають</a:t>
            </a:r>
            <a:r>
              <a:rPr lang="ru-RU" sz="2000" b="1" dirty="0" smtClean="0"/>
              <a:t> у них </a:t>
            </a:r>
            <a:r>
              <a:rPr lang="ru-RU" sz="2000" b="1" dirty="0" err="1" smtClean="0"/>
              <a:t>правові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відносини</a:t>
            </a:r>
            <a:r>
              <a:rPr lang="ru-RU" sz="2000" b="1" dirty="0" smtClean="0"/>
              <a:t>; </a:t>
            </a:r>
            <a:r>
              <a:rPr lang="ru-RU" sz="2000" b="1" dirty="0" err="1" smtClean="0"/>
              <a:t>які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фізичні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юридичні</a:t>
            </a:r>
            <a:r>
              <a:rPr lang="ru-RU" sz="2000" b="1" dirty="0" smtClean="0"/>
              <a:t> особи </a:t>
            </a:r>
            <a:r>
              <a:rPr lang="ru-RU" sz="2000" b="1" dirty="0" err="1" smtClean="0"/>
              <a:t>беруть</a:t>
            </a:r>
            <a:r>
              <a:rPr lang="ru-RU" sz="2000" b="1" dirty="0" smtClean="0"/>
              <a:t> у них участь, а </a:t>
            </a:r>
            <a:r>
              <a:rPr lang="ru-RU" sz="2000" b="1" dirty="0" err="1" smtClean="0"/>
              <a:t>також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яким</a:t>
            </a:r>
            <a:r>
              <a:rPr lang="ru-RU" sz="2000" b="1" dirty="0" smtClean="0"/>
              <a:t> є склад </a:t>
            </a:r>
            <a:r>
              <a:rPr lang="ru-RU" sz="2000" b="1" dirty="0" err="1" smtClean="0"/>
              <a:t>правовідносин</a:t>
            </a:r>
            <a:r>
              <a:rPr lang="ru-RU" sz="2000" b="1" dirty="0" smtClean="0"/>
              <a:t> у кожному </a:t>
            </a:r>
            <a:r>
              <a:rPr lang="ru-RU" sz="2000" b="1" dirty="0" err="1" smtClean="0"/>
              <a:t>випадку</a:t>
            </a:r>
            <a:r>
              <a:rPr lang="ru-RU" sz="2000" b="1" dirty="0" smtClean="0"/>
              <a:t>.</a:t>
            </a:r>
          </a:p>
          <a:p>
            <a:pPr marL="457200" indent="-457200">
              <a:buFontTx/>
              <a:buAutoNum type="arabicParenR"/>
            </a:pPr>
            <a:r>
              <a:rPr lang="uk-UA" sz="2000" b="1" dirty="0">
                <a:latin typeface="Comic Sans MS" panose="030F0702030302020204" pitchFamily="66" charset="0"/>
              </a:rPr>
              <a:t>В</a:t>
            </a:r>
            <a:r>
              <a:rPr lang="uk-UA" sz="2000" b="1" dirty="0" smtClean="0">
                <a:latin typeface="Comic Sans MS" panose="030F0702030302020204" pitchFamily="66" charset="0"/>
              </a:rPr>
              <a:t>изначте, які з юридичних фактів – дії, а які – події. Виокреміть правомірні та неправомірні дії. Поясніть свою думку:</a:t>
            </a:r>
          </a:p>
          <a:p>
            <a:r>
              <a:rPr lang="uk-UA" sz="2000" b="1" dirty="0" smtClean="0"/>
              <a:t>А) Укладання договору оренди земельної ділянки між односельцями.</a:t>
            </a:r>
          </a:p>
          <a:p>
            <a:r>
              <a:rPr lang="uk-UA" sz="2000" b="1" dirty="0" smtClean="0"/>
              <a:t>Б) Сходження снігової лавини, що зруйнувала будівлі туристичної бази.</a:t>
            </a:r>
          </a:p>
          <a:p>
            <a:r>
              <a:rPr lang="uk-UA" sz="2000" b="1" dirty="0" smtClean="0"/>
              <a:t>В) Загибель у ДТП особи, яка має договір банківського кредиту.</a:t>
            </a:r>
          </a:p>
          <a:p>
            <a:r>
              <a:rPr lang="uk-UA" sz="2000" b="1" dirty="0" smtClean="0"/>
              <a:t>Г) Викрадення підлітком гаманця з валізи жінки.</a:t>
            </a:r>
          </a:p>
          <a:p>
            <a:r>
              <a:rPr lang="uk-UA" sz="2000" b="1" dirty="0" smtClean="0"/>
              <a:t>Д) Народження у подружжя двійні.</a:t>
            </a:r>
          </a:p>
          <a:p>
            <a:r>
              <a:rPr lang="uk-UA" sz="2000" b="1" dirty="0" smtClean="0"/>
              <a:t>Е) Реєстрація шлюбу між громадянином України і громадянкою Польщі.</a:t>
            </a:r>
            <a:endParaRPr lang="en-US" sz="2000" b="1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7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0489" y="262869"/>
            <a:ext cx="391966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ВИКОРИСТАНІ ДЖЕРЕЛА:</a:t>
            </a:r>
            <a:endParaRPr lang="en-US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326" y="999945"/>
            <a:ext cx="11194473" cy="31700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1) О.Д</a:t>
            </a:r>
            <a:r>
              <a:rPr lang="uk-UA" sz="2000" dirty="0">
                <a:latin typeface="Comic Sans MS" panose="030F0702030302020204" pitchFamily="66" charset="0"/>
                <a:cs typeface="Calibri" panose="020F0502020204030204" pitchFamily="34" charset="0"/>
              </a:rPr>
              <a:t>. </a:t>
            </a:r>
            <a:r>
              <a:rPr lang="uk-UA" sz="2000" dirty="0" err="1">
                <a:latin typeface="Comic Sans MS" panose="030F0702030302020204" pitchFamily="66" charset="0"/>
                <a:cs typeface="Calibri" panose="020F0502020204030204" pitchFamily="34" charset="0"/>
              </a:rPr>
              <a:t>Наровлянський</a:t>
            </a:r>
            <a:r>
              <a:rPr lang="uk-UA" sz="2000" dirty="0">
                <a:latin typeface="Comic Sans MS" panose="030F0702030302020204" pitchFamily="66" charset="0"/>
                <a:cs typeface="Calibri" panose="020F0502020204030204" pitchFamily="34" charset="0"/>
              </a:rPr>
              <a:t>. Основи правознавства, 9 клас. – К., 2017</a:t>
            </a:r>
            <a:r>
              <a:rPr lang="uk-UA" sz="2000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. С. 36-42</a:t>
            </a:r>
          </a:p>
          <a:p>
            <a:r>
              <a:rPr lang="uk-UA" sz="2000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2) </a:t>
            </a:r>
            <a:r>
              <a:rPr lang="uk-UA" sz="2000" dirty="0" smtClean="0">
                <a:latin typeface="Comic Sans MS" panose="030F0702030302020204" pitchFamily="66" charset="0"/>
              </a:rPr>
              <a:t>Васильків І. Д., Кравчук В.М. Основи правознавства : </a:t>
            </a:r>
            <a:r>
              <a:rPr lang="uk-UA" sz="2000" dirty="0" err="1" smtClean="0">
                <a:latin typeface="Comic Sans MS" panose="030F0702030302020204" pitchFamily="66" charset="0"/>
              </a:rPr>
              <a:t>підрчни</a:t>
            </a:r>
            <a:r>
              <a:rPr lang="uk-UA" sz="2000" dirty="0" err="1">
                <a:latin typeface="Comic Sans MS" panose="030F0702030302020204" pitchFamily="66" charset="0"/>
              </a:rPr>
              <a:t>к</a:t>
            </a:r>
            <a:r>
              <a:rPr lang="uk-UA" sz="2000" dirty="0" smtClean="0">
                <a:latin typeface="Comic Sans MS" panose="030F0702030302020204" pitchFamily="66" charset="0"/>
              </a:rPr>
              <a:t> для 9 класу загальноосвітніх навчальних закладів / І. Д. Васильків, В. М. Кравчук. — Тернопіль : </a:t>
            </a:r>
            <a:r>
              <a:rPr lang="uk-UA" sz="2000" dirty="0" err="1" smtClean="0">
                <a:latin typeface="Comic Sans MS" panose="030F0702030302020204" pitchFamily="66" charset="0"/>
              </a:rPr>
              <a:t>Астон</a:t>
            </a:r>
            <a:r>
              <a:rPr lang="uk-UA" sz="2000" dirty="0" smtClean="0">
                <a:latin typeface="Comic Sans MS" panose="030F0702030302020204" pitchFamily="66" charset="0"/>
              </a:rPr>
              <a:t>, 2017. — 280 с. : </a:t>
            </a:r>
            <a:r>
              <a:rPr lang="uk-UA" sz="2000" dirty="0" err="1" smtClean="0">
                <a:latin typeface="Comic Sans MS" panose="030F0702030302020204" pitchFamily="66" charset="0"/>
              </a:rPr>
              <a:t>іл</a:t>
            </a:r>
            <a:r>
              <a:rPr lang="uk-UA" sz="2000" dirty="0" smtClean="0">
                <a:latin typeface="Comic Sans MS" panose="030F0702030302020204" pitchFamily="66" charset="0"/>
              </a:rPr>
              <a:t>.</a:t>
            </a:r>
            <a:r>
              <a:rPr lang="uk-UA" sz="2000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С. 54-61 (зображення с.55; с.58)</a:t>
            </a:r>
          </a:p>
          <a:p>
            <a:r>
              <a:rPr lang="uk-UA" sz="2000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3) </a:t>
            </a:r>
            <a:r>
              <a:rPr lang="uk-UA" sz="2000" dirty="0" err="1" smtClean="0">
                <a:latin typeface="Comic Sans MS" panose="030F0702030302020204" pitchFamily="66" charset="0"/>
                <a:cs typeface="Calibri" panose="020F0502020204030204" pitchFamily="34" charset="0"/>
              </a:rPr>
              <a:t>Ремех</a:t>
            </a:r>
            <a:r>
              <a:rPr lang="uk-UA" sz="2000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Т.О. Основи правознавства : </a:t>
            </a:r>
            <a:r>
              <a:rPr lang="uk-UA" sz="2000" dirty="0" err="1" smtClean="0">
                <a:latin typeface="Comic Sans MS" panose="030F0702030302020204" pitchFamily="66" charset="0"/>
              </a:rPr>
              <a:t>підрчник</a:t>
            </a:r>
            <a:r>
              <a:rPr lang="uk-UA" sz="2000" dirty="0" smtClean="0">
                <a:latin typeface="Comic Sans MS" panose="030F0702030302020204" pitchFamily="66" charset="0"/>
              </a:rPr>
              <a:t> для 9 класу загальноосвітніх навчальних закладів / Т.О. </a:t>
            </a:r>
            <a:r>
              <a:rPr lang="uk-UA" sz="2000" dirty="0" err="1" smtClean="0">
                <a:latin typeface="Comic Sans MS" panose="030F0702030302020204" pitchFamily="66" charset="0"/>
              </a:rPr>
              <a:t>Ремех</a:t>
            </a:r>
            <a:r>
              <a:rPr lang="uk-UA" sz="2000" dirty="0" smtClean="0">
                <a:latin typeface="Comic Sans MS" panose="030F0702030302020204" pitchFamily="66" charset="0"/>
              </a:rPr>
              <a:t>, О.І. </a:t>
            </a:r>
            <a:r>
              <a:rPr lang="uk-UA" sz="2000" dirty="0" err="1" smtClean="0">
                <a:latin typeface="Comic Sans MS" panose="030F0702030302020204" pitchFamily="66" charset="0"/>
              </a:rPr>
              <a:t>Пометун</a:t>
            </a:r>
            <a:r>
              <a:rPr lang="uk-UA" sz="2000" dirty="0" smtClean="0">
                <a:latin typeface="Comic Sans MS" panose="030F0702030302020204" pitchFamily="66" charset="0"/>
              </a:rPr>
              <a:t>. – Київ : Літера ЛТД, 2017. – 224 с. С. 42-45</a:t>
            </a:r>
          </a:p>
          <a:p>
            <a:r>
              <a:rPr lang="uk-UA" sz="2000" dirty="0" smtClean="0">
                <a:latin typeface="Comic Sans MS" panose="030F0702030302020204" pitchFamily="66" charset="0"/>
              </a:rPr>
              <a:t>4) </a:t>
            </a:r>
            <a:r>
              <a:rPr lang="ru-RU" sz="2000" dirty="0" err="1" smtClean="0">
                <a:latin typeface="Comic Sans MS" panose="030F0702030302020204" pitchFamily="66" charset="0"/>
              </a:rPr>
              <a:t>Святокум</a:t>
            </a:r>
            <a:r>
              <a:rPr lang="ru-RU" sz="2000" dirty="0" smtClean="0">
                <a:latin typeface="Comic Sans MS" panose="030F0702030302020204" pitchFamily="66" charset="0"/>
              </a:rPr>
              <a:t> О. Є. С51 </a:t>
            </a:r>
            <a:r>
              <a:rPr lang="ru-RU" sz="2000" dirty="0" err="1" smtClean="0">
                <a:latin typeface="Comic Sans MS" panose="030F0702030302020204" pitchFamily="66" charset="0"/>
              </a:rPr>
              <a:t>Основи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правознавства</a:t>
            </a:r>
            <a:r>
              <a:rPr lang="ru-RU" sz="2000" dirty="0" smtClean="0">
                <a:latin typeface="Comic Sans MS" panose="030F0702030302020204" pitchFamily="66" charset="0"/>
              </a:rPr>
              <a:t> : </a:t>
            </a:r>
            <a:r>
              <a:rPr lang="ru-RU" sz="2000" dirty="0" err="1" smtClean="0">
                <a:latin typeface="Comic Sans MS" panose="030F0702030302020204" pitchFamily="66" charset="0"/>
              </a:rPr>
              <a:t>підруч</a:t>
            </a:r>
            <a:r>
              <a:rPr lang="ru-RU" sz="2000" dirty="0" smtClean="0">
                <a:latin typeface="Comic Sans MS" panose="030F0702030302020204" pitchFamily="66" charset="0"/>
              </a:rPr>
              <a:t>. для 9 </a:t>
            </a:r>
            <a:r>
              <a:rPr lang="ru-RU" sz="2000" dirty="0" err="1" smtClean="0">
                <a:latin typeface="Comic Sans MS" panose="030F0702030302020204" pitchFamily="66" charset="0"/>
              </a:rPr>
              <a:t>класу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latin typeface="Comic Sans MS" panose="030F0702030302020204" pitchFamily="66" charset="0"/>
              </a:rPr>
              <a:t>загальноосвіт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  <a:r>
              <a:rPr lang="ru-RU" sz="2000" dirty="0" err="1" smtClean="0">
                <a:latin typeface="Comic Sans MS" panose="030F0702030302020204" pitchFamily="66" charset="0"/>
              </a:rPr>
              <a:t>навч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  <a:r>
              <a:rPr lang="ru-RU" sz="2000" dirty="0" err="1" smtClean="0">
                <a:latin typeface="Comic Sans MS" panose="030F0702030302020204" pitchFamily="66" charset="0"/>
              </a:rPr>
              <a:t>закладів</a:t>
            </a:r>
            <a:r>
              <a:rPr lang="ru-RU" sz="2000" dirty="0" smtClean="0">
                <a:latin typeface="Comic Sans MS" panose="030F0702030302020204" pitchFamily="66" charset="0"/>
              </a:rPr>
              <a:t> / О. Є. </a:t>
            </a:r>
            <a:r>
              <a:rPr lang="ru-RU" sz="2000" dirty="0" err="1" smtClean="0">
                <a:latin typeface="Comic Sans MS" panose="030F0702030302020204" pitchFamily="66" charset="0"/>
              </a:rPr>
              <a:t>Святокум</a:t>
            </a:r>
            <a:r>
              <a:rPr lang="ru-RU" sz="2000" dirty="0" smtClean="0">
                <a:latin typeface="Comic Sans MS" panose="030F0702030302020204" pitchFamily="66" charset="0"/>
              </a:rPr>
              <a:t>, І. О. </a:t>
            </a:r>
            <a:r>
              <a:rPr lang="ru-RU" sz="2000" dirty="0" err="1" smtClean="0">
                <a:latin typeface="Comic Sans MS" panose="030F0702030302020204" pitchFamily="66" charset="0"/>
              </a:rPr>
              <a:t>Святокум</a:t>
            </a:r>
            <a:r>
              <a:rPr lang="ru-RU" sz="2000" dirty="0" smtClean="0">
                <a:latin typeface="Comic Sans MS" panose="030F0702030302020204" pitchFamily="66" charset="0"/>
              </a:rPr>
              <a:t>. — </a:t>
            </a:r>
            <a:r>
              <a:rPr lang="ru-RU" sz="2000" dirty="0" err="1" smtClean="0">
                <a:latin typeface="Comic Sans MS" panose="030F0702030302020204" pitchFamily="66" charset="0"/>
              </a:rPr>
              <a:t>Харків</a:t>
            </a:r>
            <a:r>
              <a:rPr lang="ru-RU" sz="2000" dirty="0" smtClean="0">
                <a:latin typeface="Comic Sans MS" panose="030F0702030302020204" pitchFamily="66" charset="0"/>
              </a:rPr>
              <a:t> : Вид-во «Ранок», 2017. — 192 с. : </a:t>
            </a:r>
            <a:r>
              <a:rPr lang="ru-RU" sz="2000" dirty="0" err="1" smtClean="0">
                <a:latin typeface="Comic Sans MS" panose="030F0702030302020204" pitchFamily="66" charset="0"/>
              </a:rPr>
              <a:t>іл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С. 36-42. (</a:t>
            </a:r>
            <a:r>
              <a:rPr lang="ru-RU" sz="2000" dirty="0" err="1" smtClean="0">
                <a:latin typeface="Comic Sans MS" panose="030F0702030302020204" pitchFamily="66" charset="0"/>
              </a:rPr>
              <a:t>зображення</a:t>
            </a:r>
            <a:r>
              <a:rPr lang="ru-RU" sz="2000" dirty="0" smtClean="0">
                <a:latin typeface="Comic Sans MS" panose="030F0702030302020204" pitchFamily="66" charset="0"/>
              </a:rPr>
              <a:t> с. 37)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5) </a:t>
            </a:r>
            <a:r>
              <a:rPr lang="en-US" sz="2000" dirty="0" err="1" smtClean="0">
                <a:latin typeface="Comic Sans MS" panose="030F0702030302020204" pitchFamily="66" charset="0"/>
              </a:rPr>
              <a:t>wikipedia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0674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1979</Words>
  <Application>Microsoft Office PowerPoint</Application>
  <PresentationFormat>Широкоэкранный</PresentationFormat>
  <Paragraphs>176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Comic Sans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Рома</cp:lastModifiedBy>
  <cp:revision>37</cp:revision>
  <dcterms:created xsi:type="dcterms:W3CDTF">2020-10-19T15:57:26Z</dcterms:created>
  <dcterms:modified xsi:type="dcterms:W3CDTF">2022-10-07T10:34:04Z</dcterms:modified>
</cp:coreProperties>
</file>