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6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2BF0-52F9-48DE-8794-79458E6A03DF}" type="datetimeFigureOut">
              <a:rPr lang="ru-RU" smtClean="0"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60038-A8B2-4BD6-8BF5-B77569E405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я\клише презент\шева\b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0050" y="-1222375"/>
            <a:ext cx="9525000" cy="9525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000364" y="214290"/>
            <a:ext cx="4214842" cy="407196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«</a:t>
            </a:r>
            <a:r>
              <a:rPr lang="ru-RU" sz="3600" dirty="0" err="1" smtClean="0"/>
              <a:t>Думи</a:t>
            </a:r>
            <a:r>
              <a:rPr lang="ru-RU" sz="3600" dirty="0" smtClean="0"/>
              <a:t> </a:t>
            </a:r>
            <a:r>
              <a:rPr lang="ru-RU" sz="3600" dirty="0" err="1" smtClean="0"/>
              <a:t>мої,думи</a:t>
            </a:r>
            <a:r>
              <a:rPr lang="ru-RU" sz="3600" dirty="0" smtClean="0"/>
              <a:t> </a:t>
            </a:r>
            <a:r>
              <a:rPr lang="ru-RU" sz="3600" dirty="0" err="1" smtClean="0"/>
              <a:t>мої</a:t>
            </a:r>
            <a:r>
              <a:rPr lang="ru-RU" sz="3600" dirty="0" smtClean="0"/>
              <a:t>…» 1847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1357298"/>
            <a:ext cx="457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 Black" pitchFamily="34" charset="0"/>
              </a:rPr>
              <a:t>Думи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мої</a:t>
            </a:r>
            <a:r>
              <a:rPr lang="ru-RU" b="1" dirty="0">
                <a:latin typeface="Arial Black" pitchFamily="34" charset="0"/>
              </a:rPr>
              <a:t>, </a:t>
            </a:r>
            <a:r>
              <a:rPr lang="ru-RU" b="1" dirty="0" err="1">
                <a:latin typeface="Arial Black" pitchFamily="34" charset="0"/>
              </a:rPr>
              <a:t>думи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мої</a:t>
            </a:r>
            <a:r>
              <a:rPr lang="ru-RU" b="1" dirty="0">
                <a:latin typeface="Arial Black" pitchFamily="34" charset="0"/>
              </a:rPr>
              <a:t>,</a:t>
            </a:r>
          </a:p>
          <a:p>
            <a:r>
              <a:rPr lang="ru-RU" b="1" dirty="0" err="1">
                <a:latin typeface="Arial Black" pitchFamily="34" charset="0"/>
              </a:rPr>
              <a:t>Ви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мої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єдині</a:t>
            </a:r>
            <a:r>
              <a:rPr lang="ru-RU" b="1" dirty="0">
                <a:latin typeface="Arial Black" pitchFamily="34" charset="0"/>
              </a:rPr>
              <a:t>,</a:t>
            </a:r>
          </a:p>
          <a:p>
            <a:r>
              <a:rPr lang="ru-RU" b="1" dirty="0">
                <a:latin typeface="Arial Black" pitchFamily="34" charset="0"/>
              </a:rPr>
              <a:t>Не кидайте </a:t>
            </a:r>
            <a:r>
              <a:rPr lang="ru-RU" b="1" dirty="0" err="1">
                <a:latin typeface="Arial Black" pitchFamily="34" charset="0"/>
              </a:rPr>
              <a:t>хоч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ви</a:t>
            </a:r>
            <a:r>
              <a:rPr lang="ru-RU" b="1" dirty="0">
                <a:latin typeface="Arial Black" pitchFamily="34" charset="0"/>
              </a:rPr>
              <a:t> мене</a:t>
            </a:r>
          </a:p>
          <a:p>
            <a:r>
              <a:rPr lang="ru-RU" b="1" dirty="0">
                <a:latin typeface="Arial Black" pitchFamily="34" charset="0"/>
              </a:rPr>
              <a:t>При </a:t>
            </a:r>
            <a:r>
              <a:rPr lang="ru-RU" b="1" dirty="0" err="1">
                <a:latin typeface="Arial Black" pitchFamily="34" charset="0"/>
              </a:rPr>
              <a:t>лихій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годині</a:t>
            </a:r>
            <a:r>
              <a:rPr lang="ru-RU" b="1" dirty="0">
                <a:latin typeface="Arial Black" pitchFamily="34" charset="0"/>
              </a:rPr>
              <a:t>.</a:t>
            </a:r>
          </a:p>
          <a:p>
            <a:r>
              <a:rPr lang="ru-RU" b="1" dirty="0" err="1">
                <a:latin typeface="Arial Black" pitchFamily="34" charset="0"/>
              </a:rPr>
              <a:t>Прилітайте</a:t>
            </a:r>
            <a:r>
              <a:rPr lang="ru-RU" b="1" dirty="0">
                <a:latin typeface="Arial Black" pitchFamily="34" charset="0"/>
              </a:rPr>
              <a:t>, </a:t>
            </a:r>
            <a:r>
              <a:rPr lang="ru-RU" b="1" dirty="0" err="1">
                <a:latin typeface="Arial Black" pitchFamily="34" charset="0"/>
              </a:rPr>
              <a:t>сизокрилі</a:t>
            </a:r>
            <a:endParaRPr lang="ru-RU" b="1" dirty="0">
              <a:latin typeface="Arial Black" pitchFamily="34" charset="0"/>
            </a:endParaRPr>
          </a:p>
          <a:p>
            <a:r>
              <a:rPr lang="ru-RU" b="1" dirty="0" err="1">
                <a:latin typeface="Arial Black" pitchFamily="34" charset="0"/>
              </a:rPr>
              <a:t>Мої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голуб’ята</a:t>
            </a:r>
            <a:r>
              <a:rPr lang="ru-RU" b="1" dirty="0">
                <a:latin typeface="Arial Black" pitchFamily="34" charset="0"/>
              </a:rPr>
              <a:t>,</a:t>
            </a:r>
          </a:p>
          <a:p>
            <a:r>
              <a:rPr lang="ru-RU" b="1" dirty="0" err="1">
                <a:latin typeface="Arial Black" pitchFamily="34" charset="0"/>
              </a:rPr>
              <a:t>Із-за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Дніпра</a:t>
            </a:r>
            <a:r>
              <a:rPr lang="ru-RU" b="1" dirty="0">
                <a:latin typeface="Arial Black" pitchFamily="34" charset="0"/>
              </a:rPr>
              <a:t> широкого</a:t>
            </a:r>
          </a:p>
          <a:p>
            <a:r>
              <a:rPr lang="ru-RU" b="1" dirty="0">
                <a:latin typeface="Arial Black" pitchFamily="34" charset="0"/>
              </a:rPr>
              <a:t>У степ </a:t>
            </a:r>
            <a:r>
              <a:rPr lang="ru-RU" b="1" dirty="0" err="1">
                <a:latin typeface="Arial Black" pitchFamily="34" charset="0"/>
              </a:rPr>
              <a:t>погуляти</a:t>
            </a:r>
            <a:endParaRPr lang="ru-RU" b="1" dirty="0">
              <a:latin typeface="Arial Black" pitchFamily="34" charset="0"/>
            </a:endParaRPr>
          </a:p>
          <a:p>
            <a:r>
              <a:rPr lang="ru-RU" b="1" dirty="0">
                <a:latin typeface="Arial Black" pitchFamily="34" charset="0"/>
              </a:rPr>
              <a:t>З киргизами убогими.</a:t>
            </a:r>
          </a:p>
          <a:p>
            <a:r>
              <a:rPr lang="ru-RU" b="1" dirty="0">
                <a:latin typeface="Arial Black" pitchFamily="34" charset="0"/>
              </a:rPr>
              <a:t>Вони </a:t>
            </a:r>
            <a:r>
              <a:rPr lang="ru-RU" b="1" dirty="0" err="1">
                <a:latin typeface="Arial Black" pitchFamily="34" charset="0"/>
              </a:rPr>
              <a:t>вже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убогі</a:t>
            </a:r>
            <a:r>
              <a:rPr lang="ru-RU" b="1" dirty="0">
                <a:latin typeface="Arial Black" pitchFamily="34" charset="0"/>
              </a:rPr>
              <a:t>,</a:t>
            </a:r>
          </a:p>
          <a:p>
            <a:r>
              <a:rPr lang="ru-RU" b="1" dirty="0">
                <a:latin typeface="Arial Black" pitchFamily="34" charset="0"/>
              </a:rPr>
              <a:t>Уже </a:t>
            </a:r>
            <a:r>
              <a:rPr lang="ru-RU" b="1" dirty="0" err="1">
                <a:latin typeface="Arial Black" pitchFamily="34" charset="0"/>
              </a:rPr>
              <a:t>голі</a:t>
            </a:r>
            <a:r>
              <a:rPr lang="ru-RU" b="1" dirty="0">
                <a:latin typeface="Arial Black" pitchFamily="34" charset="0"/>
              </a:rPr>
              <a:t>... Та на </a:t>
            </a:r>
            <a:r>
              <a:rPr lang="ru-RU" b="1" dirty="0" err="1">
                <a:latin typeface="Arial Black" pitchFamily="34" charset="0"/>
              </a:rPr>
              <a:t>волі</a:t>
            </a:r>
            <a:endParaRPr lang="ru-RU" b="1" dirty="0">
              <a:latin typeface="Arial Black" pitchFamily="34" charset="0"/>
            </a:endParaRPr>
          </a:p>
          <a:p>
            <a:r>
              <a:rPr lang="ru-RU" b="1" dirty="0" err="1">
                <a:latin typeface="Arial Black" pitchFamily="34" charset="0"/>
              </a:rPr>
              <a:t>Ще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моляться</a:t>
            </a:r>
            <a:r>
              <a:rPr lang="ru-RU" b="1" dirty="0">
                <a:latin typeface="Arial Black" pitchFamily="34" charset="0"/>
              </a:rPr>
              <a:t> Богу.</a:t>
            </a:r>
          </a:p>
          <a:p>
            <a:r>
              <a:rPr lang="ru-RU" b="1" dirty="0" err="1">
                <a:latin typeface="Arial Black" pitchFamily="34" charset="0"/>
              </a:rPr>
              <a:t>Прилітайте</a:t>
            </a:r>
            <a:r>
              <a:rPr lang="ru-RU" b="1" dirty="0">
                <a:latin typeface="Arial Black" pitchFamily="34" charset="0"/>
              </a:rPr>
              <a:t> ж, </a:t>
            </a:r>
            <a:r>
              <a:rPr lang="ru-RU" b="1" dirty="0" err="1">
                <a:latin typeface="Arial Black" pitchFamily="34" charset="0"/>
              </a:rPr>
              <a:t>мої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любі</a:t>
            </a:r>
            <a:r>
              <a:rPr lang="ru-RU" b="1" dirty="0">
                <a:latin typeface="Arial Black" pitchFamily="34" charset="0"/>
              </a:rPr>
              <a:t>,</a:t>
            </a:r>
          </a:p>
          <a:p>
            <a:r>
              <a:rPr lang="ru-RU" b="1" dirty="0">
                <a:latin typeface="Arial Black" pitchFamily="34" charset="0"/>
              </a:rPr>
              <a:t>Тихими речами</a:t>
            </a:r>
          </a:p>
          <a:p>
            <a:r>
              <a:rPr lang="ru-RU" b="1" dirty="0" err="1">
                <a:latin typeface="Arial Black" pitchFamily="34" charset="0"/>
              </a:rPr>
              <a:t>Привітаю</a:t>
            </a:r>
            <a:r>
              <a:rPr lang="ru-RU" b="1" dirty="0">
                <a:latin typeface="Arial Black" pitchFamily="34" charset="0"/>
              </a:rPr>
              <a:t> вас, як </a:t>
            </a:r>
            <a:r>
              <a:rPr lang="ru-RU" b="1" dirty="0" err="1">
                <a:latin typeface="Arial Black" pitchFamily="34" charset="0"/>
              </a:rPr>
              <a:t>діток</a:t>
            </a:r>
            <a:r>
              <a:rPr lang="ru-RU" b="1" dirty="0">
                <a:latin typeface="Arial Black" pitchFamily="34" charset="0"/>
              </a:rPr>
              <a:t>,</a:t>
            </a:r>
          </a:p>
          <a:p>
            <a:r>
              <a:rPr lang="ru-RU" b="1" dirty="0">
                <a:latin typeface="Arial Black" pitchFamily="34" charset="0"/>
              </a:rPr>
              <a:t>І заплачу </a:t>
            </a:r>
            <a:r>
              <a:rPr lang="ru-RU" b="1" dirty="0" err="1">
                <a:latin typeface="Arial Black" pitchFamily="34" charset="0"/>
              </a:rPr>
              <a:t>з</a:t>
            </a:r>
            <a:r>
              <a:rPr lang="ru-RU" b="1" dirty="0">
                <a:latin typeface="Arial Black" pitchFamily="34" charset="0"/>
              </a:rPr>
              <a:t> вами.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593"/>
            <a:ext cx="9144000" cy="6873593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857224" y="1571612"/>
            <a:ext cx="685801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Рік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написання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– 1847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Літературний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рід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—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лірика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Жанр —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вірш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Вид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лірики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—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інтимна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428736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Arial Black" pitchFamily="34" charset="0"/>
              </a:rPr>
              <a:t>Тема: </a:t>
            </a:r>
            <a:r>
              <a:rPr lang="ru-RU" sz="3600" dirty="0" err="1">
                <a:latin typeface="Arial Black" pitchFamily="34" charset="0"/>
              </a:rPr>
              <a:t>Звернення</a:t>
            </a:r>
            <a:r>
              <a:rPr lang="ru-RU" sz="3600" dirty="0">
                <a:latin typeface="Arial Black" pitchFamily="34" charset="0"/>
              </a:rPr>
              <a:t> Т. </a:t>
            </a:r>
            <a:r>
              <a:rPr lang="ru-RU" sz="3600" dirty="0" err="1">
                <a:latin typeface="Arial Black" pitchFamily="34" charset="0"/>
              </a:rPr>
              <a:t>Шевченка</a:t>
            </a:r>
            <a:r>
              <a:rPr lang="ru-RU" sz="3600" dirty="0">
                <a:latin typeface="Arial Black" pitchFamily="34" charset="0"/>
              </a:rPr>
              <a:t> до </a:t>
            </a:r>
            <a:r>
              <a:rPr lang="ru-RU" sz="3600" dirty="0" err="1">
                <a:latin typeface="Arial Black" pitchFamily="34" charset="0"/>
              </a:rPr>
              <a:t>своїх</a:t>
            </a:r>
            <a:r>
              <a:rPr lang="ru-RU" sz="3600" dirty="0">
                <a:latin typeface="Arial Black" pitchFamily="34" charset="0"/>
              </a:rPr>
              <a:t> дум </a:t>
            </a:r>
            <a:r>
              <a:rPr lang="ru-RU" sz="3600" dirty="0" err="1">
                <a:latin typeface="Arial Black" pitchFamily="34" charset="0"/>
              </a:rPr>
              <a:t>із</a:t>
            </a:r>
            <a:r>
              <a:rPr lang="ru-RU" sz="3600" dirty="0">
                <a:latin typeface="Arial Black" pitchFamily="34" charset="0"/>
              </a:rPr>
              <a:t> </a:t>
            </a:r>
            <a:r>
              <a:rPr lang="ru-RU" sz="3600" dirty="0" err="1">
                <a:latin typeface="Arial Black" pitchFamily="34" charset="0"/>
              </a:rPr>
              <a:t>сподіванням</a:t>
            </a:r>
            <a:r>
              <a:rPr lang="ru-RU" sz="3600" dirty="0">
                <a:latin typeface="Arial Black" pitchFamily="34" charset="0"/>
              </a:rPr>
              <a:t> </a:t>
            </a:r>
            <a:r>
              <a:rPr lang="ru-RU" sz="3600" dirty="0" err="1">
                <a:latin typeface="Arial Black" pitchFamily="34" charset="0"/>
              </a:rPr>
              <a:t>і</a:t>
            </a:r>
            <a:r>
              <a:rPr lang="ru-RU" sz="3600" dirty="0">
                <a:latin typeface="Arial Black" pitchFamily="34" charset="0"/>
              </a:rPr>
              <a:t> </a:t>
            </a:r>
            <a:r>
              <a:rPr lang="ru-RU" sz="3600" dirty="0" err="1">
                <a:latin typeface="Arial Black" pitchFamily="34" charset="0"/>
              </a:rPr>
              <a:t>вірою</a:t>
            </a:r>
            <a:r>
              <a:rPr lang="ru-RU" sz="3600" dirty="0">
                <a:latin typeface="Arial Black" pitchFamily="34" charset="0"/>
              </a:rPr>
              <a:t> у </a:t>
            </a:r>
            <a:r>
              <a:rPr lang="ru-RU" sz="3600" dirty="0" err="1">
                <a:latin typeface="Arial Black" pitchFamily="34" charset="0"/>
              </a:rPr>
              <a:t>вільне</a:t>
            </a:r>
            <a:r>
              <a:rPr lang="ru-RU" sz="3600" dirty="0">
                <a:latin typeface="Arial Black" pitchFamily="34" charset="0"/>
              </a:rPr>
              <a:t> </a:t>
            </a:r>
            <a:r>
              <a:rPr lang="ru-RU" sz="3600" dirty="0" err="1">
                <a:latin typeface="Arial Black" pitchFamily="34" charset="0"/>
              </a:rPr>
              <a:t>життя</a:t>
            </a:r>
            <a:r>
              <a:rPr lang="ru-RU" sz="3600" dirty="0">
                <a:latin typeface="Arial Black" pitchFamily="34" charset="0"/>
              </a:rPr>
              <a:t> </a:t>
            </a:r>
            <a:r>
              <a:rPr lang="ru-RU" sz="3600" dirty="0" err="1">
                <a:latin typeface="Arial Black" pitchFamily="34" charset="0"/>
              </a:rPr>
              <a:t>співвітчизників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1538" y="1142984"/>
            <a:ext cx="70009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latin typeface="Arial Black" pitchFamily="34" charset="0"/>
              </a:rPr>
              <a:t>Ідея</a:t>
            </a:r>
            <a:r>
              <a:rPr lang="ru-RU" sz="3200" dirty="0">
                <a:latin typeface="Arial Black" pitchFamily="34" charset="0"/>
              </a:rPr>
              <a:t>: </a:t>
            </a:r>
            <a:r>
              <a:rPr lang="ru-RU" sz="3200" dirty="0" err="1">
                <a:latin typeface="Arial Black" pitchFamily="34" charset="0"/>
              </a:rPr>
              <a:t>Тільки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впевненість</a:t>
            </a:r>
            <a:r>
              <a:rPr lang="ru-RU" sz="3200" dirty="0">
                <a:latin typeface="Arial Black" pitchFamily="34" charset="0"/>
              </a:rPr>
              <a:t> у </a:t>
            </a:r>
            <a:r>
              <a:rPr lang="ru-RU" sz="3200" dirty="0" err="1">
                <a:latin typeface="Arial Black" pitchFamily="34" charset="0"/>
              </a:rPr>
              <a:t>щасливе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життя</a:t>
            </a:r>
            <a:r>
              <a:rPr lang="ru-RU" sz="3200" dirty="0">
                <a:latin typeface="Arial Black" pitchFamily="34" charset="0"/>
              </a:rPr>
              <a:t>, </a:t>
            </a:r>
            <a:r>
              <a:rPr lang="ru-RU" sz="3200" dirty="0" err="1">
                <a:latin typeface="Arial Black" pitchFamily="34" charset="0"/>
              </a:rPr>
              <a:t>наполегливість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допоможе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змінити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соціальний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устрій</a:t>
            </a:r>
            <a:r>
              <a:rPr lang="ru-RU" sz="3200" dirty="0">
                <a:latin typeface="Arial Black" pitchFamily="34" charset="0"/>
              </a:rPr>
              <a:t>; </a:t>
            </a:r>
            <a:r>
              <a:rPr lang="ru-RU" sz="3200" dirty="0" err="1">
                <a:latin typeface="Arial Black" pitchFamily="34" charset="0"/>
              </a:rPr>
              <a:t>засудження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слабкості</a:t>
            </a:r>
            <a:r>
              <a:rPr lang="ru-RU" sz="3200" dirty="0">
                <a:latin typeface="Arial Black" pitchFamily="34" charset="0"/>
              </a:rPr>
              <a:t>, </a:t>
            </a:r>
            <a:r>
              <a:rPr lang="ru-RU" sz="3200" dirty="0" err="1">
                <a:latin typeface="Arial Black" pitchFamily="34" charset="0"/>
              </a:rPr>
              <a:t>поневірянь</a:t>
            </a:r>
            <a:r>
              <a:rPr lang="ru-RU" sz="3200" dirty="0">
                <a:latin typeface="Arial Black" pitchFamily="34" charset="0"/>
              </a:rPr>
              <a:t>, </a:t>
            </a:r>
            <a:r>
              <a:rPr lang="ru-RU" sz="3200" dirty="0" err="1">
                <a:latin typeface="Arial Black" pitchFamily="34" charset="0"/>
              </a:rPr>
              <a:t>байдужості</a:t>
            </a:r>
            <a:r>
              <a:rPr lang="ru-RU" sz="3200" dirty="0">
                <a:latin typeface="Arial Black" pitchFamily="34" charset="0"/>
              </a:rPr>
              <a:t>, </a:t>
            </a:r>
            <a:r>
              <a:rPr lang="ru-RU" sz="3200" dirty="0" err="1">
                <a:latin typeface="Arial Black" pitchFamily="34" charset="0"/>
              </a:rPr>
              <a:t>що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роблять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людину</a:t>
            </a:r>
            <a:r>
              <a:rPr lang="ru-RU" sz="3200" dirty="0">
                <a:latin typeface="Arial Black" pitchFamily="34" charset="0"/>
              </a:rPr>
              <a:t> рабом.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14414" y="1214422"/>
            <a:ext cx="56435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latin typeface="Arial Black" pitchFamily="34" charset="0"/>
              </a:rPr>
              <a:t>Основна</a:t>
            </a:r>
            <a:r>
              <a:rPr lang="ru-RU" sz="3200" dirty="0">
                <a:latin typeface="Arial Black" pitchFamily="34" charset="0"/>
              </a:rPr>
              <a:t> думка: </a:t>
            </a:r>
            <a:endParaRPr lang="ru-RU" sz="3200" dirty="0" smtClean="0">
              <a:latin typeface="Arial Black" pitchFamily="34" charset="0"/>
            </a:endParaRPr>
          </a:p>
          <a:p>
            <a:r>
              <a:rPr lang="ru-RU" sz="3200" dirty="0" smtClean="0">
                <a:latin typeface="Arial Black" pitchFamily="34" charset="0"/>
              </a:rPr>
              <a:t>Думка </a:t>
            </a:r>
            <a:r>
              <a:rPr lang="ru-RU" sz="3200" dirty="0">
                <a:latin typeface="Arial Black" pitchFamily="34" charset="0"/>
              </a:rPr>
              <a:t>про </a:t>
            </a:r>
            <a:r>
              <a:rPr lang="ru-RU" sz="3200" dirty="0" err="1">
                <a:latin typeface="Arial Black" pitchFamily="34" charset="0"/>
              </a:rPr>
              <a:t>нещасливу</a:t>
            </a:r>
            <a:r>
              <a:rPr lang="ru-RU" sz="3200" dirty="0">
                <a:latin typeface="Arial Black" pitchFamily="34" charset="0"/>
              </a:rPr>
              <a:t> долю </a:t>
            </a:r>
            <a:r>
              <a:rPr lang="ru-RU" sz="3200" dirty="0" err="1">
                <a:latin typeface="Arial Black" pitchFamily="34" charset="0"/>
              </a:rPr>
              <a:t>свого</a:t>
            </a:r>
            <a:r>
              <a:rPr lang="ru-RU" sz="3200" dirty="0">
                <a:latin typeface="Arial Black" pitchFamily="34" charset="0"/>
              </a:rPr>
              <a:t> народу не </a:t>
            </a:r>
            <a:r>
              <a:rPr lang="ru-RU" sz="3200" dirty="0" err="1">
                <a:latin typeface="Arial Black" pitchFamily="34" charset="0"/>
              </a:rPr>
              <a:t>залишає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поета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протягом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усього</a:t>
            </a:r>
            <a:r>
              <a:rPr lang="ru-RU" sz="3200" dirty="0">
                <a:latin typeface="Arial Black" pitchFamily="34" charset="0"/>
              </a:rPr>
              <a:t> часу </a:t>
            </a:r>
            <a:r>
              <a:rPr lang="ru-RU" sz="3200" dirty="0" err="1">
                <a:latin typeface="Arial Black" pitchFamily="34" charset="0"/>
              </a:rPr>
              <a:t>перебування</a:t>
            </a:r>
            <a:r>
              <a:rPr lang="ru-RU" sz="3200" dirty="0">
                <a:latin typeface="Arial Black" pitchFamily="34" charset="0"/>
              </a:rPr>
              <a:t> на </a:t>
            </a:r>
            <a:r>
              <a:rPr lang="ru-RU" sz="3200" dirty="0" err="1">
                <a:latin typeface="Arial Black" pitchFamily="34" charset="0"/>
              </a:rPr>
              <a:t>солдатчині</a:t>
            </a:r>
            <a:r>
              <a:rPr lang="ru-RU" sz="3200" dirty="0"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85918" y="1500174"/>
            <a:ext cx="59293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latin typeface="Arial Black" pitchFamily="34" charset="0"/>
              </a:rPr>
              <a:t>Мотиви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smtClean="0">
                <a:latin typeface="Arial Black" pitchFamily="34" charset="0"/>
              </a:rPr>
              <a:t>—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любов</a:t>
            </a:r>
            <a:r>
              <a:rPr lang="ru-RU" sz="3200" dirty="0">
                <a:latin typeface="Arial Black" pitchFamily="34" charset="0"/>
              </a:rPr>
              <a:t> до </a:t>
            </a:r>
            <a:r>
              <a:rPr lang="ru-RU" sz="3200" dirty="0" err="1">
                <a:latin typeface="Arial Black" pitchFamily="34" charset="0"/>
              </a:rPr>
              <a:t>Батьківщини</a:t>
            </a:r>
            <a:r>
              <a:rPr lang="ru-RU" sz="3200" dirty="0">
                <a:latin typeface="Arial Black" pitchFamily="34" charset="0"/>
              </a:rPr>
              <a:t> та </a:t>
            </a:r>
            <a:r>
              <a:rPr lang="ru-RU" sz="3200" dirty="0" err="1">
                <a:latin typeface="Arial Black" pitchFamily="34" charset="0"/>
              </a:rPr>
              <a:t>сум</a:t>
            </a:r>
            <a:r>
              <a:rPr lang="ru-RU" sz="3200" dirty="0">
                <a:latin typeface="Arial Black" pitchFamily="34" charset="0"/>
              </a:rPr>
              <a:t> за нею в чужому </a:t>
            </a:r>
            <a:r>
              <a:rPr lang="ru-RU" sz="3200" dirty="0" err="1">
                <a:latin typeface="Arial Black" pitchFamily="34" charset="0"/>
              </a:rPr>
              <a:t>краї</a:t>
            </a:r>
            <a:r>
              <a:rPr lang="ru-RU" sz="3200" dirty="0">
                <a:latin typeface="Arial Black" pitchFamily="34" charset="0"/>
              </a:rPr>
              <a:t>; </a:t>
            </a:r>
            <a:endParaRPr lang="ru-RU" sz="3200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dirty="0" err="1" smtClean="0">
                <a:latin typeface="Arial Black" pitchFamily="34" charset="0"/>
              </a:rPr>
              <a:t>творчість</a:t>
            </a:r>
            <a:r>
              <a:rPr lang="ru-RU" sz="3200" dirty="0" smtClean="0">
                <a:latin typeface="Arial Black" pitchFamily="34" charset="0"/>
              </a:rPr>
              <a:t> </a:t>
            </a:r>
            <a:r>
              <a:rPr lang="ru-RU" sz="3200" dirty="0">
                <a:latin typeface="Arial Black" pitchFamily="34" charset="0"/>
              </a:rPr>
              <a:t>як </a:t>
            </a:r>
            <a:r>
              <a:rPr lang="ru-RU" sz="3200" dirty="0" err="1">
                <a:latin typeface="Arial Black" pitchFamily="34" charset="0"/>
              </a:rPr>
              <a:t>єдина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err="1">
                <a:latin typeface="Arial Black" pitchFamily="34" charset="0"/>
              </a:rPr>
              <a:t>втіха</a:t>
            </a:r>
            <a:r>
              <a:rPr lang="ru-RU" sz="3200" dirty="0">
                <a:latin typeface="Arial Black" pitchFamily="34" charset="0"/>
              </a:rPr>
              <a:t> на </a:t>
            </a:r>
            <a:r>
              <a:rPr lang="ru-RU" sz="3200" dirty="0" err="1">
                <a:latin typeface="Arial Black" pitchFamily="34" charset="0"/>
              </a:rPr>
              <a:t>засланні</a:t>
            </a:r>
            <a:r>
              <a:rPr lang="ru-RU" sz="3200" dirty="0"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1357298"/>
            <a:ext cx="69294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Arial Black" pitchFamily="34" charset="0"/>
              </a:rPr>
              <a:t>Художні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засоби</a:t>
            </a:r>
            <a:endParaRPr lang="ru-RU" sz="2800" dirty="0">
              <a:latin typeface="Arial Black" pitchFamily="34" charset="0"/>
            </a:endParaRPr>
          </a:p>
          <a:p>
            <a:r>
              <a:rPr lang="ru-RU" sz="2800" dirty="0" err="1">
                <a:latin typeface="Arial Black" pitchFamily="34" charset="0"/>
              </a:rPr>
              <a:t>Звертання</a:t>
            </a:r>
            <a:r>
              <a:rPr lang="ru-RU" sz="2800" dirty="0">
                <a:latin typeface="Arial Black" pitchFamily="34" charset="0"/>
              </a:rPr>
              <a:t>: «</a:t>
            </a:r>
            <a:r>
              <a:rPr lang="ru-RU" sz="2800" dirty="0" err="1">
                <a:latin typeface="Arial Black" pitchFamily="34" charset="0"/>
              </a:rPr>
              <a:t>думи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мої</a:t>
            </a:r>
            <a:r>
              <a:rPr lang="ru-RU" sz="2800" dirty="0">
                <a:latin typeface="Arial Black" pitchFamily="34" charset="0"/>
              </a:rPr>
              <a:t>», «</a:t>
            </a:r>
            <a:r>
              <a:rPr lang="ru-RU" sz="2800" dirty="0" err="1">
                <a:latin typeface="Arial Black" pitchFamily="34" charset="0"/>
              </a:rPr>
              <a:t>мої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голуб’ята</a:t>
            </a:r>
            <a:r>
              <a:rPr lang="ru-RU" sz="2800" dirty="0">
                <a:latin typeface="Arial Black" pitchFamily="34" charset="0"/>
              </a:rPr>
              <a:t>», «</a:t>
            </a:r>
            <a:r>
              <a:rPr lang="ru-RU" sz="2800" dirty="0" err="1">
                <a:latin typeface="Arial Black" pitchFamily="34" charset="0"/>
              </a:rPr>
              <a:t>мої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любі</a:t>
            </a:r>
            <a:r>
              <a:rPr lang="ru-RU" sz="2800" dirty="0">
                <a:latin typeface="Arial Black" pitchFamily="34" charset="0"/>
              </a:rPr>
              <a:t>».</a:t>
            </a:r>
          </a:p>
          <a:p>
            <a:r>
              <a:rPr lang="ru-RU" sz="2800" dirty="0">
                <a:latin typeface="Arial Black" pitchFamily="34" charset="0"/>
              </a:rPr>
              <a:t> </a:t>
            </a:r>
            <a:r>
              <a:rPr lang="ru-RU" sz="2800" dirty="0" err="1">
                <a:latin typeface="Arial Black" pitchFamily="34" charset="0"/>
              </a:rPr>
              <a:t>Епітети</a:t>
            </a:r>
            <a:r>
              <a:rPr lang="ru-RU" sz="2800" dirty="0">
                <a:latin typeface="Arial Black" pitchFamily="34" charset="0"/>
              </a:rPr>
              <a:t>: «</a:t>
            </a:r>
            <a:r>
              <a:rPr lang="ru-RU" sz="2800" dirty="0" err="1">
                <a:latin typeface="Arial Black" pitchFamily="34" charset="0"/>
              </a:rPr>
              <a:t>думи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мої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єдині</a:t>
            </a:r>
            <a:r>
              <a:rPr lang="ru-RU" sz="2800" dirty="0">
                <a:latin typeface="Arial Black" pitchFamily="34" charset="0"/>
              </a:rPr>
              <a:t>», «лиха година», «тихими речами»,  «</a:t>
            </a:r>
            <a:r>
              <a:rPr lang="ru-RU" sz="2800" dirty="0" err="1">
                <a:latin typeface="Arial Black" pitchFamily="34" charset="0"/>
              </a:rPr>
              <a:t>сизокрилі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голуб’ята</a:t>
            </a:r>
            <a:r>
              <a:rPr lang="ru-RU" sz="2800" dirty="0">
                <a:latin typeface="Arial Black" pitchFamily="34" charset="0"/>
              </a:rPr>
              <a:t>», «</a:t>
            </a:r>
            <a:r>
              <a:rPr lang="ru-RU" sz="2800" dirty="0" err="1">
                <a:latin typeface="Arial Black" pitchFamily="34" charset="0"/>
              </a:rPr>
              <a:t>Дніпро</a:t>
            </a:r>
            <a:r>
              <a:rPr lang="ru-RU" sz="2800" dirty="0">
                <a:latin typeface="Arial Black" pitchFamily="34" charset="0"/>
              </a:rPr>
              <a:t> широкий»</a:t>
            </a:r>
          </a:p>
          <a:p>
            <a:r>
              <a:rPr lang="ru-RU" sz="2800" dirty="0">
                <a:latin typeface="Arial Black" pitchFamily="34" charset="0"/>
              </a:rPr>
              <a:t> </a:t>
            </a:r>
            <a:r>
              <a:rPr lang="ru-RU" sz="2800" dirty="0" err="1">
                <a:latin typeface="Arial Black" pitchFamily="34" charset="0"/>
              </a:rPr>
              <a:t>Порівняння</a:t>
            </a:r>
            <a:r>
              <a:rPr lang="ru-RU" sz="2800" dirty="0">
                <a:latin typeface="Arial Black" pitchFamily="34" charset="0"/>
              </a:rPr>
              <a:t>: «</a:t>
            </a:r>
            <a:r>
              <a:rPr lang="ru-RU" sz="2800" dirty="0" err="1">
                <a:latin typeface="Arial Black" pitchFamily="34" charset="0"/>
              </a:rPr>
              <a:t>привітаю</a:t>
            </a:r>
            <a:r>
              <a:rPr lang="ru-RU" sz="2800" dirty="0">
                <a:latin typeface="Arial Black" pitchFamily="34" charset="0"/>
              </a:rPr>
              <a:t>, як </a:t>
            </a:r>
            <a:r>
              <a:rPr lang="ru-RU" sz="2800" dirty="0" err="1">
                <a:latin typeface="Arial Black" pitchFamily="34" charset="0"/>
              </a:rPr>
              <a:t>діток</a:t>
            </a:r>
            <a:r>
              <a:rPr lang="ru-RU" sz="2800" dirty="0">
                <a:latin typeface="Arial Black" pitchFamily="34" charset="0"/>
              </a:rPr>
              <a:t>».</a:t>
            </a:r>
          </a:p>
          <a:p>
            <a:r>
              <a:rPr lang="ru-RU" sz="2800" dirty="0">
                <a:latin typeface="Arial Black" pitchFamily="34" charset="0"/>
              </a:rPr>
              <a:t>Повтор («</a:t>
            </a:r>
            <a:r>
              <a:rPr lang="ru-RU" sz="2800" dirty="0" err="1">
                <a:latin typeface="Arial Black" pitchFamily="34" charset="0"/>
              </a:rPr>
              <a:t>думи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мої</a:t>
            </a:r>
            <a:r>
              <a:rPr lang="ru-RU" sz="2800" dirty="0">
                <a:latin typeface="Arial Black" pitchFamily="34" charset="0"/>
              </a:rPr>
              <a:t>, </a:t>
            </a:r>
            <a:r>
              <a:rPr lang="ru-RU" sz="2800" dirty="0" err="1">
                <a:latin typeface="Arial Black" pitchFamily="34" charset="0"/>
              </a:rPr>
              <a:t>думи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err="1">
                <a:latin typeface="Arial Black" pitchFamily="34" charset="0"/>
              </a:rPr>
              <a:t>мої</a:t>
            </a:r>
            <a:r>
              <a:rPr lang="ru-RU" sz="2800" dirty="0">
                <a:latin typeface="Arial Black" pitchFamily="34" charset="0"/>
              </a:rPr>
              <a:t>»)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Аня\клише презент\шева\1616523799_2-p-fon-dlya-prezentatsii-po-literatur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3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3143248"/>
            <a:ext cx="74347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Джерело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https://dovidka.biz.ua/dumi-moyi-dumi-moyi-1847-analiz-virsha-shevchenka</a:t>
            </a:r>
          </a:p>
          <a:p>
            <a:r>
              <a:rPr lang="de-DE" dirty="0" smtClean="0"/>
              <a:t>http://litopys.org.ua/shevchenko/shev238.htm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200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QWERT</dc:creator>
  <cp:lastModifiedBy>QWERT</cp:lastModifiedBy>
  <cp:revision>3</cp:revision>
  <dcterms:created xsi:type="dcterms:W3CDTF">2021-07-22T10:42:26Z</dcterms:created>
  <dcterms:modified xsi:type="dcterms:W3CDTF">2021-07-22T11:08:07Z</dcterms:modified>
</cp:coreProperties>
</file>